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3.xml" ContentType="application/vnd.openxmlformats-officedocument.theme+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5" r:id="rId1"/>
    <p:sldMasterId id="2147483692" r:id="rId2"/>
    <p:sldMasterId id="2147483744" r:id="rId3"/>
    <p:sldMasterId id="2147483775" r:id="rId4"/>
  </p:sldMasterIdLst>
  <p:notesMasterIdLst>
    <p:notesMasterId r:id="rId77"/>
  </p:notesMasterIdLst>
  <p:handoutMasterIdLst>
    <p:handoutMasterId r:id="rId78"/>
  </p:handoutMasterIdLst>
  <p:sldIdLst>
    <p:sldId id="256" r:id="rId5"/>
    <p:sldId id="1383" r:id="rId6"/>
    <p:sldId id="1384" r:id="rId7"/>
    <p:sldId id="1385" r:id="rId8"/>
    <p:sldId id="1377" r:id="rId9"/>
    <p:sldId id="257" r:id="rId10"/>
    <p:sldId id="633" r:id="rId11"/>
    <p:sldId id="634" r:id="rId12"/>
    <p:sldId id="635" r:id="rId13"/>
    <p:sldId id="636" r:id="rId14"/>
    <p:sldId id="637" r:id="rId15"/>
    <p:sldId id="638" r:id="rId16"/>
    <p:sldId id="727" r:id="rId17"/>
    <p:sldId id="632" r:id="rId18"/>
    <p:sldId id="728" r:id="rId19"/>
    <p:sldId id="639" r:id="rId20"/>
    <p:sldId id="640" r:id="rId21"/>
    <p:sldId id="641" r:id="rId22"/>
    <p:sldId id="642" r:id="rId23"/>
    <p:sldId id="643" r:id="rId24"/>
    <p:sldId id="644" r:id="rId25"/>
    <p:sldId id="645" r:id="rId26"/>
    <p:sldId id="646" r:id="rId27"/>
    <p:sldId id="647" r:id="rId28"/>
    <p:sldId id="648" r:id="rId29"/>
    <p:sldId id="649" r:id="rId30"/>
    <p:sldId id="650" r:id="rId31"/>
    <p:sldId id="651" r:id="rId32"/>
    <p:sldId id="652" r:id="rId33"/>
    <p:sldId id="653" r:id="rId34"/>
    <p:sldId id="654" r:id="rId35"/>
    <p:sldId id="655" r:id="rId36"/>
    <p:sldId id="656" r:id="rId37"/>
    <p:sldId id="729" r:id="rId38"/>
    <p:sldId id="730" r:id="rId39"/>
    <p:sldId id="658" r:id="rId40"/>
    <p:sldId id="659" r:id="rId41"/>
    <p:sldId id="660" r:id="rId42"/>
    <p:sldId id="661" r:id="rId43"/>
    <p:sldId id="662" r:id="rId44"/>
    <p:sldId id="663" r:id="rId45"/>
    <p:sldId id="664" r:id="rId46"/>
    <p:sldId id="665" r:id="rId47"/>
    <p:sldId id="666" r:id="rId48"/>
    <p:sldId id="667" r:id="rId49"/>
    <p:sldId id="725" r:id="rId50"/>
    <p:sldId id="712" r:id="rId51"/>
    <p:sldId id="495" r:id="rId52"/>
    <p:sldId id="1892" r:id="rId53"/>
    <p:sldId id="575" r:id="rId54"/>
    <p:sldId id="715" r:id="rId55"/>
    <p:sldId id="2001" r:id="rId56"/>
    <p:sldId id="2008" r:id="rId57"/>
    <p:sldId id="548" r:id="rId58"/>
    <p:sldId id="549" r:id="rId59"/>
    <p:sldId id="550" r:id="rId60"/>
    <p:sldId id="551" r:id="rId61"/>
    <p:sldId id="1387" r:id="rId62"/>
    <p:sldId id="733" r:id="rId63"/>
    <p:sldId id="258" r:id="rId64"/>
    <p:sldId id="554" r:id="rId65"/>
    <p:sldId id="555" r:id="rId66"/>
    <p:sldId id="556" r:id="rId67"/>
    <p:sldId id="1893" r:id="rId68"/>
    <p:sldId id="1895" r:id="rId69"/>
    <p:sldId id="1995" r:id="rId70"/>
    <p:sldId id="513" r:id="rId71"/>
    <p:sldId id="1900" r:id="rId72"/>
    <p:sldId id="1901" r:id="rId73"/>
    <p:sldId id="1902" r:id="rId74"/>
    <p:sldId id="1903" r:id="rId75"/>
    <p:sldId id="1904" r:id="rId7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5620"/>
    <p:restoredTop sz="94660"/>
  </p:normalViewPr>
  <p:slideViewPr>
    <p:cSldViewPr snapToGrid="0">
      <p:cViewPr varScale="1">
        <p:scale>
          <a:sx n="150" d="100"/>
          <a:sy n="150" d="100"/>
        </p:scale>
        <p:origin x="576" y="120"/>
      </p:cViewPr>
      <p:guideLst/>
    </p:cSldViewPr>
  </p:slideViewPr>
  <p:notesTextViewPr>
    <p:cViewPr>
      <p:scale>
        <a:sx n="1" d="1"/>
        <a:sy n="1" d="1"/>
      </p:scale>
      <p:origin x="0" y="0"/>
    </p:cViewPr>
  </p:notesTextViewPr>
  <p:sorterViewPr>
    <p:cViewPr varScale="1">
      <p:scale>
        <a:sx n="1" d="1"/>
        <a:sy n="1" d="1"/>
      </p:scale>
      <p:origin x="0" y="-8202"/>
    </p:cViewPr>
  </p:sorterViewPr>
  <p:notesViewPr>
    <p:cSldViewPr snapToGrid="0">
      <p:cViewPr varScale="1">
        <p:scale>
          <a:sx n="123" d="100"/>
          <a:sy n="123" d="100"/>
        </p:scale>
        <p:origin x="4904" y="8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presProps" Target="presProps.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tableStyles" Target="tableStyle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viewProps" Target="viewProps.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handoutMaster" Target="handoutMasters/handoutMaster1.xml"/><Relationship Id="rId81"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slideMaster" Target="slideMasters/slideMaster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s>
</file>

<file path=ppt/charts/_rels/chart1.xml.rels><?xml version="1.0" encoding="UTF-8" standalone="yes"?>
<Relationships xmlns="http://schemas.openxmlformats.org/package/2006/relationships"><Relationship Id="rId1" Type="http://schemas.openxmlformats.org/officeDocument/2006/relationships/oleObject" Target="OS%20X%20Lion:Users:bryant:ics3:opt:cpe-example.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136807817589577"/>
          <c:y val="6.3380426983446495E-2"/>
          <c:w val="0.81758957654723097"/>
          <c:h val="0.76995481668779497"/>
        </c:manualLayout>
      </c:layout>
      <c:scatterChart>
        <c:scatterStyle val="lineMarker"/>
        <c:varyColors val="0"/>
        <c:ser>
          <c:idx val="0"/>
          <c:order val="0"/>
          <c:tx>
            <c:strRef>
              <c:f>'cpe2'!$A$3</c:f>
              <c:strCache>
                <c:ptCount val="1"/>
                <c:pt idx="0">
                  <c:v>psum1</c:v>
                </c:pt>
              </c:strCache>
            </c:strRef>
          </c:tx>
          <c:spPr>
            <a:ln w="28575">
              <a:noFill/>
            </a:ln>
          </c:spPr>
          <c:marker>
            <c:symbol val="diamond"/>
            <c:size val="5"/>
            <c:spPr>
              <a:solidFill>
                <a:srgbClr val="333333"/>
              </a:solidFill>
              <a:ln>
                <a:solidFill>
                  <a:srgbClr val="333333"/>
                </a:solidFill>
                <a:prstDash val="solid"/>
              </a:ln>
            </c:spPr>
          </c:marker>
          <c:xVal>
            <c:numRef>
              <c:f>'cpe2'!$B$2:$AE$2</c:f>
              <c:numCache>
                <c:formatCode>General</c:formatCode>
                <c:ptCount val="30"/>
                <c:pt idx="0">
                  <c:v>0</c:v>
                </c:pt>
                <c:pt idx="1">
                  <c:v>193</c:v>
                </c:pt>
                <c:pt idx="2">
                  <c:v>120</c:v>
                </c:pt>
                <c:pt idx="3">
                  <c:v>91</c:v>
                </c:pt>
                <c:pt idx="4">
                  <c:v>95</c:v>
                </c:pt>
                <c:pt idx="5">
                  <c:v>196</c:v>
                </c:pt>
                <c:pt idx="6">
                  <c:v>97</c:v>
                </c:pt>
                <c:pt idx="7">
                  <c:v>181</c:v>
                </c:pt>
                <c:pt idx="8">
                  <c:v>91</c:v>
                </c:pt>
                <c:pt idx="9">
                  <c:v>83</c:v>
                </c:pt>
                <c:pt idx="10">
                  <c:v>43</c:v>
                </c:pt>
                <c:pt idx="11">
                  <c:v>183</c:v>
                </c:pt>
                <c:pt idx="12">
                  <c:v>140</c:v>
                </c:pt>
                <c:pt idx="13">
                  <c:v>146</c:v>
                </c:pt>
                <c:pt idx="14">
                  <c:v>94</c:v>
                </c:pt>
                <c:pt idx="15">
                  <c:v>134</c:v>
                </c:pt>
                <c:pt idx="16">
                  <c:v>163</c:v>
                </c:pt>
                <c:pt idx="17">
                  <c:v>131</c:v>
                </c:pt>
                <c:pt idx="18">
                  <c:v>110</c:v>
                </c:pt>
                <c:pt idx="19">
                  <c:v>182</c:v>
                </c:pt>
                <c:pt idx="20">
                  <c:v>189</c:v>
                </c:pt>
                <c:pt idx="21">
                  <c:v>112</c:v>
                </c:pt>
                <c:pt idx="22">
                  <c:v>141</c:v>
                </c:pt>
                <c:pt idx="23">
                  <c:v>185</c:v>
                </c:pt>
                <c:pt idx="24">
                  <c:v>188</c:v>
                </c:pt>
                <c:pt idx="25">
                  <c:v>47</c:v>
                </c:pt>
                <c:pt idx="26">
                  <c:v>130</c:v>
                </c:pt>
                <c:pt idx="27">
                  <c:v>102</c:v>
                </c:pt>
                <c:pt idx="28">
                  <c:v>59</c:v>
                </c:pt>
                <c:pt idx="29">
                  <c:v>174</c:v>
                </c:pt>
              </c:numCache>
            </c:numRef>
          </c:xVal>
          <c:yVal>
            <c:numRef>
              <c:f>'cpe2'!$B$3:$AE$3</c:f>
              <c:numCache>
                <c:formatCode>General</c:formatCode>
                <c:ptCount val="30"/>
                <c:pt idx="1">
                  <c:v>2112.6</c:v>
                </c:pt>
                <c:pt idx="2">
                  <c:v>1451.1</c:v>
                </c:pt>
                <c:pt idx="3">
                  <c:v>1188.5999999999999</c:v>
                </c:pt>
                <c:pt idx="4">
                  <c:v>1218</c:v>
                </c:pt>
                <c:pt idx="5">
                  <c:v>2131.5</c:v>
                </c:pt>
                <c:pt idx="6">
                  <c:v>1247.4000000000001</c:v>
                </c:pt>
                <c:pt idx="7">
                  <c:v>2003.4</c:v>
                </c:pt>
                <c:pt idx="8">
                  <c:v>1190.7</c:v>
                </c:pt>
                <c:pt idx="9">
                  <c:v>1117.2</c:v>
                </c:pt>
                <c:pt idx="10">
                  <c:v>758.1</c:v>
                </c:pt>
                <c:pt idx="11">
                  <c:v>2020.2</c:v>
                </c:pt>
                <c:pt idx="12">
                  <c:v>1629.6</c:v>
                </c:pt>
                <c:pt idx="13">
                  <c:v>1686.3</c:v>
                </c:pt>
                <c:pt idx="14">
                  <c:v>1211.7</c:v>
                </c:pt>
                <c:pt idx="15">
                  <c:v>1568.7</c:v>
                </c:pt>
                <c:pt idx="16">
                  <c:v>1841.7</c:v>
                </c:pt>
                <c:pt idx="17">
                  <c:v>1543.5</c:v>
                </c:pt>
                <c:pt idx="18">
                  <c:v>1358.7</c:v>
                </c:pt>
                <c:pt idx="19">
                  <c:v>2011.8</c:v>
                </c:pt>
                <c:pt idx="20">
                  <c:v>2066.4</c:v>
                </c:pt>
                <c:pt idx="21">
                  <c:v>1373.4</c:v>
                </c:pt>
                <c:pt idx="22">
                  <c:v>1635.9</c:v>
                </c:pt>
                <c:pt idx="23">
                  <c:v>2032.8</c:v>
                </c:pt>
                <c:pt idx="24">
                  <c:v>2058</c:v>
                </c:pt>
                <c:pt idx="25">
                  <c:v>787.5</c:v>
                </c:pt>
                <c:pt idx="26">
                  <c:v>1539.3</c:v>
                </c:pt>
                <c:pt idx="27">
                  <c:v>1285.2</c:v>
                </c:pt>
                <c:pt idx="28">
                  <c:v>905.1</c:v>
                </c:pt>
                <c:pt idx="29">
                  <c:v>1938.3</c:v>
                </c:pt>
              </c:numCache>
            </c:numRef>
          </c:yVal>
          <c:smooth val="0"/>
          <c:extLst>
            <c:ext xmlns:c16="http://schemas.microsoft.com/office/drawing/2014/chart" uri="{C3380CC4-5D6E-409C-BE32-E72D297353CC}">
              <c16:uniqueId val="{00000000-6797-43E3-958A-EF62DD1BCE4A}"/>
            </c:ext>
          </c:extLst>
        </c:ser>
        <c:ser>
          <c:idx val="1"/>
          <c:order val="1"/>
          <c:tx>
            <c:strRef>
              <c:f>'cpe2'!$A$4</c:f>
              <c:strCache>
                <c:ptCount val="1"/>
                <c:pt idx="0">
                  <c:v>psum1i</c:v>
                </c:pt>
              </c:strCache>
            </c:strRef>
          </c:tx>
          <c:spPr>
            <a:ln w="12700">
              <a:solidFill>
                <a:srgbClr val="000000"/>
              </a:solidFill>
              <a:prstDash val="solid"/>
            </a:ln>
          </c:spPr>
          <c:marker>
            <c:symbol val="none"/>
          </c:marker>
          <c:xVal>
            <c:numRef>
              <c:f>'cpe2'!$B$2:$AE$2</c:f>
              <c:numCache>
                <c:formatCode>General</c:formatCode>
                <c:ptCount val="30"/>
                <c:pt idx="0">
                  <c:v>0</c:v>
                </c:pt>
                <c:pt idx="1">
                  <c:v>193</c:v>
                </c:pt>
                <c:pt idx="2">
                  <c:v>120</c:v>
                </c:pt>
                <c:pt idx="3">
                  <c:v>91</c:v>
                </c:pt>
                <c:pt idx="4">
                  <c:v>95</c:v>
                </c:pt>
                <c:pt idx="5">
                  <c:v>196</c:v>
                </c:pt>
                <c:pt idx="6">
                  <c:v>97</c:v>
                </c:pt>
                <c:pt idx="7">
                  <c:v>181</c:v>
                </c:pt>
                <c:pt idx="8">
                  <c:v>91</c:v>
                </c:pt>
                <c:pt idx="9">
                  <c:v>83</c:v>
                </c:pt>
                <c:pt idx="10">
                  <c:v>43</c:v>
                </c:pt>
                <c:pt idx="11">
                  <c:v>183</c:v>
                </c:pt>
                <c:pt idx="12">
                  <c:v>140</c:v>
                </c:pt>
                <c:pt idx="13">
                  <c:v>146</c:v>
                </c:pt>
                <c:pt idx="14">
                  <c:v>94</c:v>
                </c:pt>
                <c:pt idx="15">
                  <c:v>134</c:v>
                </c:pt>
                <c:pt idx="16">
                  <c:v>163</c:v>
                </c:pt>
                <c:pt idx="17">
                  <c:v>131</c:v>
                </c:pt>
                <c:pt idx="18">
                  <c:v>110</c:v>
                </c:pt>
                <c:pt idx="19">
                  <c:v>182</c:v>
                </c:pt>
                <c:pt idx="20">
                  <c:v>189</c:v>
                </c:pt>
                <c:pt idx="21">
                  <c:v>112</c:v>
                </c:pt>
                <c:pt idx="22">
                  <c:v>141</c:v>
                </c:pt>
                <c:pt idx="23">
                  <c:v>185</c:v>
                </c:pt>
                <c:pt idx="24">
                  <c:v>188</c:v>
                </c:pt>
                <c:pt idx="25">
                  <c:v>47</c:v>
                </c:pt>
                <c:pt idx="26">
                  <c:v>130</c:v>
                </c:pt>
                <c:pt idx="27">
                  <c:v>102</c:v>
                </c:pt>
                <c:pt idx="28">
                  <c:v>59</c:v>
                </c:pt>
                <c:pt idx="29">
                  <c:v>174</c:v>
                </c:pt>
              </c:numCache>
            </c:numRef>
          </c:xVal>
          <c:yVal>
            <c:numRef>
              <c:f>'cpe2'!$B$4:$AE$4</c:f>
              <c:numCache>
                <c:formatCode>General</c:formatCode>
                <c:ptCount val="30"/>
                <c:pt idx="0">
                  <c:v>367.79</c:v>
                </c:pt>
                <c:pt idx="1">
                  <c:v>2107.4299999999998</c:v>
                </c:pt>
                <c:pt idx="2">
                  <c:v>1449.43</c:v>
                </c:pt>
                <c:pt idx="3">
                  <c:v>1188.03</c:v>
                </c:pt>
                <c:pt idx="4">
                  <c:v>1224.0899999999999</c:v>
                </c:pt>
                <c:pt idx="5">
                  <c:v>2134.4699999999998</c:v>
                </c:pt>
                <c:pt idx="6">
                  <c:v>1242.1199999999999</c:v>
                </c:pt>
                <c:pt idx="7">
                  <c:v>1999.27</c:v>
                </c:pt>
                <c:pt idx="8">
                  <c:v>1188.03</c:v>
                </c:pt>
                <c:pt idx="9">
                  <c:v>1115.92</c:v>
                </c:pt>
                <c:pt idx="10">
                  <c:v>755.38</c:v>
                </c:pt>
                <c:pt idx="11">
                  <c:v>2017.29</c:v>
                </c:pt>
                <c:pt idx="12">
                  <c:v>1629.7</c:v>
                </c:pt>
                <c:pt idx="13">
                  <c:v>1683.79</c:v>
                </c:pt>
                <c:pt idx="14">
                  <c:v>1215.07</c:v>
                </c:pt>
                <c:pt idx="15">
                  <c:v>1575.62</c:v>
                </c:pt>
                <c:pt idx="16">
                  <c:v>1837.02</c:v>
                </c:pt>
                <c:pt idx="17">
                  <c:v>1548.58</c:v>
                </c:pt>
                <c:pt idx="18">
                  <c:v>1359.29</c:v>
                </c:pt>
                <c:pt idx="19">
                  <c:v>2008.28</c:v>
                </c:pt>
                <c:pt idx="20">
                  <c:v>2071.37</c:v>
                </c:pt>
                <c:pt idx="21">
                  <c:v>1377.32</c:v>
                </c:pt>
                <c:pt idx="22">
                  <c:v>1638.72</c:v>
                </c:pt>
                <c:pt idx="23">
                  <c:v>2035.32</c:v>
                </c:pt>
                <c:pt idx="24">
                  <c:v>2062.36</c:v>
                </c:pt>
                <c:pt idx="25">
                  <c:v>791.42999999999938</c:v>
                </c:pt>
                <c:pt idx="26">
                  <c:v>1539.57</c:v>
                </c:pt>
                <c:pt idx="27">
                  <c:v>1287.18</c:v>
                </c:pt>
                <c:pt idx="28">
                  <c:v>899.6</c:v>
                </c:pt>
                <c:pt idx="29">
                  <c:v>1936.17</c:v>
                </c:pt>
              </c:numCache>
            </c:numRef>
          </c:yVal>
          <c:smooth val="0"/>
          <c:extLst>
            <c:ext xmlns:c16="http://schemas.microsoft.com/office/drawing/2014/chart" uri="{C3380CC4-5D6E-409C-BE32-E72D297353CC}">
              <c16:uniqueId val="{00000001-6797-43E3-958A-EF62DD1BCE4A}"/>
            </c:ext>
          </c:extLst>
        </c:ser>
        <c:ser>
          <c:idx val="2"/>
          <c:order val="2"/>
          <c:tx>
            <c:strRef>
              <c:f>'cpe2'!$A$5</c:f>
              <c:strCache>
                <c:ptCount val="1"/>
                <c:pt idx="0">
                  <c:v>psum2</c:v>
                </c:pt>
              </c:strCache>
            </c:strRef>
          </c:tx>
          <c:spPr>
            <a:ln w="28575">
              <a:noFill/>
            </a:ln>
          </c:spPr>
          <c:marker>
            <c:symbol val="triangle"/>
            <c:size val="5"/>
            <c:spPr>
              <a:solidFill>
                <a:srgbClr val="333333"/>
              </a:solidFill>
              <a:ln>
                <a:solidFill>
                  <a:srgbClr val="333333"/>
                </a:solidFill>
                <a:prstDash val="solid"/>
              </a:ln>
            </c:spPr>
          </c:marker>
          <c:xVal>
            <c:numRef>
              <c:f>'cpe2'!$B$2:$AE$2</c:f>
              <c:numCache>
                <c:formatCode>General</c:formatCode>
                <c:ptCount val="30"/>
                <c:pt idx="0">
                  <c:v>0</c:v>
                </c:pt>
                <c:pt idx="1">
                  <c:v>193</c:v>
                </c:pt>
                <c:pt idx="2">
                  <c:v>120</c:v>
                </c:pt>
                <c:pt idx="3">
                  <c:v>91</c:v>
                </c:pt>
                <c:pt idx="4">
                  <c:v>95</c:v>
                </c:pt>
                <c:pt idx="5">
                  <c:v>196</c:v>
                </c:pt>
                <c:pt idx="6">
                  <c:v>97</c:v>
                </c:pt>
                <c:pt idx="7">
                  <c:v>181</c:v>
                </c:pt>
                <c:pt idx="8">
                  <c:v>91</c:v>
                </c:pt>
                <c:pt idx="9">
                  <c:v>83</c:v>
                </c:pt>
                <c:pt idx="10">
                  <c:v>43</c:v>
                </c:pt>
                <c:pt idx="11">
                  <c:v>183</c:v>
                </c:pt>
                <c:pt idx="12">
                  <c:v>140</c:v>
                </c:pt>
                <c:pt idx="13">
                  <c:v>146</c:v>
                </c:pt>
                <c:pt idx="14">
                  <c:v>94</c:v>
                </c:pt>
                <c:pt idx="15">
                  <c:v>134</c:v>
                </c:pt>
                <c:pt idx="16">
                  <c:v>163</c:v>
                </c:pt>
                <c:pt idx="17">
                  <c:v>131</c:v>
                </c:pt>
                <c:pt idx="18">
                  <c:v>110</c:v>
                </c:pt>
                <c:pt idx="19">
                  <c:v>182</c:v>
                </c:pt>
                <c:pt idx="20">
                  <c:v>189</c:v>
                </c:pt>
                <c:pt idx="21">
                  <c:v>112</c:v>
                </c:pt>
                <c:pt idx="22">
                  <c:v>141</c:v>
                </c:pt>
                <c:pt idx="23">
                  <c:v>185</c:v>
                </c:pt>
                <c:pt idx="24">
                  <c:v>188</c:v>
                </c:pt>
                <c:pt idx="25">
                  <c:v>47</c:v>
                </c:pt>
                <c:pt idx="26">
                  <c:v>130</c:v>
                </c:pt>
                <c:pt idx="27">
                  <c:v>102</c:v>
                </c:pt>
                <c:pt idx="28">
                  <c:v>59</c:v>
                </c:pt>
                <c:pt idx="29">
                  <c:v>174</c:v>
                </c:pt>
              </c:numCache>
            </c:numRef>
          </c:xVal>
          <c:yVal>
            <c:numRef>
              <c:f>'cpe2'!$B$5:$AE$5</c:f>
              <c:numCache>
                <c:formatCode>General</c:formatCode>
                <c:ptCount val="30"/>
                <c:pt idx="1">
                  <c:v>1535.1</c:v>
                </c:pt>
                <c:pt idx="2">
                  <c:v>1100.4000000000001</c:v>
                </c:pt>
                <c:pt idx="3">
                  <c:v>921.9</c:v>
                </c:pt>
                <c:pt idx="4">
                  <c:v>940.8</c:v>
                </c:pt>
                <c:pt idx="5">
                  <c:v>1545.6</c:v>
                </c:pt>
                <c:pt idx="6">
                  <c:v>949.2</c:v>
                </c:pt>
                <c:pt idx="7">
                  <c:v>1455.3</c:v>
                </c:pt>
                <c:pt idx="8">
                  <c:v>917.7</c:v>
                </c:pt>
                <c:pt idx="9">
                  <c:v>865.2</c:v>
                </c:pt>
                <c:pt idx="10">
                  <c:v>623.70000000000005</c:v>
                </c:pt>
                <c:pt idx="11">
                  <c:v>1467.9</c:v>
                </c:pt>
                <c:pt idx="12">
                  <c:v>1209.5999999999999</c:v>
                </c:pt>
                <c:pt idx="13">
                  <c:v>1253.7</c:v>
                </c:pt>
                <c:pt idx="14">
                  <c:v>936.6</c:v>
                </c:pt>
                <c:pt idx="15">
                  <c:v>1173.9000000000001</c:v>
                </c:pt>
                <c:pt idx="16">
                  <c:v>1352.4</c:v>
                </c:pt>
                <c:pt idx="17">
                  <c:v>1150.8</c:v>
                </c:pt>
                <c:pt idx="18">
                  <c:v>1029</c:v>
                </c:pt>
                <c:pt idx="19">
                  <c:v>1461.6</c:v>
                </c:pt>
                <c:pt idx="20">
                  <c:v>1509.9</c:v>
                </c:pt>
                <c:pt idx="21">
                  <c:v>1039.5</c:v>
                </c:pt>
                <c:pt idx="22">
                  <c:v>1215.9000000000001</c:v>
                </c:pt>
                <c:pt idx="23">
                  <c:v>1478.4</c:v>
                </c:pt>
                <c:pt idx="24">
                  <c:v>1505.7</c:v>
                </c:pt>
                <c:pt idx="25">
                  <c:v>642.6</c:v>
                </c:pt>
                <c:pt idx="26">
                  <c:v>1152.9000000000001</c:v>
                </c:pt>
                <c:pt idx="27">
                  <c:v>987</c:v>
                </c:pt>
                <c:pt idx="28">
                  <c:v>732.9</c:v>
                </c:pt>
                <c:pt idx="29">
                  <c:v>1419.6</c:v>
                </c:pt>
              </c:numCache>
            </c:numRef>
          </c:yVal>
          <c:smooth val="0"/>
          <c:extLst>
            <c:ext xmlns:c16="http://schemas.microsoft.com/office/drawing/2014/chart" uri="{C3380CC4-5D6E-409C-BE32-E72D297353CC}">
              <c16:uniqueId val="{00000002-6797-43E3-958A-EF62DD1BCE4A}"/>
            </c:ext>
          </c:extLst>
        </c:ser>
        <c:ser>
          <c:idx val="3"/>
          <c:order val="3"/>
          <c:tx>
            <c:strRef>
              <c:f>'cpe2'!$A$6</c:f>
              <c:strCache>
                <c:ptCount val="1"/>
                <c:pt idx="0">
                  <c:v>psum2i</c:v>
                </c:pt>
              </c:strCache>
            </c:strRef>
          </c:tx>
          <c:spPr>
            <a:ln w="12700">
              <a:solidFill>
                <a:srgbClr val="000000"/>
              </a:solidFill>
              <a:prstDash val="solid"/>
            </a:ln>
          </c:spPr>
          <c:marker>
            <c:symbol val="none"/>
          </c:marker>
          <c:xVal>
            <c:numRef>
              <c:f>'cpe2'!$B$2:$AE$2</c:f>
              <c:numCache>
                <c:formatCode>General</c:formatCode>
                <c:ptCount val="30"/>
                <c:pt idx="0">
                  <c:v>0</c:v>
                </c:pt>
                <c:pt idx="1">
                  <c:v>193</c:v>
                </c:pt>
                <c:pt idx="2">
                  <c:v>120</c:v>
                </c:pt>
                <c:pt idx="3">
                  <c:v>91</c:v>
                </c:pt>
                <c:pt idx="4">
                  <c:v>95</c:v>
                </c:pt>
                <c:pt idx="5">
                  <c:v>196</c:v>
                </c:pt>
                <c:pt idx="6">
                  <c:v>97</c:v>
                </c:pt>
                <c:pt idx="7">
                  <c:v>181</c:v>
                </c:pt>
                <c:pt idx="8">
                  <c:v>91</c:v>
                </c:pt>
                <c:pt idx="9">
                  <c:v>83</c:v>
                </c:pt>
                <c:pt idx="10">
                  <c:v>43</c:v>
                </c:pt>
                <c:pt idx="11">
                  <c:v>183</c:v>
                </c:pt>
                <c:pt idx="12">
                  <c:v>140</c:v>
                </c:pt>
                <c:pt idx="13">
                  <c:v>146</c:v>
                </c:pt>
                <c:pt idx="14">
                  <c:v>94</c:v>
                </c:pt>
                <c:pt idx="15">
                  <c:v>134</c:v>
                </c:pt>
                <c:pt idx="16">
                  <c:v>163</c:v>
                </c:pt>
                <c:pt idx="17">
                  <c:v>131</c:v>
                </c:pt>
                <c:pt idx="18">
                  <c:v>110</c:v>
                </c:pt>
                <c:pt idx="19">
                  <c:v>182</c:v>
                </c:pt>
                <c:pt idx="20">
                  <c:v>189</c:v>
                </c:pt>
                <c:pt idx="21">
                  <c:v>112</c:v>
                </c:pt>
                <c:pt idx="22">
                  <c:v>141</c:v>
                </c:pt>
                <c:pt idx="23">
                  <c:v>185</c:v>
                </c:pt>
                <c:pt idx="24">
                  <c:v>188</c:v>
                </c:pt>
                <c:pt idx="25">
                  <c:v>47</c:v>
                </c:pt>
                <c:pt idx="26">
                  <c:v>130</c:v>
                </c:pt>
                <c:pt idx="27">
                  <c:v>102</c:v>
                </c:pt>
                <c:pt idx="28">
                  <c:v>59</c:v>
                </c:pt>
                <c:pt idx="29">
                  <c:v>174</c:v>
                </c:pt>
              </c:numCache>
            </c:numRef>
          </c:xVal>
          <c:yVal>
            <c:numRef>
              <c:f>'cpe2'!$B$6:$AE$6</c:f>
              <c:numCache>
                <c:formatCode>General</c:formatCode>
                <c:ptCount val="30"/>
                <c:pt idx="0">
                  <c:v>367.66</c:v>
                </c:pt>
                <c:pt idx="1">
                  <c:v>1531.11</c:v>
                </c:pt>
                <c:pt idx="2">
                  <c:v>1091.05</c:v>
                </c:pt>
                <c:pt idx="3">
                  <c:v>916.23</c:v>
                </c:pt>
                <c:pt idx="4">
                  <c:v>940.33999999999912</c:v>
                </c:pt>
                <c:pt idx="5">
                  <c:v>1549.2</c:v>
                </c:pt>
                <c:pt idx="6">
                  <c:v>952.4</c:v>
                </c:pt>
                <c:pt idx="7">
                  <c:v>1458.77</c:v>
                </c:pt>
                <c:pt idx="8">
                  <c:v>916.23</c:v>
                </c:pt>
                <c:pt idx="9">
                  <c:v>868.01</c:v>
                </c:pt>
                <c:pt idx="10">
                  <c:v>626.87</c:v>
                </c:pt>
                <c:pt idx="11">
                  <c:v>1470.83</c:v>
                </c:pt>
                <c:pt idx="12">
                  <c:v>1211.6199999999999</c:v>
                </c:pt>
                <c:pt idx="13">
                  <c:v>1247.79</c:v>
                </c:pt>
                <c:pt idx="14">
                  <c:v>934.31999999999937</c:v>
                </c:pt>
                <c:pt idx="15">
                  <c:v>1175.45</c:v>
                </c:pt>
                <c:pt idx="16">
                  <c:v>1350.27</c:v>
                </c:pt>
                <c:pt idx="17">
                  <c:v>1157.3599999999999</c:v>
                </c:pt>
                <c:pt idx="18">
                  <c:v>1030.77</c:v>
                </c:pt>
                <c:pt idx="19">
                  <c:v>1464.8</c:v>
                </c:pt>
                <c:pt idx="20">
                  <c:v>1507</c:v>
                </c:pt>
                <c:pt idx="21">
                  <c:v>1042.82</c:v>
                </c:pt>
                <c:pt idx="22">
                  <c:v>1217.6400000000001</c:v>
                </c:pt>
                <c:pt idx="23">
                  <c:v>1482.89</c:v>
                </c:pt>
                <c:pt idx="24">
                  <c:v>1500.97</c:v>
                </c:pt>
                <c:pt idx="25">
                  <c:v>650.99</c:v>
                </c:pt>
                <c:pt idx="26">
                  <c:v>1151.33</c:v>
                </c:pt>
                <c:pt idx="27">
                  <c:v>982.54</c:v>
                </c:pt>
                <c:pt idx="28">
                  <c:v>723.32999999999936</c:v>
                </c:pt>
                <c:pt idx="29">
                  <c:v>1416.58</c:v>
                </c:pt>
              </c:numCache>
            </c:numRef>
          </c:yVal>
          <c:smooth val="0"/>
          <c:extLst>
            <c:ext xmlns:c16="http://schemas.microsoft.com/office/drawing/2014/chart" uri="{C3380CC4-5D6E-409C-BE32-E72D297353CC}">
              <c16:uniqueId val="{00000003-6797-43E3-958A-EF62DD1BCE4A}"/>
            </c:ext>
          </c:extLst>
        </c:ser>
        <c:dLbls>
          <c:showLegendKey val="0"/>
          <c:showVal val="0"/>
          <c:showCatName val="0"/>
          <c:showSerName val="0"/>
          <c:showPercent val="0"/>
          <c:showBubbleSize val="0"/>
        </c:dLbls>
        <c:axId val="69033984"/>
        <c:axId val="69035904"/>
      </c:scatterChart>
      <c:valAx>
        <c:axId val="69033984"/>
        <c:scaling>
          <c:orientation val="minMax"/>
          <c:max val="200"/>
        </c:scaling>
        <c:delete val="0"/>
        <c:axPos val="b"/>
        <c:title>
          <c:tx>
            <c:rich>
              <a:bodyPr/>
              <a:lstStyle/>
              <a:p>
                <a:pPr>
                  <a:defRPr sz="1075" b="1" i="0" u="none" strike="noStrike" baseline="0">
                    <a:solidFill>
                      <a:srgbClr val="000000"/>
                    </a:solidFill>
                    <a:latin typeface="Arial"/>
                    <a:ea typeface="Arial"/>
                    <a:cs typeface="Arial"/>
                  </a:defRPr>
                </a:pPr>
                <a:r>
                  <a:rPr lang="en-US" dirty="0"/>
                  <a:t>n Elements</a:t>
                </a:r>
              </a:p>
            </c:rich>
          </c:tx>
          <c:layout>
            <c:manualLayout>
              <c:xMode val="edge"/>
              <c:yMode val="edge"/>
              <c:x val="0.49022801302931601"/>
              <c:y val="0.90845267580988998"/>
            </c:manualLayout>
          </c:layout>
          <c:overlay val="0"/>
          <c:spPr>
            <a:noFill/>
            <a:ln w="25400">
              <a:noFill/>
            </a:ln>
          </c:spPr>
        </c:title>
        <c:numFmt formatCode="General" sourceLinked="1"/>
        <c:majorTickMark val="out"/>
        <c:minorTickMark val="none"/>
        <c:tickLblPos val="nextTo"/>
        <c:spPr>
          <a:ln w="3175">
            <a:solidFill>
              <a:srgbClr val="000000"/>
            </a:solidFill>
            <a:prstDash val="solid"/>
          </a:ln>
        </c:spPr>
        <c:txPr>
          <a:bodyPr rot="0" vert="horz"/>
          <a:lstStyle/>
          <a:p>
            <a:pPr>
              <a:defRPr sz="1075" b="0" i="0" u="none" strike="noStrike" baseline="0">
                <a:solidFill>
                  <a:srgbClr val="000000"/>
                </a:solidFill>
                <a:latin typeface="Arial"/>
                <a:ea typeface="Arial"/>
                <a:cs typeface="Arial"/>
              </a:defRPr>
            </a:pPr>
            <a:endParaRPr lang="en-US"/>
          </a:p>
        </c:txPr>
        <c:crossAx val="69035904"/>
        <c:crosses val="autoZero"/>
        <c:crossBetween val="midCat"/>
      </c:valAx>
      <c:valAx>
        <c:axId val="69035904"/>
        <c:scaling>
          <c:orientation val="minMax"/>
        </c:scaling>
        <c:delete val="0"/>
        <c:axPos val="l"/>
        <c:majorGridlines>
          <c:spPr>
            <a:ln w="3175">
              <a:solidFill>
                <a:srgbClr val="000000"/>
              </a:solidFill>
              <a:prstDash val="solid"/>
            </a:ln>
          </c:spPr>
        </c:majorGridlines>
        <c:title>
          <c:tx>
            <c:rich>
              <a:bodyPr/>
              <a:lstStyle/>
              <a:p>
                <a:pPr>
                  <a:defRPr sz="1075" b="1" i="0" u="none" strike="noStrike" baseline="0">
                    <a:solidFill>
                      <a:srgbClr val="000000"/>
                    </a:solidFill>
                    <a:latin typeface="Arial"/>
                    <a:ea typeface="Arial"/>
                    <a:cs typeface="Arial"/>
                  </a:defRPr>
                </a:pPr>
                <a:r>
                  <a:rPr lang="en-US"/>
                  <a:t>Cycles</a:t>
                </a:r>
              </a:p>
            </c:rich>
          </c:tx>
          <c:layout>
            <c:manualLayout>
              <c:xMode val="edge"/>
              <c:yMode val="edge"/>
              <c:x val="2.6058631921824098E-2"/>
              <c:y val="0.38967234729461597"/>
            </c:manualLayout>
          </c:layout>
          <c:overlay val="0"/>
          <c:spPr>
            <a:noFill/>
            <a:ln w="25400">
              <a:noFill/>
            </a:ln>
          </c:spPr>
        </c:title>
        <c:numFmt formatCode="General" sourceLinked="1"/>
        <c:majorTickMark val="out"/>
        <c:minorTickMark val="none"/>
        <c:tickLblPos val="nextTo"/>
        <c:spPr>
          <a:ln w="3175">
            <a:solidFill>
              <a:srgbClr val="000000"/>
            </a:solidFill>
            <a:prstDash val="solid"/>
          </a:ln>
        </c:spPr>
        <c:txPr>
          <a:bodyPr rot="0" vert="horz"/>
          <a:lstStyle/>
          <a:p>
            <a:pPr>
              <a:defRPr sz="1075" b="0" i="0" u="none" strike="noStrike" baseline="0">
                <a:solidFill>
                  <a:srgbClr val="000000"/>
                </a:solidFill>
                <a:latin typeface="Arial"/>
                <a:ea typeface="Arial"/>
                <a:cs typeface="Arial"/>
              </a:defRPr>
            </a:pPr>
            <a:endParaRPr lang="en-US"/>
          </a:p>
        </c:txPr>
        <c:crossAx val="69033984"/>
        <c:crosses val="autoZero"/>
        <c:crossBetween val="midCat"/>
      </c:valAx>
      <c:spPr>
        <a:noFill/>
        <a:ln w="12700">
          <a:solidFill>
            <a:srgbClr val="808080"/>
          </a:solidFill>
          <a:prstDash val="solid"/>
        </a:ln>
      </c:spPr>
    </c:plotArea>
    <c:plotVisOnly val="1"/>
    <c:dispBlanksAs val="gap"/>
    <c:showDLblsOverMax val="0"/>
  </c:chart>
  <c:spPr>
    <a:solidFill>
      <a:srgbClr val="FFFFFF"/>
    </a:solidFill>
    <a:ln w="3175">
      <a:solidFill>
        <a:srgbClr val="000000"/>
      </a:solidFill>
      <a:prstDash val="solid"/>
    </a:ln>
  </c:spPr>
  <c:txPr>
    <a:bodyPr/>
    <a:lstStyle/>
    <a:p>
      <a:pPr>
        <a:defRPr sz="1075" b="0" i="0" u="none" strike="noStrike" baseline="0">
          <a:solidFill>
            <a:srgbClr val="000000"/>
          </a:solidFill>
          <a:latin typeface="Arial"/>
          <a:ea typeface="Arial"/>
          <a:cs typeface="Arial"/>
        </a:defRPr>
      </a:pPr>
      <a:endParaRPr lang="en-US"/>
    </a:p>
  </c:txPr>
  <c:externalData r:id="rId1">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3669CFD-328E-4760-9332-97AC06BEEEEC}" type="datetimeFigureOut">
              <a:rPr lang="en-US" smtClean="0"/>
              <a:t>3/22/2021</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3B46486-9398-4514-B0E8-02E83D6802A0}" type="slidenum">
              <a:rPr lang="en-US" smtClean="0"/>
              <a:t>‹#›</a:t>
            </a:fld>
            <a:endParaRPr lang="en-US"/>
          </a:p>
        </p:txBody>
      </p:sp>
    </p:spTree>
    <p:extLst>
      <p:ext uri="{BB962C8B-B14F-4D97-AF65-F5344CB8AC3E}">
        <p14:creationId xmlns:p14="http://schemas.microsoft.com/office/powerpoint/2010/main" val="42868109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5F5E7EB-0097-4BEC-B1F6-65CBBBF5455F}" type="datetimeFigureOut">
              <a:rPr lang="en-US" smtClean="0"/>
              <a:t>3/22/2021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D610F1B-C815-4D63-837F-DE9BF80525A3}" type="slidenum">
              <a:rPr lang="en-US" smtClean="0"/>
              <a:t>‹#›</a:t>
            </a:fld>
            <a:endParaRPr lang="en-US"/>
          </a:p>
        </p:txBody>
      </p:sp>
    </p:spTree>
    <p:extLst>
      <p:ext uri="{BB962C8B-B14F-4D97-AF65-F5344CB8AC3E}">
        <p14:creationId xmlns:p14="http://schemas.microsoft.com/office/powerpoint/2010/main" val="30831069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6194" name="Rectangle 2"/>
          <p:cNvSpPr>
            <a:spLocks noGrp="1" noRot="1" noChangeAspect="1" noChangeArrowheads="1" noTextEdit="1"/>
          </p:cNvSpPr>
          <p:nvPr>
            <p:ph type="sldImg"/>
          </p:nvPr>
        </p:nvSpPr>
        <p:spPr>
          <a:ln/>
        </p:spPr>
      </p:sp>
      <p:sp>
        <p:nvSpPr>
          <p:cNvPr id="77619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2223049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Rot="1" noChangeAspect="1" noChangeArrowheads="1" noTextEdit="1"/>
          </p:cNvSpPr>
          <p:nvPr>
            <p:ph type="sldImg"/>
          </p:nvPr>
        </p:nvSpPr>
        <p:spPr>
          <a:ln/>
        </p:spPr>
      </p:sp>
      <p:sp>
        <p:nvSpPr>
          <p:cNvPr id="79875" name="Rectangle 3"/>
          <p:cNvSpPr>
            <a:spLocks noGrp="1" noChangeArrowheads="1"/>
          </p:cNvSpPr>
          <p:nvPr>
            <p:ph type="body" idx="1"/>
          </p:nvPr>
        </p:nvSpPr>
        <p:spPr>
          <a:noFill/>
          <a:ln w="9525"/>
        </p:spPr>
        <p:txBody>
          <a:bodyPr/>
          <a:lstStyle/>
          <a:p>
            <a:endParaRPr lang="en-US"/>
          </a:p>
        </p:txBody>
      </p:sp>
    </p:spTree>
    <p:extLst>
      <p:ext uri="{BB962C8B-B14F-4D97-AF65-F5344CB8AC3E}">
        <p14:creationId xmlns:p14="http://schemas.microsoft.com/office/powerpoint/2010/main" val="34405979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Rot="1" noChangeAspect="1" noChangeArrowheads="1" noTextEdit="1"/>
          </p:cNvSpPr>
          <p:nvPr>
            <p:ph type="sldImg"/>
          </p:nvPr>
        </p:nvSpPr>
        <p:spPr>
          <a:ln/>
        </p:spPr>
      </p:sp>
      <p:sp>
        <p:nvSpPr>
          <p:cNvPr id="80899" name="Rectangle 3"/>
          <p:cNvSpPr>
            <a:spLocks noGrp="1" noChangeArrowheads="1"/>
          </p:cNvSpPr>
          <p:nvPr>
            <p:ph type="body" idx="1"/>
          </p:nvPr>
        </p:nvSpPr>
        <p:spPr>
          <a:noFill/>
          <a:ln w="9525"/>
        </p:spPr>
        <p:txBody>
          <a:bodyPr/>
          <a:lstStyle/>
          <a:p>
            <a:endParaRPr lang="en-US"/>
          </a:p>
        </p:txBody>
      </p:sp>
    </p:spTree>
    <p:extLst>
      <p:ext uri="{BB962C8B-B14F-4D97-AF65-F5344CB8AC3E}">
        <p14:creationId xmlns:p14="http://schemas.microsoft.com/office/powerpoint/2010/main" val="21521170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Rot="1" noChangeAspect="1" noChangeArrowheads="1" noTextEdit="1"/>
          </p:cNvSpPr>
          <p:nvPr>
            <p:ph type="sldImg"/>
          </p:nvPr>
        </p:nvSpPr>
        <p:spPr>
          <a:ln/>
        </p:spPr>
      </p:sp>
      <p:sp>
        <p:nvSpPr>
          <p:cNvPr id="81923" name="Rectangle 3"/>
          <p:cNvSpPr>
            <a:spLocks noGrp="1" noChangeArrowheads="1"/>
          </p:cNvSpPr>
          <p:nvPr>
            <p:ph type="body" idx="1"/>
          </p:nvPr>
        </p:nvSpPr>
        <p:spPr>
          <a:noFill/>
          <a:ln w="9525"/>
        </p:spPr>
        <p:txBody>
          <a:bodyPr/>
          <a:lstStyle/>
          <a:p>
            <a:endParaRPr lang="en-US"/>
          </a:p>
        </p:txBody>
      </p:sp>
    </p:spTree>
    <p:extLst>
      <p:ext uri="{BB962C8B-B14F-4D97-AF65-F5344CB8AC3E}">
        <p14:creationId xmlns:p14="http://schemas.microsoft.com/office/powerpoint/2010/main" val="1608722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Rot="1" noChangeAspect="1" noChangeArrowheads="1" noTextEdit="1"/>
          </p:cNvSpPr>
          <p:nvPr>
            <p:ph type="sldImg"/>
          </p:nvPr>
        </p:nvSpPr>
        <p:spPr>
          <a:ln/>
        </p:spPr>
      </p:sp>
      <p:sp>
        <p:nvSpPr>
          <p:cNvPr id="82947" name="Rectangle 3"/>
          <p:cNvSpPr>
            <a:spLocks noGrp="1" noChangeArrowheads="1"/>
          </p:cNvSpPr>
          <p:nvPr>
            <p:ph type="body" idx="1"/>
          </p:nvPr>
        </p:nvSpPr>
        <p:spPr>
          <a:noFill/>
          <a:ln w="9525"/>
        </p:spPr>
        <p:txBody>
          <a:bodyPr/>
          <a:lstStyle/>
          <a:p>
            <a:endParaRPr lang="en-US"/>
          </a:p>
        </p:txBody>
      </p:sp>
    </p:spTree>
    <p:extLst>
      <p:ext uri="{BB962C8B-B14F-4D97-AF65-F5344CB8AC3E}">
        <p14:creationId xmlns:p14="http://schemas.microsoft.com/office/powerpoint/2010/main" val="28895812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Rot="1" noChangeAspect="1" noChangeArrowheads="1" noTextEdit="1"/>
          </p:cNvSpPr>
          <p:nvPr>
            <p:ph type="sldImg"/>
          </p:nvPr>
        </p:nvSpPr>
        <p:spPr>
          <a:ln/>
        </p:spPr>
      </p:sp>
      <p:sp>
        <p:nvSpPr>
          <p:cNvPr id="83971" name="Rectangle 3"/>
          <p:cNvSpPr>
            <a:spLocks noGrp="1" noChangeArrowheads="1"/>
          </p:cNvSpPr>
          <p:nvPr>
            <p:ph type="body" idx="1"/>
          </p:nvPr>
        </p:nvSpPr>
        <p:spPr>
          <a:noFill/>
          <a:ln w="9525"/>
        </p:spPr>
        <p:txBody>
          <a:bodyPr/>
          <a:lstStyle/>
          <a:p>
            <a:endParaRPr lang="en-US"/>
          </a:p>
        </p:txBody>
      </p:sp>
    </p:spTree>
    <p:extLst>
      <p:ext uri="{BB962C8B-B14F-4D97-AF65-F5344CB8AC3E}">
        <p14:creationId xmlns:p14="http://schemas.microsoft.com/office/powerpoint/2010/main" val="12548462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Rot="1" noChangeAspect="1" noChangeArrowheads="1" noTextEdit="1"/>
          </p:cNvSpPr>
          <p:nvPr>
            <p:ph type="sldImg"/>
          </p:nvPr>
        </p:nvSpPr>
        <p:spPr>
          <a:ln/>
        </p:spPr>
      </p:sp>
      <p:sp>
        <p:nvSpPr>
          <p:cNvPr id="84995" name="Rectangle 3"/>
          <p:cNvSpPr>
            <a:spLocks noGrp="1" noChangeArrowheads="1"/>
          </p:cNvSpPr>
          <p:nvPr>
            <p:ph type="body" idx="1"/>
          </p:nvPr>
        </p:nvSpPr>
        <p:spPr>
          <a:noFill/>
          <a:ln w="9525"/>
        </p:spPr>
        <p:txBody>
          <a:bodyPr/>
          <a:lstStyle/>
          <a:p>
            <a:endParaRPr lang="en-US"/>
          </a:p>
        </p:txBody>
      </p:sp>
    </p:spTree>
    <p:extLst>
      <p:ext uri="{BB962C8B-B14F-4D97-AF65-F5344CB8AC3E}">
        <p14:creationId xmlns:p14="http://schemas.microsoft.com/office/powerpoint/2010/main" val="26740012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Rot="1" noChangeAspect="1" noChangeArrowheads="1" noTextEdit="1"/>
          </p:cNvSpPr>
          <p:nvPr>
            <p:ph type="sldImg"/>
          </p:nvPr>
        </p:nvSpPr>
        <p:spPr>
          <a:ln/>
        </p:spPr>
      </p:sp>
      <p:sp>
        <p:nvSpPr>
          <p:cNvPr id="86019" name="Rectangle 3"/>
          <p:cNvSpPr>
            <a:spLocks noGrp="1" noChangeArrowheads="1"/>
          </p:cNvSpPr>
          <p:nvPr>
            <p:ph type="body" idx="1"/>
          </p:nvPr>
        </p:nvSpPr>
        <p:spPr>
          <a:noFill/>
          <a:ln w="9525"/>
        </p:spPr>
        <p:txBody>
          <a:bodyPr/>
          <a:lstStyle/>
          <a:p>
            <a:endParaRPr lang="en-US"/>
          </a:p>
        </p:txBody>
      </p:sp>
    </p:spTree>
    <p:extLst>
      <p:ext uri="{BB962C8B-B14F-4D97-AF65-F5344CB8AC3E}">
        <p14:creationId xmlns:p14="http://schemas.microsoft.com/office/powerpoint/2010/main" val="31717655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Rot="1" noChangeAspect="1" noChangeArrowheads="1" noTextEdit="1"/>
          </p:cNvSpPr>
          <p:nvPr>
            <p:ph type="sldImg"/>
          </p:nvPr>
        </p:nvSpPr>
        <p:spPr>
          <a:ln/>
        </p:spPr>
      </p:sp>
      <p:sp>
        <p:nvSpPr>
          <p:cNvPr id="87043" name="Rectangle 3"/>
          <p:cNvSpPr>
            <a:spLocks noGrp="1" noChangeArrowheads="1"/>
          </p:cNvSpPr>
          <p:nvPr>
            <p:ph type="body" idx="1"/>
          </p:nvPr>
        </p:nvSpPr>
        <p:spPr>
          <a:noFill/>
          <a:ln w="9525"/>
        </p:spPr>
        <p:txBody>
          <a:bodyPr/>
          <a:lstStyle/>
          <a:p>
            <a:endParaRPr lang="en-US"/>
          </a:p>
        </p:txBody>
      </p:sp>
    </p:spTree>
    <p:extLst>
      <p:ext uri="{BB962C8B-B14F-4D97-AF65-F5344CB8AC3E}">
        <p14:creationId xmlns:p14="http://schemas.microsoft.com/office/powerpoint/2010/main" val="34959251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Rot="1" noChangeAspect="1" noChangeArrowheads="1" noTextEdit="1"/>
          </p:cNvSpPr>
          <p:nvPr>
            <p:ph type="sldImg"/>
          </p:nvPr>
        </p:nvSpPr>
        <p:spPr>
          <a:ln/>
        </p:spPr>
      </p:sp>
      <p:sp>
        <p:nvSpPr>
          <p:cNvPr id="88067" name="Rectangle 3"/>
          <p:cNvSpPr>
            <a:spLocks noGrp="1" noChangeArrowheads="1"/>
          </p:cNvSpPr>
          <p:nvPr>
            <p:ph type="body" idx="1"/>
          </p:nvPr>
        </p:nvSpPr>
        <p:spPr>
          <a:noFill/>
          <a:ln w="9525"/>
        </p:spPr>
        <p:txBody>
          <a:bodyPr/>
          <a:lstStyle/>
          <a:p>
            <a:endParaRPr lang="en-US"/>
          </a:p>
        </p:txBody>
      </p:sp>
    </p:spTree>
    <p:extLst>
      <p:ext uri="{BB962C8B-B14F-4D97-AF65-F5344CB8AC3E}">
        <p14:creationId xmlns:p14="http://schemas.microsoft.com/office/powerpoint/2010/main" val="6448535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Rot="1" noChangeAspect="1" noChangeArrowheads="1" noTextEdit="1"/>
          </p:cNvSpPr>
          <p:nvPr>
            <p:ph type="sldImg"/>
          </p:nvPr>
        </p:nvSpPr>
        <p:spPr>
          <a:ln/>
        </p:spPr>
      </p:sp>
      <p:sp>
        <p:nvSpPr>
          <p:cNvPr id="89091" name="Rectangle 3"/>
          <p:cNvSpPr>
            <a:spLocks noGrp="1" noChangeArrowheads="1"/>
          </p:cNvSpPr>
          <p:nvPr>
            <p:ph type="body" idx="1"/>
          </p:nvPr>
        </p:nvSpPr>
        <p:spPr>
          <a:noFill/>
          <a:ln w="9525"/>
        </p:spPr>
        <p:txBody>
          <a:bodyPr/>
          <a:lstStyle/>
          <a:p>
            <a:endParaRPr lang="en-US"/>
          </a:p>
        </p:txBody>
      </p:sp>
    </p:spTree>
    <p:extLst>
      <p:ext uri="{BB962C8B-B14F-4D97-AF65-F5344CB8AC3E}">
        <p14:creationId xmlns:p14="http://schemas.microsoft.com/office/powerpoint/2010/main" val="25255328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Rot="1" noChangeAspect="1" noChangeArrowheads="1" noTextEdit="1"/>
          </p:cNvSpPr>
          <p:nvPr>
            <p:ph type="sldImg"/>
          </p:nvPr>
        </p:nvSpPr>
        <p:spPr>
          <a:ln/>
        </p:spPr>
      </p:sp>
      <p:sp>
        <p:nvSpPr>
          <p:cNvPr id="76803" name="Rectangle 3"/>
          <p:cNvSpPr>
            <a:spLocks noGrp="1" noChangeArrowheads="1"/>
          </p:cNvSpPr>
          <p:nvPr>
            <p:ph type="body" idx="1"/>
          </p:nvPr>
        </p:nvSpPr>
        <p:spPr>
          <a:noFill/>
          <a:ln w="9525"/>
        </p:spPr>
        <p:txBody>
          <a:bodyPr/>
          <a:lstStyle/>
          <a:p>
            <a:r>
              <a:rPr lang="en-US" sz="1200" dirty="0">
                <a:solidFill>
                  <a:srgbClr val="C00000"/>
                </a:solidFill>
              </a:rPr>
              <a:t>CPE – amount of average effort, per element, to see the sweep through</a:t>
            </a:r>
            <a:endParaRPr lang="en-US" dirty="0"/>
          </a:p>
        </p:txBody>
      </p:sp>
    </p:spTree>
    <p:extLst>
      <p:ext uri="{BB962C8B-B14F-4D97-AF65-F5344CB8AC3E}">
        <p14:creationId xmlns:p14="http://schemas.microsoft.com/office/powerpoint/2010/main" val="221860196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Rot="1" noChangeAspect="1" noChangeArrowheads="1" noTextEdit="1"/>
          </p:cNvSpPr>
          <p:nvPr>
            <p:ph type="sldImg"/>
          </p:nvPr>
        </p:nvSpPr>
        <p:spPr>
          <a:ln/>
        </p:spPr>
      </p:sp>
      <p:sp>
        <p:nvSpPr>
          <p:cNvPr id="89091" name="Rectangle 3"/>
          <p:cNvSpPr>
            <a:spLocks noGrp="1" noChangeArrowheads="1"/>
          </p:cNvSpPr>
          <p:nvPr>
            <p:ph type="body" idx="1"/>
          </p:nvPr>
        </p:nvSpPr>
        <p:spPr>
          <a:noFill/>
          <a:ln w="9525"/>
        </p:spPr>
        <p:txBody>
          <a:bodyPr/>
          <a:lstStyle/>
          <a:p>
            <a:endParaRPr lang="en-US"/>
          </a:p>
        </p:txBody>
      </p:sp>
    </p:spTree>
    <p:extLst>
      <p:ext uri="{BB962C8B-B14F-4D97-AF65-F5344CB8AC3E}">
        <p14:creationId xmlns:p14="http://schemas.microsoft.com/office/powerpoint/2010/main" val="185449339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Rot="1" noChangeAspect="1" noChangeArrowheads="1" noTextEdit="1"/>
          </p:cNvSpPr>
          <p:nvPr>
            <p:ph type="sldImg"/>
          </p:nvPr>
        </p:nvSpPr>
        <p:spPr>
          <a:ln/>
        </p:spPr>
      </p:sp>
      <p:sp>
        <p:nvSpPr>
          <p:cNvPr id="86019" name="Rectangle 3"/>
          <p:cNvSpPr>
            <a:spLocks noGrp="1" noChangeArrowheads="1"/>
          </p:cNvSpPr>
          <p:nvPr>
            <p:ph type="body" idx="1"/>
          </p:nvPr>
        </p:nvSpPr>
        <p:spPr>
          <a:noFill/>
          <a:ln w="9525"/>
        </p:spPr>
        <p:txBody>
          <a:bodyPr/>
          <a:lstStyle/>
          <a:p>
            <a:endParaRPr lang="en-US"/>
          </a:p>
        </p:txBody>
      </p:sp>
    </p:spTree>
    <p:extLst>
      <p:ext uri="{BB962C8B-B14F-4D97-AF65-F5344CB8AC3E}">
        <p14:creationId xmlns:p14="http://schemas.microsoft.com/office/powerpoint/2010/main" val="18249970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Rot="1" noChangeAspect="1" noChangeArrowheads="1" noTextEdit="1"/>
          </p:cNvSpPr>
          <p:nvPr>
            <p:ph type="sldImg"/>
          </p:nvPr>
        </p:nvSpPr>
        <p:spPr>
          <a:ln/>
        </p:spPr>
      </p:sp>
      <p:sp>
        <p:nvSpPr>
          <p:cNvPr id="100355"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atin typeface="Century Gothic" charset="0"/>
            </a:endParaRPr>
          </a:p>
        </p:txBody>
      </p:sp>
    </p:spTree>
    <p:extLst>
      <p:ext uri="{BB962C8B-B14F-4D97-AF65-F5344CB8AC3E}">
        <p14:creationId xmlns:p14="http://schemas.microsoft.com/office/powerpoint/2010/main" val="35852185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Rot="1" noChangeAspect="1" noChangeArrowheads="1" noTextEdit="1"/>
          </p:cNvSpPr>
          <p:nvPr>
            <p:ph type="sldImg"/>
          </p:nvPr>
        </p:nvSpPr>
        <p:spPr>
          <a:ln/>
        </p:spPr>
      </p:sp>
      <p:sp>
        <p:nvSpPr>
          <p:cNvPr id="86019" name="Rectangle 3"/>
          <p:cNvSpPr>
            <a:spLocks noGrp="1" noChangeArrowheads="1"/>
          </p:cNvSpPr>
          <p:nvPr>
            <p:ph type="body" idx="1"/>
          </p:nvPr>
        </p:nvSpPr>
        <p:spPr>
          <a:noFill/>
          <a:ln w="9525"/>
        </p:spPr>
        <p:txBody>
          <a:bodyPr/>
          <a:lstStyle/>
          <a:p>
            <a:endParaRPr lang="en-US"/>
          </a:p>
        </p:txBody>
      </p:sp>
    </p:spTree>
    <p:extLst>
      <p:ext uri="{BB962C8B-B14F-4D97-AF65-F5344CB8AC3E}">
        <p14:creationId xmlns:p14="http://schemas.microsoft.com/office/powerpoint/2010/main" val="70545811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p:cNvSpPr>
            <a:spLocks noGrp="1" noRot="1" noChangeAspect="1" noChangeArrowheads="1" noTextEdit="1"/>
          </p:cNvSpPr>
          <p:nvPr>
            <p:ph type="sldImg"/>
          </p:nvPr>
        </p:nvSpPr>
        <p:spPr>
          <a:ln/>
        </p:spPr>
      </p:sp>
      <p:sp>
        <p:nvSpPr>
          <p:cNvPr id="107523" name="Rectangle 3"/>
          <p:cNvSpPr>
            <a:spLocks noGrp="1" noChangeArrowheads="1"/>
          </p:cNvSpPr>
          <p:nvPr>
            <p:ph type="body" idx="1"/>
          </p:nvPr>
        </p:nvSpPr>
        <p:spPr>
          <a:noFill/>
          <a:ln w="9525"/>
        </p:spPr>
        <p:txBody>
          <a:bodyPr/>
          <a:lstStyle/>
          <a:p>
            <a:endParaRPr lang="en-US"/>
          </a:p>
        </p:txBody>
      </p:sp>
    </p:spTree>
    <p:extLst>
      <p:ext uri="{BB962C8B-B14F-4D97-AF65-F5344CB8AC3E}">
        <p14:creationId xmlns:p14="http://schemas.microsoft.com/office/powerpoint/2010/main" val="309103835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Rot="1" noChangeAspect="1" noChangeArrowheads="1" noTextEdit="1"/>
          </p:cNvSpPr>
          <p:nvPr>
            <p:ph type="sldImg"/>
          </p:nvPr>
        </p:nvSpPr>
        <p:spPr>
          <a:ln/>
        </p:spPr>
      </p:sp>
      <p:sp>
        <p:nvSpPr>
          <p:cNvPr id="68611" name="Rectangle 3"/>
          <p:cNvSpPr>
            <a:spLocks noGrp="1" noChangeArrowheads="1"/>
          </p:cNvSpPr>
          <p:nvPr>
            <p:ph type="body" idx="1"/>
          </p:nvPr>
        </p:nvSpPr>
        <p:spPr>
          <a:noFill/>
          <a:ln w="9525"/>
        </p:spPr>
        <p:txBody>
          <a:bodyPr/>
          <a:lstStyle/>
          <a:p>
            <a:endParaRPr lang="en-US"/>
          </a:p>
        </p:txBody>
      </p:sp>
    </p:spTree>
    <p:extLst>
      <p:ext uri="{BB962C8B-B14F-4D97-AF65-F5344CB8AC3E}">
        <p14:creationId xmlns:p14="http://schemas.microsoft.com/office/powerpoint/2010/main" val="1212972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p:cNvSpPr>
            <a:spLocks noGrp="1" noRot="1" noChangeAspect="1" noChangeArrowheads="1" noTextEdit="1"/>
          </p:cNvSpPr>
          <p:nvPr>
            <p:ph type="sldImg"/>
          </p:nvPr>
        </p:nvSpPr>
        <p:spPr>
          <a:ln/>
        </p:spPr>
      </p:sp>
      <p:sp>
        <p:nvSpPr>
          <p:cNvPr id="108547" name="Rectangle 3"/>
          <p:cNvSpPr>
            <a:spLocks noGrp="1" noChangeArrowheads="1"/>
          </p:cNvSpPr>
          <p:nvPr>
            <p:ph type="body" idx="1"/>
          </p:nvPr>
        </p:nvSpPr>
        <p:spPr>
          <a:noFill/>
          <a:ln w="9525"/>
        </p:spPr>
        <p:txBody>
          <a:bodyPr/>
          <a:lstStyle/>
          <a:p>
            <a:endParaRPr lang="en-US"/>
          </a:p>
        </p:txBody>
      </p:sp>
    </p:spTree>
    <p:extLst>
      <p:ext uri="{BB962C8B-B14F-4D97-AF65-F5344CB8AC3E}">
        <p14:creationId xmlns:p14="http://schemas.microsoft.com/office/powerpoint/2010/main" val="18205324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Grp="1" noRot="1" noChangeAspect="1" noChangeArrowheads="1" noTextEdit="1"/>
          </p:cNvSpPr>
          <p:nvPr>
            <p:ph type="sldImg"/>
          </p:nvPr>
        </p:nvSpPr>
        <p:spPr>
          <a:ln/>
        </p:spPr>
      </p:sp>
      <p:sp>
        <p:nvSpPr>
          <p:cNvPr id="109571" name="Rectangle 3"/>
          <p:cNvSpPr>
            <a:spLocks noGrp="1" noChangeArrowheads="1"/>
          </p:cNvSpPr>
          <p:nvPr>
            <p:ph type="body" idx="1"/>
          </p:nvPr>
        </p:nvSpPr>
        <p:spPr>
          <a:noFill/>
          <a:ln w="9525"/>
        </p:spPr>
        <p:txBody>
          <a:bodyPr/>
          <a:lstStyle/>
          <a:p>
            <a:endParaRPr lang="en-US"/>
          </a:p>
        </p:txBody>
      </p:sp>
    </p:spTree>
    <p:extLst>
      <p:ext uri="{BB962C8B-B14F-4D97-AF65-F5344CB8AC3E}">
        <p14:creationId xmlns:p14="http://schemas.microsoft.com/office/powerpoint/2010/main" val="7768286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a:spLocks noGrp="1" noRot="1" noChangeAspect="1" noChangeArrowheads="1" noTextEdit="1"/>
          </p:cNvSpPr>
          <p:nvPr>
            <p:ph type="sldImg"/>
          </p:nvPr>
        </p:nvSpPr>
        <p:spPr>
          <a:ln/>
        </p:spPr>
      </p:sp>
      <p:sp>
        <p:nvSpPr>
          <p:cNvPr id="110595" name="Rectangle 3"/>
          <p:cNvSpPr>
            <a:spLocks noGrp="1" noChangeArrowheads="1"/>
          </p:cNvSpPr>
          <p:nvPr>
            <p:ph type="body" idx="1"/>
          </p:nvPr>
        </p:nvSpPr>
        <p:spPr>
          <a:noFill/>
          <a:ln w="9525"/>
        </p:spPr>
        <p:txBody>
          <a:bodyPr/>
          <a:lstStyle/>
          <a:p>
            <a:endParaRPr lang="en-US"/>
          </a:p>
        </p:txBody>
      </p:sp>
    </p:spTree>
    <p:extLst>
      <p:ext uri="{BB962C8B-B14F-4D97-AF65-F5344CB8AC3E}">
        <p14:creationId xmlns:p14="http://schemas.microsoft.com/office/powerpoint/2010/main" val="60835322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p:cNvSpPr>
            <a:spLocks noGrp="1" noRot="1" noChangeAspect="1" noChangeArrowheads="1" noTextEdit="1"/>
          </p:cNvSpPr>
          <p:nvPr>
            <p:ph type="sldImg"/>
          </p:nvPr>
        </p:nvSpPr>
        <p:spPr>
          <a:ln/>
        </p:spPr>
      </p:sp>
      <p:sp>
        <p:nvSpPr>
          <p:cNvPr id="111619" name="Rectangle 3"/>
          <p:cNvSpPr>
            <a:spLocks noGrp="1" noChangeArrowheads="1"/>
          </p:cNvSpPr>
          <p:nvPr>
            <p:ph type="body" idx="1"/>
          </p:nvPr>
        </p:nvSpPr>
        <p:spPr>
          <a:noFill/>
          <a:ln w="9525"/>
        </p:spPr>
        <p:txBody>
          <a:bodyPr/>
          <a:lstStyle/>
          <a:p>
            <a:endParaRPr lang="en-US"/>
          </a:p>
        </p:txBody>
      </p:sp>
    </p:spTree>
    <p:extLst>
      <p:ext uri="{BB962C8B-B14F-4D97-AF65-F5344CB8AC3E}">
        <p14:creationId xmlns:p14="http://schemas.microsoft.com/office/powerpoint/2010/main" val="8847968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6194" name="Rectangle 2"/>
          <p:cNvSpPr>
            <a:spLocks noGrp="1" noRot="1" noChangeAspect="1" noChangeArrowheads="1" noTextEdit="1"/>
          </p:cNvSpPr>
          <p:nvPr>
            <p:ph type="sldImg"/>
          </p:nvPr>
        </p:nvSpPr>
        <p:spPr>
          <a:ln/>
        </p:spPr>
      </p:sp>
      <p:sp>
        <p:nvSpPr>
          <p:cNvPr id="77619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3934685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p:cNvSpPr>
            <a:spLocks noGrp="1" noRot="1" noChangeAspect="1" noChangeArrowheads="1" noTextEdit="1"/>
          </p:cNvSpPr>
          <p:nvPr>
            <p:ph type="sldImg"/>
          </p:nvPr>
        </p:nvSpPr>
        <p:spPr>
          <a:ln/>
        </p:spPr>
      </p:sp>
      <p:sp>
        <p:nvSpPr>
          <p:cNvPr id="112643" name="Rectangle 3"/>
          <p:cNvSpPr>
            <a:spLocks noGrp="1" noChangeArrowheads="1"/>
          </p:cNvSpPr>
          <p:nvPr>
            <p:ph type="body" idx="1"/>
          </p:nvPr>
        </p:nvSpPr>
        <p:spPr>
          <a:noFill/>
          <a:ln w="9525"/>
        </p:spPr>
        <p:txBody>
          <a:bodyPr/>
          <a:lstStyle/>
          <a:p>
            <a:endParaRPr lang="en-US"/>
          </a:p>
        </p:txBody>
      </p:sp>
    </p:spTree>
    <p:extLst>
      <p:ext uri="{BB962C8B-B14F-4D97-AF65-F5344CB8AC3E}">
        <p14:creationId xmlns:p14="http://schemas.microsoft.com/office/powerpoint/2010/main" val="305015842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Rot="1" noChangeAspect="1" noChangeArrowheads="1" noTextEdit="1"/>
          </p:cNvSpPr>
          <p:nvPr>
            <p:ph type="sldImg"/>
          </p:nvPr>
        </p:nvSpPr>
        <p:spPr>
          <a:ln/>
        </p:spPr>
      </p:sp>
      <p:sp>
        <p:nvSpPr>
          <p:cNvPr id="63491" name="Rectangle 3"/>
          <p:cNvSpPr>
            <a:spLocks noGrp="1" noChangeArrowheads="1"/>
          </p:cNvSpPr>
          <p:nvPr>
            <p:ph type="body" idx="1"/>
          </p:nvPr>
        </p:nvSpPr>
        <p:spPr>
          <a:noFill/>
          <a:ln w="9525"/>
        </p:spPr>
        <p:txBody>
          <a:bodyPr/>
          <a:lstStyle/>
          <a:p>
            <a:endParaRPr lang="en-US"/>
          </a:p>
        </p:txBody>
      </p:sp>
    </p:spTree>
    <p:extLst>
      <p:ext uri="{BB962C8B-B14F-4D97-AF65-F5344CB8AC3E}">
        <p14:creationId xmlns:p14="http://schemas.microsoft.com/office/powerpoint/2010/main" val="337235417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DAN: NEXT TIME YOU DO MPI, GO READ https://computing.llnl.gov/tutorials/mpi/</a:t>
            </a:r>
          </a:p>
        </p:txBody>
      </p:sp>
      <p:sp>
        <p:nvSpPr>
          <p:cNvPr id="4" name="Slide Number Placeholder 3"/>
          <p:cNvSpPr>
            <a:spLocks noGrp="1"/>
          </p:cNvSpPr>
          <p:nvPr>
            <p:ph type="sldNum" sz="quarter" idx="10"/>
          </p:nvPr>
        </p:nvSpPr>
        <p:spPr/>
        <p:txBody>
          <a:bodyPr/>
          <a:lstStyle/>
          <a:p>
            <a:fld id="{FD610F1B-C815-4D63-837F-DE9BF80525A3}" type="slidenum">
              <a:rPr lang="en-US" smtClean="0"/>
              <a:t>48</a:t>
            </a:fld>
            <a:endParaRPr lang="en-US"/>
          </a:p>
        </p:txBody>
      </p:sp>
    </p:spTree>
    <p:extLst>
      <p:ext uri="{BB962C8B-B14F-4D97-AF65-F5344CB8AC3E}">
        <p14:creationId xmlns:p14="http://schemas.microsoft.com/office/powerpoint/2010/main" val="53928352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6821D61-D015-4274-B894-314414003888}" type="slidenum">
              <a:rPr lang="en-US" smtClean="0"/>
              <a:pPr/>
              <a:t>49</a:t>
            </a:fld>
            <a:endParaRPr lang="en-US"/>
          </a:p>
        </p:txBody>
      </p:sp>
    </p:spTree>
    <p:extLst>
      <p:ext uri="{BB962C8B-B14F-4D97-AF65-F5344CB8AC3E}">
        <p14:creationId xmlns:p14="http://schemas.microsoft.com/office/powerpoint/2010/main" val="339338945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For</a:t>
            </a:r>
            <a:r>
              <a:rPr lang="en-US" baseline="0" dirty="0"/>
              <a:t> the Microprocessor this is measured in MIPS (million instructions per second). </a:t>
            </a:r>
            <a:r>
              <a:rPr lang="en-US" dirty="0"/>
              <a:t>Many reported IPS values have represented "peak" execution rates on artificial instruction sequences with few branches, whereas realistic workloads typically lead to significantly lower IPS values.</a:t>
            </a:r>
          </a:p>
        </p:txBody>
      </p:sp>
      <p:sp>
        <p:nvSpPr>
          <p:cNvPr id="4" name="Slide Number Placeholder 3"/>
          <p:cNvSpPr>
            <a:spLocks noGrp="1"/>
          </p:cNvSpPr>
          <p:nvPr>
            <p:ph type="sldNum" sz="quarter" idx="10"/>
          </p:nvPr>
        </p:nvSpPr>
        <p:spPr/>
        <p:txBody>
          <a:bodyPr/>
          <a:lstStyle/>
          <a:p>
            <a:fld id="{A6821D61-D015-4274-B894-314414003888}" type="slidenum">
              <a:rPr lang="en-US" smtClean="0"/>
              <a:pPr/>
              <a:t>54</a:t>
            </a:fld>
            <a:endParaRPr lang="en-US"/>
          </a:p>
        </p:txBody>
      </p:sp>
    </p:spTree>
    <p:extLst>
      <p:ext uri="{BB962C8B-B14F-4D97-AF65-F5344CB8AC3E}">
        <p14:creationId xmlns:p14="http://schemas.microsoft.com/office/powerpoint/2010/main" val="391701746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Hammad – Updated Figure from fifth edition</a:t>
            </a:r>
          </a:p>
        </p:txBody>
      </p:sp>
      <p:sp>
        <p:nvSpPr>
          <p:cNvPr id="4" name="Slide Number Placeholder 3"/>
          <p:cNvSpPr>
            <a:spLocks noGrp="1"/>
          </p:cNvSpPr>
          <p:nvPr>
            <p:ph type="sldNum" sz="quarter" idx="10"/>
          </p:nvPr>
        </p:nvSpPr>
        <p:spPr/>
        <p:txBody>
          <a:bodyPr/>
          <a:lstStyle/>
          <a:p>
            <a:fld id="{A6821D61-D015-4274-B894-314414003888}" type="slidenum">
              <a:rPr lang="en-US" smtClean="0"/>
              <a:pPr/>
              <a:t>56</a:t>
            </a:fld>
            <a:endParaRPr lang="en-US"/>
          </a:p>
        </p:txBody>
      </p:sp>
    </p:spTree>
    <p:extLst>
      <p:ext uri="{BB962C8B-B14F-4D97-AF65-F5344CB8AC3E}">
        <p14:creationId xmlns:p14="http://schemas.microsoft.com/office/powerpoint/2010/main" val="427954109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 name="PlaceHolder 1"/>
          <p:cNvSpPr>
            <a:spLocks noGrp="1" noRot="1" noChangeAspect="1"/>
          </p:cNvSpPr>
          <p:nvPr>
            <p:ph type="sldImg"/>
          </p:nvPr>
        </p:nvSpPr>
        <p:spPr>
          <a:xfrm>
            <a:off x="685800" y="1143000"/>
            <a:ext cx="5486400" cy="3086100"/>
          </a:xfrm>
          <a:prstGeom prst="rect">
            <a:avLst/>
          </a:prstGeom>
        </p:spPr>
      </p:sp>
      <p:sp>
        <p:nvSpPr>
          <p:cNvPr id="306" name="PlaceHolder 2"/>
          <p:cNvSpPr>
            <a:spLocks noGrp="1"/>
          </p:cNvSpPr>
          <p:nvPr>
            <p:ph type="body"/>
          </p:nvPr>
        </p:nvSpPr>
        <p:spPr>
          <a:xfrm>
            <a:off x="685800" y="4400640"/>
            <a:ext cx="5486040" cy="3600000"/>
          </a:xfrm>
          <a:prstGeom prst="rect">
            <a:avLst/>
          </a:prstGeom>
        </p:spPr>
        <p:txBody>
          <a:bodyPr>
            <a:noAutofit/>
          </a:bodyPr>
          <a:lstStyle/>
          <a:p>
            <a:pPr marL="216000" indent="-216000">
              <a:lnSpc>
                <a:spcPct val="100000"/>
              </a:lnSpc>
            </a:pPr>
            <a:endParaRPr lang="en-US" sz="2000" b="0" strike="noStrike" spc="-1" dirty="0">
              <a:latin typeface="DejaVu Sans"/>
            </a:endParaRPr>
          </a:p>
        </p:txBody>
      </p:sp>
      <p:sp>
        <p:nvSpPr>
          <p:cNvPr id="307"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CC83D6D0-2FC2-40B0-8559-63BEC4E90732}" type="slidenum">
              <a:rPr lang="en-US" sz="1200" b="0" strike="noStrike" spc="-1">
                <a:solidFill>
                  <a:srgbClr val="000000"/>
                </a:solidFill>
                <a:latin typeface="+mn-lt"/>
                <a:ea typeface="+mn-ea"/>
              </a:rPr>
              <a:t>58</a:t>
            </a:fld>
            <a:endParaRPr lang="en-US" sz="1200" b="0" strike="noStrike" spc="-1">
              <a:latin typeface="DejaVu Serif"/>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 name="PlaceHolder 1"/>
          <p:cNvSpPr>
            <a:spLocks noGrp="1" noRot="1" noChangeAspect="1"/>
          </p:cNvSpPr>
          <p:nvPr>
            <p:ph type="sldImg"/>
          </p:nvPr>
        </p:nvSpPr>
        <p:spPr>
          <a:xfrm>
            <a:off x="685800" y="1143000"/>
            <a:ext cx="5486400" cy="3086100"/>
          </a:xfrm>
          <a:prstGeom prst="rect">
            <a:avLst/>
          </a:prstGeom>
        </p:spPr>
      </p:sp>
      <p:sp>
        <p:nvSpPr>
          <p:cNvPr id="309" name="PlaceHolder 2"/>
          <p:cNvSpPr>
            <a:spLocks noGrp="1"/>
          </p:cNvSpPr>
          <p:nvPr>
            <p:ph type="body"/>
          </p:nvPr>
        </p:nvSpPr>
        <p:spPr>
          <a:xfrm>
            <a:off x="685800" y="4400640"/>
            <a:ext cx="5486040" cy="3600000"/>
          </a:xfrm>
          <a:prstGeom prst="rect">
            <a:avLst/>
          </a:prstGeom>
        </p:spPr>
        <p:txBody>
          <a:bodyPr>
            <a:noAutofit/>
          </a:bodyPr>
          <a:lstStyle/>
          <a:p>
            <a:pPr marL="216000" indent="-216000">
              <a:lnSpc>
                <a:spcPct val="100000"/>
              </a:lnSpc>
            </a:pPr>
            <a:r>
              <a:rPr lang="en-US" sz="2000" b="0" strike="noStrike" spc="-1">
                <a:latin typeface="DejaVu Sans"/>
              </a:rPr>
              <a:t>Hammad – Updated with newer plots</a:t>
            </a:r>
          </a:p>
        </p:txBody>
      </p:sp>
      <p:sp>
        <p:nvSpPr>
          <p:cNvPr id="310"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5FF9342C-98AA-4794-A347-78E1EA06C194}" type="slidenum">
              <a:rPr lang="en-US" sz="1200" b="0" strike="noStrike" spc="-1">
                <a:solidFill>
                  <a:srgbClr val="000000"/>
                </a:solidFill>
                <a:latin typeface="+mn-lt"/>
                <a:ea typeface="+mn-ea"/>
              </a:rPr>
              <a:t>60</a:t>
            </a:fld>
            <a:endParaRPr lang="en-US" sz="1200" b="0" strike="noStrike" spc="-1">
              <a:latin typeface="DejaVu Serif"/>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Hammad – Updated with newer plots</a:t>
            </a:r>
          </a:p>
        </p:txBody>
      </p:sp>
      <p:sp>
        <p:nvSpPr>
          <p:cNvPr id="4" name="Slide Number Placeholder 3"/>
          <p:cNvSpPr>
            <a:spLocks noGrp="1"/>
          </p:cNvSpPr>
          <p:nvPr>
            <p:ph type="sldNum" sz="quarter" idx="10"/>
          </p:nvPr>
        </p:nvSpPr>
        <p:spPr/>
        <p:txBody>
          <a:bodyPr/>
          <a:lstStyle/>
          <a:p>
            <a:fld id="{A6821D61-D015-4274-B894-314414003888}" type="slidenum">
              <a:rPr lang="en-US" smtClean="0"/>
              <a:pPr/>
              <a:t>61</a:t>
            </a:fld>
            <a:endParaRPr lang="en-US"/>
          </a:p>
        </p:txBody>
      </p:sp>
    </p:spTree>
    <p:extLst>
      <p:ext uri="{BB962C8B-B14F-4D97-AF65-F5344CB8AC3E}">
        <p14:creationId xmlns:p14="http://schemas.microsoft.com/office/powerpoint/2010/main" val="300067836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6821D61-D015-4274-B894-314414003888}" type="slidenum">
              <a:rPr lang="en-US" smtClean="0"/>
              <a:pPr/>
              <a:t>63</a:t>
            </a:fld>
            <a:endParaRPr lang="en-US"/>
          </a:p>
        </p:txBody>
      </p:sp>
    </p:spTree>
    <p:extLst>
      <p:ext uri="{BB962C8B-B14F-4D97-AF65-F5344CB8AC3E}">
        <p14:creationId xmlns:p14="http://schemas.microsoft.com/office/powerpoint/2010/main" val="6263599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6194" name="Rectangle 2"/>
          <p:cNvSpPr>
            <a:spLocks noGrp="1" noRot="1" noChangeAspect="1" noChangeArrowheads="1" noTextEdit="1"/>
          </p:cNvSpPr>
          <p:nvPr>
            <p:ph type="sldImg"/>
          </p:nvPr>
        </p:nvSpPr>
        <p:spPr>
          <a:ln/>
        </p:spPr>
      </p:sp>
      <p:sp>
        <p:nvSpPr>
          <p:cNvPr id="77619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406124264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6821D61-D015-4274-B894-314414003888}" type="slidenum">
              <a:rPr lang="en-US" smtClean="0"/>
              <a:pPr/>
              <a:t>64</a:t>
            </a:fld>
            <a:endParaRPr lang="en-US"/>
          </a:p>
        </p:txBody>
      </p:sp>
    </p:spTree>
    <p:extLst>
      <p:ext uri="{BB962C8B-B14F-4D97-AF65-F5344CB8AC3E}">
        <p14:creationId xmlns:p14="http://schemas.microsoft.com/office/powerpoint/2010/main" val="338256311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6821D61-D015-4274-B894-314414003888}" type="slidenum">
              <a:rPr lang="en-US" smtClean="0"/>
              <a:pPr/>
              <a:t>65</a:t>
            </a:fld>
            <a:endParaRPr lang="en-US"/>
          </a:p>
        </p:txBody>
      </p:sp>
    </p:spTree>
    <p:extLst>
      <p:ext uri="{BB962C8B-B14F-4D97-AF65-F5344CB8AC3E}">
        <p14:creationId xmlns:p14="http://schemas.microsoft.com/office/powerpoint/2010/main" val="185957080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6821D61-D015-4274-B894-314414003888}" type="slidenum">
              <a:rPr lang="en-US" smtClean="0"/>
              <a:pPr/>
              <a:t>66</a:t>
            </a:fld>
            <a:endParaRPr lang="en-US"/>
          </a:p>
        </p:txBody>
      </p:sp>
    </p:spTree>
    <p:extLst>
      <p:ext uri="{BB962C8B-B14F-4D97-AF65-F5344CB8AC3E}">
        <p14:creationId xmlns:p14="http://schemas.microsoft.com/office/powerpoint/2010/main" val="131656066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4754" name="Rectangle 7"/>
          <p:cNvSpPr txBox="1">
            <a:spLocks noGrp="1" noChangeArrowheads="1"/>
          </p:cNvSpPr>
          <p:nvPr/>
        </p:nvSpPr>
        <p:spPr bwMode="auto">
          <a:xfrm>
            <a:off x="5440680" y="6949440"/>
            <a:ext cx="4160520" cy="36576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00251" tIns="50126" rIns="100251" bIns="50126" anchor="b"/>
          <a:lstStyle>
            <a:lvl1pPr>
              <a:defRPr sz="2400">
                <a:solidFill>
                  <a:srgbClr val="FFFBFC"/>
                </a:solidFill>
                <a:latin typeface="Arial" charset="0"/>
              </a:defRPr>
            </a:lvl1pPr>
            <a:lvl2pPr marL="742950" indent="-285750">
              <a:defRPr sz="2400">
                <a:solidFill>
                  <a:srgbClr val="FFFBFC"/>
                </a:solidFill>
                <a:latin typeface="Arial" charset="0"/>
              </a:defRPr>
            </a:lvl2pPr>
            <a:lvl3pPr marL="1143000" indent="-228600">
              <a:defRPr sz="2400">
                <a:solidFill>
                  <a:srgbClr val="FFFBFC"/>
                </a:solidFill>
                <a:latin typeface="Arial" charset="0"/>
              </a:defRPr>
            </a:lvl3pPr>
            <a:lvl4pPr marL="1600200" indent="-228600">
              <a:defRPr sz="2400">
                <a:solidFill>
                  <a:srgbClr val="FFFBFC"/>
                </a:solidFill>
                <a:latin typeface="Arial" charset="0"/>
              </a:defRPr>
            </a:lvl4pPr>
            <a:lvl5pPr marL="2057400" indent="-228600">
              <a:defRPr sz="2400">
                <a:solidFill>
                  <a:srgbClr val="FFFBFC"/>
                </a:solidFill>
                <a:latin typeface="Arial" charset="0"/>
              </a:defRPr>
            </a:lvl5pPr>
            <a:lvl6pPr marL="2514600" indent="-228600" algn="ctr" eaLnBrk="0" fontAlgn="base" hangingPunct="0">
              <a:spcBef>
                <a:spcPct val="50000"/>
              </a:spcBef>
              <a:spcAft>
                <a:spcPct val="0"/>
              </a:spcAft>
              <a:defRPr sz="2400">
                <a:solidFill>
                  <a:srgbClr val="FFFBFC"/>
                </a:solidFill>
                <a:latin typeface="Arial" charset="0"/>
              </a:defRPr>
            </a:lvl6pPr>
            <a:lvl7pPr marL="2971800" indent="-228600" algn="ctr" eaLnBrk="0" fontAlgn="base" hangingPunct="0">
              <a:spcBef>
                <a:spcPct val="50000"/>
              </a:spcBef>
              <a:spcAft>
                <a:spcPct val="0"/>
              </a:spcAft>
              <a:defRPr sz="2400">
                <a:solidFill>
                  <a:srgbClr val="FFFBFC"/>
                </a:solidFill>
                <a:latin typeface="Arial" charset="0"/>
              </a:defRPr>
            </a:lvl7pPr>
            <a:lvl8pPr marL="3429000" indent="-228600" algn="ctr" eaLnBrk="0" fontAlgn="base" hangingPunct="0">
              <a:spcBef>
                <a:spcPct val="50000"/>
              </a:spcBef>
              <a:spcAft>
                <a:spcPct val="0"/>
              </a:spcAft>
              <a:defRPr sz="2400">
                <a:solidFill>
                  <a:srgbClr val="FFFBFC"/>
                </a:solidFill>
                <a:latin typeface="Arial" charset="0"/>
              </a:defRPr>
            </a:lvl8pPr>
            <a:lvl9pPr marL="3886200" indent="-228600" algn="ctr" eaLnBrk="0" fontAlgn="base" hangingPunct="0">
              <a:spcBef>
                <a:spcPct val="50000"/>
              </a:spcBef>
              <a:spcAft>
                <a:spcPct val="0"/>
              </a:spcAft>
              <a:defRPr sz="2400">
                <a:solidFill>
                  <a:srgbClr val="FFFBFC"/>
                </a:solidFill>
                <a:latin typeface="Arial" charset="0"/>
              </a:defRPr>
            </a:lvl9pPr>
          </a:lstStyle>
          <a:p>
            <a:pPr algn="r"/>
            <a:fld id="{F11DF618-151A-4B4F-BAE6-B83DBC3DA041}" type="slidenum">
              <a:rPr lang="en-US" sz="1300">
                <a:latin typeface="Trebuchet MS" pitchFamily="34" charset="0"/>
              </a:rPr>
              <a:pPr algn="r"/>
              <a:t>67</a:t>
            </a:fld>
            <a:endParaRPr lang="en-US" sz="1300" dirty="0">
              <a:latin typeface="Trebuchet MS" pitchFamily="34" charset="0"/>
            </a:endParaRPr>
          </a:p>
        </p:txBody>
      </p:sp>
      <p:sp>
        <p:nvSpPr>
          <p:cNvPr id="74755" name="Rectangle 2"/>
          <p:cNvSpPr>
            <a:spLocks noGrp="1" noRot="1" noChangeAspect="1" noChangeArrowheads="1" noTextEdit="1"/>
          </p:cNvSpPr>
          <p:nvPr>
            <p:ph type="sldImg"/>
          </p:nvPr>
        </p:nvSpPr>
        <p:spPr>
          <a:ln/>
        </p:spPr>
      </p:sp>
      <p:sp>
        <p:nvSpPr>
          <p:cNvPr id="74756" name="Rectangle 3"/>
          <p:cNvSpPr>
            <a:spLocks noGrp="1" noChangeArrowheads="1"/>
          </p:cNvSpPr>
          <p:nvPr>
            <p:ph type="body" idx="1"/>
          </p:nvPr>
        </p:nvSpPr>
        <p:spPr>
          <a:xfrm>
            <a:off x="960120" y="3474721"/>
            <a:ext cx="7680960" cy="3366770"/>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eaLnBrk="1" hangingPunct="1"/>
            <a:r>
              <a:rPr lang="en-GB" dirty="0"/>
              <a:t>Hammad</a:t>
            </a:r>
            <a:r>
              <a:rPr lang="en-GB" baseline="0" dirty="0"/>
              <a:t> – GPU numbers are for a Volta V100, PCI numbers are for PCIe3 </a:t>
            </a:r>
          </a:p>
          <a:p>
            <a:pPr eaLnBrk="1" hangingPunct="1"/>
            <a:r>
              <a:rPr lang="en-GB" baseline="0" dirty="0" err="1"/>
              <a:t>Infiniband</a:t>
            </a:r>
            <a:r>
              <a:rPr lang="en-GB" baseline="0" dirty="0"/>
              <a:t> is assuming </a:t>
            </a:r>
            <a:r>
              <a:rPr lang="en-GB" baseline="0" dirty="0" err="1"/>
              <a:t>mellanox</a:t>
            </a:r>
            <a:r>
              <a:rPr lang="en-GB" baseline="0" dirty="0"/>
              <a:t> results from here: http://</a:t>
            </a:r>
            <a:r>
              <a:rPr lang="en-GB" baseline="0" dirty="0" err="1"/>
              <a:t>www.mellanox.com</a:t>
            </a:r>
            <a:r>
              <a:rPr lang="en-GB" baseline="0" dirty="0"/>
              <a:t>/page/</a:t>
            </a:r>
            <a:r>
              <a:rPr lang="en-GB" baseline="0" dirty="0" err="1"/>
              <a:t>performance_infiniband</a:t>
            </a:r>
            <a:endParaRPr lang="en-GB" baseline="0" dirty="0"/>
          </a:p>
          <a:p>
            <a:pPr eaLnBrk="1" hangingPunct="1"/>
            <a:r>
              <a:rPr lang="en-GB" baseline="0" dirty="0"/>
              <a:t>CPU memory numbers are for a E7 8890v3 http://</a:t>
            </a:r>
            <a:r>
              <a:rPr lang="en-GB" baseline="0" dirty="0" err="1"/>
              <a:t>ark.intel.com</a:t>
            </a:r>
            <a:r>
              <a:rPr lang="en-GB" baseline="0" dirty="0"/>
              <a:t>/products/84685/Intel-Xeon-Processor-E7-8890-v3-45M-Cache-2_50-GHz</a:t>
            </a:r>
          </a:p>
          <a:p>
            <a:pPr eaLnBrk="1" hangingPunct="1"/>
            <a:r>
              <a:rPr lang="en-GB" baseline="0" dirty="0"/>
              <a:t>CPU cache numbers are an average between expected L1 and L3 cache performance (not exact but approximate)</a:t>
            </a:r>
          </a:p>
        </p:txBody>
      </p:sp>
    </p:spTree>
    <p:extLst>
      <p:ext uri="{BB962C8B-B14F-4D97-AF65-F5344CB8AC3E}">
        <p14:creationId xmlns:p14="http://schemas.microsoft.com/office/powerpoint/2010/main" val="59410874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6AB3CC7-953A-40B4-B1CA-2BB392010984}" type="slidenum">
              <a:rPr lang="en-US"/>
              <a:pPr/>
              <a:t>69</a:t>
            </a:fld>
            <a:endParaRPr lang="en-US"/>
          </a:p>
        </p:txBody>
      </p:sp>
      <p:sp>
        <p:nvSpPr>
          <p:cNvPr id="409602" name="Rectangle 2"/>
          <p:cNvSpPr>
            <a:spLocks noGrp="1" noRot="1" noChangeAspect="1" noChangeArrowheads="1" noTextEdit="1"/>
          </p:cNvSpPr>
          <p:nvPr>
            <p:ph type="sldImg"/>
          </p:nvPr>
        </p:nvSpPr>
        <p:spPr>
          <a:ln/>
        </p:spPr>
      </p:sp>
      <p:sp>
        <p:nvSpPr>
          <p:cNvPr id="40960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1025129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6194" name="Rectangle 2"/>
          <p:cNvSpPr>
            <a:spLocks noGrp="1" noRot="1" noChangeAspect="1" noChangeArrowheads="1" noTextEdit="1"/>
          </p:cNvSpPr>
          <p:nvPr>
            <p:ph type="sldImg"/>
          </p:nvPr>
        </p:nvSpPr>
        <p:spPr>
          <a:ln/>
        </p:spPr>
      </p:sp>
      <p:sp>
        <p:nvSpPr>
          <p:cNvPr id="77619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4607365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Rot="1" noChangeAspect="1" noChangeArrowheads="1" noTextEdit="1"/>
          </p:cNvSpPr>
          <p:nvPr>
            <p:ph type="sldImg"/>
          </p:nvPr>
        </p:nvSpPr>
        <p:spPr>
          <a:ln/>
        </p:spPr>
      </p:sp>
      <p:sp>
        <p:nvSpPr>
          <p:cNvPr id="68611" name="Rectangle 3"/>
          <p:cNvSpPr>
            <a:spLocks noGrp="1" noChangeArrowheads="1"/>
          </p:cNvSpPr>
          <p:nvPr>
            <p:ph type="body" idx="1"/>
          </p:nvPr>
        </p:nvSpPr>
        <p:spPr>
          <a:noFill/>
          <a:ln w="9525"/>
        </p:spPr>
        <p:txBody>
          <a:bodyPr/>
          <a:lstStyle/>
          <a:p>
            <a:endParaRPr lang="en-US"/>
          </a:p>
        </p:txBody>
      </p:sp>
    </p:spTree>
    <p:extLst>
      <p:ext uri="{BB962C8B-B14F-4D97-AF65-F5344CB8AC3E}">
        <p14:creationId xmlns:p14="http://schemas.microsoft.com/office/powerpoint/2010/main" val="19047863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Rot="1" noChangeAspect="1" noChangeArrowheads="1" noTextEdit="1"/>
          </p:cNvSpPr>
          <p:nvPr>
            <p:ph type="sldImg"/>
          </p:nvPr>
        </p:nvSpPr>
        <p:spPr>
          <a:ln/>
        </p:spPr>
      </p:sp>
      <p:sp>
        <p:nvSpPr>
          <p:cNvPr id="69635" name="Rectangle 3"/>
          <p:cNvSpPr>
            <a:spLocks noGrp="1" noChangeArrowheads="1"/>
          </p:cNvSpPr>
          <p:nvPr>
            <p:ph type="body" idx="1"/>
          </p:nvPr>
        </p:nvSpPr>
        <p:spPr>
          <a:noFill/>
          <a:ln w="9525"/>
        </p:spPr>
        <p:txBody>
          <a:bodyPr/>
          <a:lstStyle/>
          <a:p>
            <a:endParaRPr lang="en-US" dirty="0"/>
          </a:p>
        </p:txBody>
      </p:sp>
    </p:spTree>
    <p:extLst>
      <p:ext uri="{BB962C8B-B14F-4D97-AF65-F5344CB8AC3E}">
        <p14:creationId xmlns:p14="http://schemas.microsoft.com/office/powerpoint/2010/main" val="8078221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Rot="1" noChangeAspect="1" noChangeArrowheads="1" noTextEdit="1"/>
          </p:cNvSpPr>
          <p:nvPr>
            <p:ph type="sldImg"/>
          </p:nvPr>
        </p:nvSpPr>
        <p:spPr>
          <a:ln/>
        </p:spPr>
      </p:sp>
      <p:sp>
        <p:nvSpPr>
          <p:cNvPr id="77827" name="Rectangle 3"/>
          <p:cNvSpPr>
            <a:spLocks noGrp="1" noChangeArrowheads="1"/>
          </p:cNvSpPr>
          <p:nvPr>
            <p:ph type="body" idx="1"/>
          </p:nvPr>
        </p:nvSpPr>
        <p:spPr>
          <a:noFill/>
          <a:ln w="9525"/>
        </p:spPr>
        <p:txBody>
          <a:bodyPr/>
          <a:lstStyle/>
          <a:p>
            <a:endParaRPr lang="en-US"/>
          </a:p>
        </p:txBody>
      </p:sp>
    </p:spTree>
    <p:extLst>
      <p:ext uri="{BB962C8B-B14F-4D97-AF65-F5344CB8AC3E}">
        <p14:creationId xmlns:p14="http://schemas.microsoft.com/office/powerpoint/2010/main" val="17594170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Grp="1" noRot="1" noChangeAspect="1" noChangeArrowheads="1" noTextEdit="1"/>
          </p:cNvSpPr>
          <p:nvPr>
            <p:ph type="sldImg"/>
          </p:nvPr>
        </p:nvSpPr>
        <p:spPr>
          <a:ln/>
        </p:spPr>
      </p:sp>
      <p:sp>
        <p:nvSpPr>
          <p:cNvPr id="78851" name="Rectangle 3"/>
          <p:cNvSpPr>
            <a:spLocks noGrp="1" noChangeArrowheads="1"/>
          </p:cNvSpPr>
          <p:nvPr>
            <p:ph type="body" idx="1"/>
          </p:nvPr>
        </p:nvSpPr>
        <p:spPr>
          <a:noFill/>
          <a:ln w="9525"/>
        </p:spPr>
        <p:txBody>
          <a:bodyPr/>
          <a:lstStyle/>
          <a:p>
            <a:endParaRPr lang="en-US"/>
          </a:p>
        </p:txBody>
      </p:sp>
    </p:spTree>
    <p:extLst>
      <p:ext uri="{BB962C8B-B14F-4D97-AF65-F5344CB8AC3E}">
        <p14:creationId xmlns:p14="http://schemas.microsoft.com/office/powerpoint/2010/main" val="20959705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5557040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SidedReferenc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0674" y="1789554"/>
            <a:ext cx="5631278" cy="452883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344871" y="1789554"/>
            <a:ext cx="5640435" cy="452883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fld id="{67D2203D-769A-4D5A-AE4C-EA73FDE6A130}" type="slidenum">
              <a:rPr lang="en-US" smtClean="0"/>
              <a:t>‹#›</a:t>
            </a:fld>
            <a:endParaRPr lang="en-US"/>
          </a:p>
        </p:txBody>
      </p:sp>
      <p:sp>
        <p:nvSpPr>
          <p:cNvPr id="6" name="Text Placeholder 8"/>
          <p:cNvSpPr>
            <a:spLocks noGrp="1"/>
          </p:cNvSpPr>
          <p:nvPr>
            <p:ph type="body" sz="quarter" idx="13" hasCustomPrompt="1"/>
          </p:nvPr>
        </p:nvSpPr>
        <p:spPr>
          <a:xfrm>
            <a:off x="147344" y="6525676"/>
            <a:ext cx="2567110" cy="205819"/>
          </a:xfrm>
        </p:spPr>
        <p:txBody>
          <a:bodyPr>
            <a:noAutofit/>
          </a:bodyPr>
          <a:lstStyle>
            <a:lvl1pPr marL="0" indent="0">
              <a:buNone/>
              <a:defRPr sz="600"/>
            </a:lvl1pPr>
          </a:lstStyle>
          <a:p>
            <a:pPr lvl="0"/>
            <a:r>
              <a:rPr lang="en-US" dirty="0"/>
              <a:t>[reference here]</a:t>
            </a:r>
          </a:p>
        </p:txBody>
      </p:sp>
    </p:spTree>
    <p:extLst>
      <p:ext uri="{BB962C8B-B14F-4D97-AF65-F5344CB8AC3E}">
        <p14:creationId xmlns:p14="http://schemas.microsoft.com/office/powerpoint/2010/main" val="32152878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RightSdReferenc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half" idx="2"/>
          </p:nvPr>
        </p:nvSpPr>
        <p:spPr>
          <a:xfrm>
            <a:off x="6344871" y="1789554"/>
            <a:ext cx="5640435" cy="452883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fld id="{67D2203D-769A-4D5A-AE4C-EA73FDE6A130}" type="slidenum">
              <a:rPr lang="en-US" smtClean="0"/>
              <a:t>‹#›</a:t>
            </a:fld>
            <a:endParaRPr lang="en-US"/>
          </a:p>
        </p:txBody>
      </p:sp>
      <p:sp>
        <p:nvSpPr>
          <p:cNvPr id="6" name="Text Placeholder 8"/>
          <p:cNvSpPr>
            <a:spLocks noGrp="1"/>
          </p:cNvSpPr>
          <p:nvPr>
            <p:ph type="body" sz="quarter" idx="13" hasCustomPrompt="1"/>
          </p:nvPr>
        </p:nvSpPr>
        <p:spPr>
          <a:xfrm>
            <a:off x="147344" y="6525676"/>
            <a:ext cx="2567110" cy="205819"/>
          </a:xfrm>
        </p:spPr>
        <p:txBody>
          <a:bodyPr>
            <a:noAutofit/>
          </a:bodyPr>
          <a:lstStyle>
            <a:lvl1pPr marL="0" indent="0">
              <a:buNone/>
              <a:defRPr sz="600"/>
            </a:lvl1pPr>
          </a:lstStyle>
          <a:p>
            <a:pPr lvl="0"/>
            <a:r>
              <a:rPr lang="en-US" dirty="0"/>
              <a:t>[reference here]</a:t>
            </a:r>
          </a:p>
        </p:txBody>
      </p:sp>
    </p:spTree>
    <p:extLst>
      <p:ext uri="{BB962C8B-B14F-4D97-AF65-F5344CB8AC3E}">
        <p14:creationId xmlns:p14="http://schemas.microsoft.com/office/powerpoint/2010/main" val="272111864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RightSid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half" idx="2"/>
          </p:nvPr>
        </p:nvSpPr>
        <p:spPr>
          <a:xfrm>
            <a:off x="6344871" y="1789554"/>
            <a:ext cx="5640435" cy="452883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219439367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OneSide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0674" y="1789554"/>
            <a:ext cx="5631278" cy="452883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35382858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OneSideCodeReferenc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0674" y="1789554"/>
            <a:ext cx="5631278" cy="452883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fld id="{67D2203D-769A-4D5A-AE4C-EA73FDE6A130}" type="slidenum">
              <a:rPr lang="en-US" smtClean="0"/>
              <a:t>‹#›</a:t>
            </a:fld>
            <a:endParaRPr lang="en-US"/>
          </a:p>
        </p:txBody>
      </p:sp>
      <p:sp>
        <p:nvSpPr>
          <p:cNvPr id="6" name="Text Placeholder 8"/>
          <p:cNvSpPr>
            <a:spLocks noGrp="1"/>
          </p:cNvSpPr>
          <p:nvPr>
            <p:ph type="body" sz="quarter" idx="13" hasCustomPrompt="1"/>
          </p:nvPr>
        </p:nvSpPr>
        <p:spPr>
          <a:xfrm>
            <a:off x="147344" y="6525676"/>
            <a:ext cx="2567110" cy="205819"/>
          </a:xfrm>
        </p:spPr>
        <p:txBody>
          <a:bodyPr>
            <a:noAutofit/>
          </a:bodyPr>
          <a:lstStyle>
            <a:lvl1pPr marL="0" indent="0">
              <a:buNone/>
              <a:defRPr sz="600"/>
            </a:lvl1pPr>
          </a:lstStyle>
          <a:p>
            <a:pPr lvl="0"/>
            <a:r>
              <a:rPr lang="en-US" dirty="0"/>
              <a:t>[reference here]</a:t>
            </a:r>
          </a:p>
        </p:txBody>
      </p:sp>
    </p:spTree>
    <p:extLst>
      <p:ext uri="{BB962C8B-B14F-4D97-AF65-F5344CB8AC3E}">
        <p14:creationId xmlns:p14="http://schemas.microsoft.com/office/powerpoint/2010/main" val="295936374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ExpeditionLeft">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p:spPr>
        <p:txBody>
          <a:bodyPr/>
          <a:lstStyle>
            <a:lvl1pPr>
              <a:defRPr>
                <a:solidFill>
                  <a:schemeClr val="accent2">
                    <a:lumMod val="50000"/>
                  </a:schemeClr>
                </a:solidFill>
              </a:defRPr>
            </a:lvl1pPr>
          </a:lstStyle>
          <a:p>
            <a:r>
              <a:rPr lang="en-US" dirty="0"/>
              <a:t>Click to edit Master title style</a:t>
            </a:r>
          </a:p>
        </p:txBody>
      </p:sp>
      <p:sp>
        <p:nvSpPr>
          <p:cNvPr id="3" name="Content Placeholder 2"/>
          <p:cNvSpPr>
            <a:spLocks noGrp="1"/>
          </p:cNvSpPr>
          <p:nvPr>
            <p:ph sz="half" idx="1"/>
          </p:nvPr>
        </p:nvSpPr>
        <p:spPr>
          <a:xfrm>
            <a:off x="380674" y="1486442"/>
            <a:ext cx="5631278" cy="483194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218387418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ExpeditionLeftCredits">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p:spPr>
        <p:txBody>
          <a:bodyPr vert="horz" lIns="91440" tIns="45720" rIns="91440" bIns="45720" rtlCol="0" anchor="ctr">
            <a:normAutofit/>
          </a:bodyPr>
          <a:lstStyle>
            <a:lvl1pPr>
              <a:defRPr lang="en-US">
                <a:solidFill>
                  <a:schemeClr val="accent2">
                    <a:lumMod val="50000"/>
                  </a:schemeClr>
                </a:solidFill>
              </a:defRPr>
            </a:lvl1pPr>
          </a:lstStyle>
          <a:p>
            <a:pPr lvl="0"/>
            <a:r>
              <a:rPr lang="en-US"/>
              <a:t>Click to edit Master title style</a:t>
            </a:r>
          </a:p>
        </p:txBody>
      </p:sp>
      <p:sp>
        <p:nvSpPr>
          <p:cNvPr id="3" name="Content Placeholder 2"/>
          <p:cNvSpPr>
            <a:spLocks noGrp="1"/>
          </p:cNvSpPr>
          <p:nvPr>
            <p:ph sz="half" idx="1"/>
          </p:nvPr>
        </p:nvSpPr>
        <p:spPr>
          <a:xfrm>
            <a:off x="380674" y="1486442"/>
            <a:ext cx="5631278" cy="483194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fld id="{67D2203D-769A-4D5A-AE4C-EA73FDE6A130}" type="slidenum">
              <a:rPr lang="en-US" smtClean="0"/>
              <a:t>‹#›</a:t>
            </a:fld>
            <a:endParaRPr lang="en-US"/>
          </a:p>
        </p:txBody>
      </p:sp>
      <p:sp>
        <p:nvSpPr>
          <p:cNvPr id="6" name="Text Placeholder 8"/>
          <p:cNvSpPr>
            <a:spLocks noGrp="1"/>
          </p:cNvSpPr>
          <p:nvPr>
            <p:ph type="body" sz="quarter" idx="13" hasCustomPrompt="1"/>
          </p:nvPr>
        </p:nvSpPr>
        <p:spPr>
          <a:xfrm>
            <a:off x="147344" y="6525676"/>
            <a:ext cx="2567110" cy="205819"/>
          </a:xfrm>
        </p:spPr>
        <p:txBody>
          <a:bodyPr>
            <a:noAutofit/>
          </a:bodyPr>
          <a:lstStyle>
            <a:lvl1pPr marL="0" indent="0">
              <a:buNone/>
              <a:defRPr sz="600"/>
            </a:lvl1pPr>
          </a:lstStyle>
          <a:p>
            <a:pPr lvl="0"/>
            <a:r>
              <a:rPr lang="en-US" dirty="0"/>
              <a:t>[reference here]</a:t>
            </a:r>
          </a:p>
        </p:txBody>
      </p:sp>
    </p:spTree>
    <p:extLst>
      <p:ext uri="{BB962C8B-B14F-4D97-AF65-F5344CB8AC3E}">
        <p14:creationId xmlns:p14="http://schemas.microsoft.com/office/powerpoint/2010/main" val="142516247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838200" y="6356350"/>
            <a:ext cx="2743200" cy="365125"/>
          </a:xfrm>
          <a:prstGeom prst="rect">
            <a:avLst/>
          </a:prstGeom>
        </p:spPr>
        <p:txBody>
          <a:bodyPr/>
          <a:lstStyle/>
          <a:p>
            <a:endParaRPr lang="en-US"/>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372566255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Slide Number Placeholder 4"/>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72855561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OnlyCredi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Slide Number Placeholder 4"/>
          <p:cNvSpPr>
            <a:spLocks noGrp="1"/>
          </p:cNvSpPr>
          <p:nvPr>
            <p:ph type="sldNum" sz="quarter" idx="12"/>
          </p:nvPr>
        </p:nvSpPr>
        <p:spPr/>
        <p:txBody>
          <a:bodyPr/>
          <a:lstStyle/>
          <a:p>
            <a:fld id="{67D2203D-769A-4D5A-AE4C-EA73FDE6A130}" type="slidenum">
              <a:rPr lang="en-US" smtClean="0"/>
              <a:t>‹#›</a:t>
            </a:fld>
            <a:endParaRPr lang="en-US"/>
          </a:p>
        </p:txBody>
      </p:sp>
      <p:sp>
        <p:nvSpPr>
          <p:cNvPr id="4" name="Text Placeholder 8"/>
          <p:cNvSpPr>
            <a:spLocks noGrp="1"/>
          </p:cNvSpPr>
          <p:nvPr>
            <p:ph type="body" sz="quarter" idx="13" hasCustomPrompt="1"/>
          </p:nvPr>
        </p:nvSpPr>
        <p:spPr>
          <a:xfrm>
            <a:off x="147344" y="6525676"/>
            <a:ext cx="2567110" cy="205819"/>
          </a:xfrm>
        </p:spPr>
        <p:txBody>
          <a:bodyPr>
            <a:noAutofit/>
          </a:bodyPr>
          <a:lstStyle>
            <a:lvl1pPr marL="0" indent="0">
              <a:buNone/>
              <a:defRPr sz="600"/>
            </a:lvl1pPr>
          </a:lstStyle>
          <a:p>
            <a:pPr lvl="0"/>
            <a:r>
              <a:rPr lang="en-US" dirty="0"/>
              <a:t>[reference here]</a:t>
            </a:r>
          </a:p>
        </p:txBody>
      </p:sp>
    </p:spTree>
    <p:extLst>
      <p:ext uri="{BB962C8B-B14F-4D97-AF65-F5344CB8AC3E}">
        <p14:creationId xmlns:p14="http://schemas.microsoft.com/office/powerpoint/2010/main" val="32197198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28601538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214497492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187036031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403075821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328541297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122412214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Quiz_OneSideCode">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2240E">
              <a:alpha val="56863"/>
            </a:srgbClr>
          </a:solidFill>
        </p:spPr>
        <p:txBody>
          <a:bodyPr vert="horz" lIns="91440" tIns="45720" rIns="91440" bIns="45720" rtlCol="0" anchor="ctr">
            <a:normAutofit/>
          </a:bodyPr>
          <a:lstStyle>
            <a:lvl1pPr>
              <a:defRPr lang="en-US">
                <a:solidFill>
                  <a:schemeClr val="accent5">
                    <a:lumMod val="50000"/>
                  </a:schemeClr>
                </a:solidFill>
              </a:defRPr>
            </a:lvl1pPr>
          </a:lstStyle>
          <a:p>
            <a:pPr lvl="0"/>
            <a:r>
              <a:rPr lang="en-US"/>
              <a:t>Click to edit Master title style</a:t>
            </a:r>
          </a:p>
        </p:txBody>
      </p:sp>
      <p:sp>
        <p:nvSpPr>
          <p:cNvPr id="3" name="Content Placeholder 2"/>
          <p:cNvSpPr>
            <a:spLocks noGrp="1"/>
          </p:cNvSpPr>
          <p:nvPr>
            <p:ph sz="half" idx="1"/>
          </p:nvPr>
        </p:nvSpPr>
        <p:spPr>
          <a:xfrm>
            <a:off x="380674" y="1486442"/>
            <a:ext cx="5631278" cy="483194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299326722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hortExcursionCredits-Blank">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p:spPr>
        <p:txBody>
          <a:bodyPr/>
          <a:lstStyle>
            <a:lvl1pPr>
              <a:defRPr>
                <a:solidFill>
                  <a:schemeClr val="accent2">
                    <a:lumMod val="50000"/>
                  </a:schemeClr>
                </a:solidFill>
              </a:defRPr>
            </a:lvl1pPr>
          </a:lstStyle>
          <a:p>
            <a:r>
              <a:rPr lang="en-US" dirty="0"/>
              <a:t>Click to edit Master title style</a:t>
            </a:r>
          </a:p>
        </p:txBody>
      </p:sp>
      <p:sp>
        <p:nvSpPr>
          <p:cNvPr id="6" name="Slide Number Placeholder 5"/>
          <p:cNvSpPr>
            <a:spLocks noGrp="1"/>
          </p:cNvSpPr>
          <p:nvPr>
            <p:ph type="sldNum" sz="quarter" idx="12"/>
          </p:nvPr>
        </p:nvSpPr>
        <p:spPr/>
        <p:txBody>
          <a:bodyPr/>
          <a:lstStyle/>
          <a:p>
            <a:fld id="{67D2203D-769A-4D5A-AE4C-EA73FDE6A130}" type="slidenum">
              <a:rPr lang="en-US" smtClean="0"/>
              <a:t>‹#›</a:t>
            </a:fld>
            <a:endParaRPr lang="en-US"/>
          </a:p>
        </p:txBody>
      </p:sp>
      <p:sp>
        <p:nvSpPr>
          <p:cNvPr id="5" name="Text Placeholder 8"/>
          <p:cNvSpPr>
            <a:spLocks noGrp="1"/>
          </p:cNvSpPr>
          <p:nvPr>
            <p:ph type="body" sz="quarter" idx="13" hasCustomPrompt="1"/>
          </p:nvPr>
        </p:nvSpPr>
        <p:spPr>
          <a:xfrm>
            <a:off x="147344" y="6525676"/>
            <a:ext cx="2567110" cy="205819"/>
          </a:xfrm>
        </p:spPr>
        <p:txBody>
          <a:bodyPr>
            <a:noAutofit/>
          </a:bodyPr>
          <a:lstStyle>
            <a:lvl1pPr marL="0" indent="0">
              <a:buNone/>
              <a:defRPr sz="600"/>
            </a:lvl1pPr>
          </a:lstStyle>
          <a:p>
            <a:pPr lvl="0"/>
            <a:r>
              <a:rPr lang="en-US" dirty="0"/>
              <a:t>[reference here]</a:t>
            </a:r>
          </a:p>
        </p:txBody>
      </p:sp>
    </p:spTree>
    <p:extLst>
      <p:ext uri="{BB962C8B-B14F-4D97-AF65-F5344CB8AC3E}">
        <p14:creationId xmlns:p14="http://schemas.microsoft.com/office/powerpoint/2010/main" val="155253533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hortExcursion-Empty">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p:spPr>
        <p:txBody>
          <a:bodyPr/>
          <a:lstStyle>
            <a:lvl1pPr>
              <a:defRPr>
                <a:solidFill>
                  <a:schemeClr val="accent2">
                    <a:lumMod val="50000"/>
                  </a:schemeClr>
                </a:solidFill>
              </a:defRPr>
            </a:lvl1pPr>
          </a:lstStyle>
          <a:p>
            <a:r>
              <a:rPr lang="en-US" dirty="0"/>
              <a:t>Click to edit Master title style</a:t>
            </a:r>
          </a:p>
        </p:txBody>
      </p:sp>
      <p:sp>
        <p:nvSpPr>
          <p:cNvPr id="6" name="Slide Number Placeholder 5"/>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192297029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QuizEmpty">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2240E">
              <a:alpha val="56863"/>
            </a:srgbClr>
          </a:solidFill>
        </p:spPr>
        <p:txBody>
          <a:bodyPr/>
          <a:lstStyle>
            <a:lvl1pPr>
              <a:defRPr>
                <a:solidFill>
                  <a:schemeClr val="accent5">
                    <a:lumMod val="50000"/>
                  </a:schemeClr>
                </a:solidFill>
              </a:defRPr>
            </a:lvl1pPr>
          </a:lstStyle>
          <a:p>
            <a:r>
              <a:rPr lang="en-US" dirty="0"/>
              <a:t>Click to edit Master title style</a:t>
            </a:r>
          </a:p>
        </p:txBody>
      </p:sp>
      <p:sp>
        <p:nvSpPr>
          <p:cNvPr id="6" name="Slide Number Placeholder 5"/>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3742233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09281" y="1122363"/>
            <a:ext cx="11598089" cy="2387600"/>
          </a:xfrm>
        </p:spPr>
        <p:txBody>
          <a:bodyPr anchor="b">
            <a:normAutofit/>
          </a:bodyPr>
          <a:lstStyle>
            <a:lvl1pPr algn="ctr">
              <a:defRPr sz="4000"/>
            </a:lvl1pPr>
          </a:lstStyle>
          <a:p>
            <a:r>
              <a:rPr lang="en-US"/>
              <a:t>Click to edit Master title style</a:t>
            </a:r>
            <a:endParaRPr lang="en-US" dirty="0"/>
          </a:p>
        </p:txBody>
      </p:sp>
      <p:sp>
        <p:nvSpPr>
          <p:cNvPr id="3" name="Subtitle 2"/>
          <p:cNvSpPr>
            <a:spLocks noGrp="1"/>
          </p:cNvSpPr>
          <p:nvPr>
            <p:ph type="subTitle" idx="1"/>
          </p:nvPr>
        </p:nvSpPr>
        <p:spPr>
          <a:xfrm>
            <a:off x="309281" y="3602038"/>
            <a:ext cx="11598089" cy="1655762"/>
          </a:xfrm>
        </p:spPr>
        <p:txBody>
          <a:bodyPr>
            <a:normAutofit/>
          </a:bodyPr>
          <a:lstStyle>
            <a:lvl1pPr marL="0" indent="0" algn="ctr">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293678" y="5433002"/>
            <a:ext cx="1629294" cy="548640"/>
          </a:xfrm>
          <a:prstGeom prst="rect">
            <a:avLst/>
          </a:prstGeom>
        </p:spPr>
      </p:pic>
    </p:spTree>
    <p:extLst>
      <p:ext uri="{BB962C8B-B14F-4D97-AF65-F5344CB8AC3E}">
        <p14:creationId xmlns:p14="http://schemas.microsoft.com/office/powerpoint/2010/main" val="5222819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lainVanillaCredi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11281508" y="6538281"/>
            <a:ext cx="691660" cy="269874"/>
          </a:xfrm>
        </p:spPr>
        <p:txBody>
          <a:bodyPr/>
          <a:lstStyle/>
          <a:p>
            <a:fld id="{533C3136-38B5-49B0-B7B2-ED139F0532E2}" type="slidenum">
              <a:rPr lang="en-US" smtClean="0"/>
              <a:t>‹#›</a:t>
            </a:fld>
            <a:endParaRPr lang="en-US"/>
          </a:p>
        </p:txBody>
      </p:sp>
      <p:sp>
        <p:nvSpPr>
          <p:cNvPr id="9" name="Text Placeholder 8"/>
          <p:cNvSpPr>
            <a:spLocks noGrp="1"/>
          </p:cNvSpPr>
          <p:nvPr>
            <p:ph type="body" sz="quarter" idx="13" hasCustomPrompt="1"/>
          </p:nvPr>
        </p:nvSpPr>
        <p:spPr>
          <a:xfrm>
            <a:off x="147344" y="6525676"/>
            <a:ext cx="2567110" cy="205819"/>
          </a:xfrm>
        </p:spPr>
        <p:txBody>
          <a:bodyPr>
            <a:noAutofit/>
          </a:bodyPr>
          <a:lstStyle>
            <a:lvl1pPr marL="0" indent="0">
              <a:buNone/>
              <a:defRPr sz="600"/>
            </a:lvl1pPr>
          </a:lstStyle>
          <a:p>
            <a:pPr lvl="0"/>
            <a:r>
              <a:rPr lang="en-US" dirty="0"/>
              <a:t>[reference here]</a:t>
            </a:r>
          </a:p>
        </p:txBody>
      </p:sp>
    </p:spTree>
    <p:extLst>
      <p:ext uri="{BB962C8B-B14F-4D97-AF65-F5344CB8AC3E}">
        <p14:creationId xmlns:p14="http://schemas.microsoft.com/office/powerpoint/2010/main" val="76147438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1385690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normAutofit/>
          </a:bodyPr>
          <a:lstStyle>
            <a:lvl1pPr>
              <a:defRPr sz="4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normAutofit/>
          </a:bodyPr>
          <a:lstStyle>
            <a:lvl1pPr marL="0" indent="0">
              <a:buNone/>
              <a:defRPr sz="28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1827806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09281" y="1241700"/>
            <a:ext cx="5710519" cy="493526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199" y="1241700"/>
            <a:ext cx="5735171" cy="493526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103884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Footer Placeholder 7"/>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9" name="Slide Number Placeholder 8"/>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9168687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Footer Placeholder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7224805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Footer Placeholder 2"/>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4370927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9897340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2446718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6664656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186550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ShortExcursion">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p:spPr>
        <p:txBody>
          <a:bodyPr/>
          <a:lstStyle>
            <a:lvl1pPr>
              <a:defRPr>
                <a:solidFill>
                  <a:schemeClr val="accent2">
                    <a:lumMod val="50000"/>
                  </a:schemeClr>
                </a:solidFill>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347008097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891848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138791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PlainVanillaCredi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11281508" y="6538281"/>
            <a:ext cx="691660" cy="269874"/>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33C3136-38B5-49B0-B7B2-ED139F0532E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9" name="Text Placeholder 8"/>
          <p:cNvSpPr>
            <a:spLocks noGrp="1"/>
          </p:cNvSpPr>
          <p:nvPr>
            <p:ph type="body" sz="quarter" idx="13" hasCustomPrompt="1"/>
          </p:nvPr>
        </p:nvSpPr>
        <p:spPr>
          <a:xfrm>
            <a:off x="147344" y="6525676"/>
            <a:ext cx="2567110" cy="205819"/>
          </a:xfrm>
        </p:spPr>
        <p:txBody>
          <a:bodyPr>
            <a:noAutofit/>
          </a:bodyPr>
          <a:lstStyle>
            <a:lvl1pPr marL="0" indent="0">
              <a:buNone/>
              <a:defRPr sz="600"/>
            </a:lvl1pPr>
          </a:lstStyle>
          <a:p>
            <a:pPr lvl="0"/>
            <a:r>
              <a:rPr lang="en-US" dirty="0"/>
              <a:t>[reference here]</a:t>
            </a:r>
          </a:p>
        </p:txBody>
      </p:sp>
    </p:spTree>
    <p:extLst>
      <p:ext uri="{BB962C8B-B14F-4D97-AF65-F5344CB8AC3E}">
        <p14:creationId xmlns:p14="http://schemas.microsoft.com/office/powerpoint/2010/main" val="194689604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 preserve="1">
  <p:cSld name="ShortExcursion">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p:spPr>
        <p:txBody>
          <a:bodyPr/>
          <a:lstStyle>
            <a:lvl1pPr>
              <a:defRPr>
                <a:solidFill>
                  <a:schemeClr val="accent2">
                    <a:lumMod val="50000"/>
                  </a:schemeClr>
                </a:solidFill>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5628211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hortExcursionCredits">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p:spPr>
        <p:txBody>
          <a:bodyPr/>
          <a:lstStyle>
            <a:lvl1pPr>
              <a:defRPr>
                <a:solidFill>
                  <a:schemeClr val="accent2">
                    <a:lumMod val="50000"/>
                  </a:schemeClr>
                </a:solidFill>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Text Placeholder 8"/>
          <p:cNvSpPr>
            <a:spLocks noGrp="1"/>
          </p:cNvSpPr>
          <p:nvPr>
            <p:ph type="body" sz="quarter" idx="13" hasCustomPrompt="1"/>
          </p:nvPr>
        </p:nvSpPr>
        <p:spPr>
          <a:xfrm>
            <a:off x="147344" y="6525676"/>
            <a:ext cx="2567110" cy="205819"/>
          </a:xfrm>
        </p:spPr>
        <p:txBody>
          <a:bodyPr>
            <a:noAutofit/>
          </a:bodyPr>
          <a:lstStyle>
            <a:lvl1pPr marL="0" indent="0">
              <a:buNone/>
              <a:defRPr sz="600"/>
            </a:lvl1pPr>
          </a:lstStyle>
          <a:p>
            <a:pPr lvl="0"/>
            <a:r>
              <a:rPr lang="en-US" dirty="0"/>
              <a:t>[reference here]</a:t>
            </a:r>
          </a:p>
        </p:txBody>
      </p:sp>
    </p:spTree>
    <p:extLst>
      <p:ext uri="{BB962C8B-B14F-4D97-AF65-F5344CB8AC3E}">
        <p14:creationId xmlns:p14="http://schemas.microsoft.com/office/powerpoint/2010/main" val="224181834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obj" preserve="1">
  <p:cSld name="PlainVanillaNumber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marL="514350" indent="-514350">
              <a:buClr>
                <a:schemeClr val="accent5">
                  <a:lumMod val="75000"/>
                </a:schemeClr>
              </a:buClr>
              <a:buFont typeface="+mj-lt"/>
              <a:buAutoNum type="arabicPeriod"/>
              <a:defRPr/>
            </a:lvl1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33C3136-38B5-49B0-B7B2-ED139F0532E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7558872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PlainVanillaNumberCredi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marL="514350" indent="-514350">
              <a:buClr>
                <a:schemeClr val="accent5">
                  <a:lumMod val="75000"/>
                </a:schemeClr>
              </a:buClr>
              <a:buFont typeface="+mj-lt"/>
              <a:buAutoNum type="arabicPeriod"/>
              <a:defRPr/>
            </a:lvl1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33C3136-38B5-49B0-B7B2-ED139F0532E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9" name="Text Placeholder 8"/>
          <p:cNvSpPr>
            <a:spLocks noGrp="1"/>
          </p:cNvSpPr>
          <p:nvPr>
            <p:ph type="body" sz="quarter" idx="13" hasCustomPrompt="1"/>
          </p:nvPr>
        </p:nvSpPr>
        <p:spPr>
          <a:xfrm>
            <a:off x="147344" y="6553568"/>
            <a:ext cx="2567110" cy="205819"/>
          </a:xfrm>
        </p:spPr>
        <p:txBody>
          <a:bodyPr>
            <a:noAutofit/>
          </a:bodyPr>
          <a:lstStyle>
            <a:lvl1pPr marL="0" indent="0">
              <a:buNone/>
              <a:defRPr sz="600"/>
            </a:lvl1pPr>
          </a:lstStyle>
          <a:p>
            <a:pPr lvl="0"/>
            <a:r>
              <a:rPr lang="en-US" dirty="0"/>
              <a:t>[reference here]</a:t>
            </a:r>
          </a:p>
        </p:txBody>
      </p:sp>
    </p:spTree>
    <p:extLst>
      <p:ext uri="{BB962C8B-B14F-4D97-AF65-F5344CB8AC3E}">
        <p14:creationId xmlns:p14="http://schemas.microsoft.com/office/powerpoint/2010/main" val="73214860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0351918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2Sid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0674" y="1789554"/>
            <a:ext cx="5631278" cy="452883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344871" y="1789554"/>
            <a:ext cx="5640435" cy="452883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2544782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2SidedReferenc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0674" y="1789554"/>
            <a:ext cx="5631278" cy="452883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344871" y="1789554"/>
            <a:ext cx="5640435" cy="452883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Text Placeholder 8"/>
          <p:cNvSpPr>
            <a:spLocks noGrp="1"/>
          </p:cNvSpPr>
          <p:nvPr>
            <p:ph type="body" sz="quarter" idx="13" hasCustomPrompt="1"/>
          </p:nvPr>
        </p:nvSpPr>
        <p:spPr>
          <a:xfrm>
            <a:off x="147344" y="6525676"/>
            <a:ext cx="2567110" cy="205819"/>
          </a:xfrm>
        </p:spPr>
        <p:txBody>
          <a:bodyPr>
            <a:noAutofit/>
          </a:bodyPr>
          <a:lstStyle>
            <a:lvl1pPr marL="0" indent="0">
              <a:buNone/>
              <a:defRPr sz="600"/>
            </a:lvl1pPr>
          </a:lstStyle>
          <a:p>
            <a:pPr lvl="0"/>
            <a:r>
              <a:rPr lang="en-US" dirty="0"/>
              <a:t>[reference here]</a:t>
            </a:r>
          </a:p>
        </p:txBody>
      </p:sp>
    </p:spTree>
    <p:extLst>
      <p:ext uri="{BB962C8B-B14F-4D97-AF65-F5344CB8AC3E}">
        <p14:creationId xmlns:p14="http://schemas.microsoft.com/office/powerpoint/2010/main" val="30312525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hortExcursionCredits">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p:spPr>
        <p:txBody>
          <a:bodyPr/>
          <a:lstStyle>
            <a:lvl1pPr>
              <a:defRPr>
                <a:solidFill>
                  <a:schemeClr val="accent2">
                    <a:lumMod val="50000"/>
                  </a:schemeClr>
                </a:solidFill>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p:txBody>
          <a:bodyPr/>
          <a:lstStyle/>
          <a:p>
            <a:fld id="{67D2203D-769A-4D5A-AE4C-EA73FDE6A130}" type="slidenum">
              <a:rPr lang="en-US" smtClean="0"/>
              <a:t>‹#›</a:t>
            </a:fld>
            <a:endParaRPr lang="en-US"/>
          </a:p>
        </p:txBody>
      </p:sp>
      <p:sp>
        <p:nvSpPr>
          <p:cNvPr id="5" name="Text Placeholder 8"/>
          <p:cNvSpPr>
            <a:spLocks noGrp="1"/>
          </p:cNvSpPr>
          <p:nvPr>
            <p:ph type="body" sz="quarter" idx="13" hasCustomPrompt="1"/>
          </p:nvPr>
        </p:nvSpPr>
        <p:spPr>
          <a:xfrm>
            <a:off x="147344" y="6525676"/>
            <a:ext cx="2567110" cy="205819"/>
          </a:xfrm>
        </p:spPr>
        <p:txBody>
          <a:bodyPr>
            <a:noAutofit/>
          </a:bodyPr>
          <a:lstStyle>
            <a:lvl1pPr marL="0" indent="0">
              <a:buNone/>
              <a:defRPr sz="600"/>
            </a:lvl1pPr>
          </a:lstStyle>
          <a:p>
            <a:pPr lvl="0"/>
            <a:r>
              <a:rPr lang="en-US" dirty="0"/>
              <a:t>[reference here]</a:t>
            </a:r>
          </a:p>
        </p:txBody>
      </p:sp>
    </p:spTree>
    <p:extLst>
      <p:ext uri="{BB962C8B-B14F-4D97-AF65-F5344CB8AC3E}">
        <p14:creationId xmlns:p14="http://schemas.microsoft.com/office/powerpoint/2010/main" val="142389604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RightSdReferenc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half" idx="2"/>
          </p:nvPr>
        </p:nvSpPr>
        <p:spPr>
          <a:xfrm>
            <a:off x="6344871" y="1789554"/>
            <a:ext cx="5640435" cy="452883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Text Placeholder 8"/>
          <p:cNvSpPr>
            <a:spLocks noGrp="1"/>
          </p:cNvSpPr>
          <p:nvPr>
            <p:ph type="body" sz="quarter" idx="13" hasCustomPrompt="1"/>
          </p:nvPr>
        </p:nvSpPr>
        <p:spPr>
          <a:xfrm>
            <a:off x="147344" y="6525676"/>
            <a:ext cx="2567110" cy="205819"/>
          </a:xfrm>
        </p:spPr>
        <p:txBody>
          <a:bodyPr>
            <a:noAutofit/>
          </a:bodyPr>
          <a:lstStyle>
            <a:lvl1pPr marL="0" indent="0">
              <a:buNone/>
              <a:defRPr sz="600"/>
            </a:lvl1pPr>
          </a:lstStyle>
          <a:p>
            <a:pPr lvl="0"/>
            <a:r>
              <a:rPr lang="en-US" dirty="0"/>
              <a:t>[reference here]</a:t>
            </a:r>
          </a:p>
        </p:txBody>
      </p:sp>
    </p:spTree>
    <p:extLst>
      <p:ext uri="{BB962C8B-B14F-4D97-AF65-F5344CB8AC3E}">
        <p14:creationId xmlns:p14="http://schemas.microsoft.com/office/powerpoint/2010/main" val="98180578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RightSid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half" idx="2"/>
          </p:nvPr>
        </p:nvSpPr>
        <p:spPr>
          <a:xfrm>
            <a:off x="6344871" y="1789554"/>
            <a:ext cx="5640435" cy="452883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382280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OneSide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0674" y="1486442"/>
            <a:ext cx="5631278" cy="483194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1359556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OneSideCodeReferenc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0674" y="1486442"/>
            <a:ext cx="5631278" cy="483194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Text Placeholder 8"/>
          <p:cNvSpPr>
            <a:spLocks noGrp="1"/>
          </p:cNvSpPr>
          <p:nvPr>
            <p:ph type="body" sz="quarter" idx="13" hasCustomPrompt="1"/>
          </p:nvPr>
        </p:nvSpPr>
        <p:spPr>
          <a:xfrm>
            <a:off x="147344" y="6525676"/>
            <a:ext cx="2567110" cy="205819"/>
          </a:xfrm>
        </p:spPr>
        <p:txBody>
          <a:bodyPr>
            <a:noAutofit/>
          </a:bodyPr>
          <a:lstStyle>
            <a:lvl1pPr marL="0" indent="0">
              <a:buNone/>
              <a:defRPr sz="600"/>
            </a:lvl1pPr>
          </a:lstStyle>
          <a:p>
            <a:pPr lvl="0"/>
            <a:r>
              <a:rPr lang="en-US" dirty="0"/>
              <a:t>[reference here]</a:t>
            </a:r>
          </a:p>
        </p:txBody>
      </p:sp>
    </p:spTree>
    <p:extLst>
      <p:ext uri="{BB962C8B-B14F-4D97-AF65-F5344CB8AC3E}">
        <p14:creationId xmlns:p14="http://schemas.microsoft.com/office/powerpoint/2010/main" val="190571823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ExpeditionLeft">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p:spPr>
        <p:txBody>
          <a:bodyPr/>
          <a:lstStyle>
            <a:lvl1pPr>
              <a:defRPr>
                <a:solidFill>
                  <a:schemeClr val="accent2">
                    <a:lumMod val="50000"/>
                  </a:schemeClr>
                </a:solidFill>
              </a:defRPr>
            </a:lvl1pPr>
          </a:lstStyle>
          <a:p>
            <a:r>
              <a:rPr lang="en-US" dirty="0"/>
              <a:t>Click to edit Master title style</a:t>
            </a:r>
          </a:p>
        </p:txBody>
      </p:sp>
      <p:sp>
        <p:nvSpPr>
          <p:cNvPr id="3" name="Content Placeholder 2"/>
          <p:cNvSpPr>
            <a:spLocks noGrp="1"/>
          </p:cNvSpPr>
          <p:nvPr>
            <p:ph sz="half" idx="1"/>
          </p:nvPr>
        </p:nvSpPr>
        <p:spPr>
          <a:xfrm>
            <a:off x="380674" y="1486442"/>
            <a:ext cx="5631278" cy="483194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0694072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ExpeditionLeftCredits">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p:spPr>
        <p:txBody>
          <a:bodyPr vert="horz" lIns="91440" tIns="45720" rIns="91440" bIns="45720" rtlCol="0" anchor="ctr">
            <a:normAutofit/>
          </a:bodyPr>
          <a:lstStyle>
            <a:lvl1pPr>
              <a:defRPr lang="en-US">
                <a:solidFill>
                  <a:schemeClr val="accent2">
                    <a:lumMod val="50000"/>
                  </a:schemeClr>
                </a:solidFill>
              </a:defRPr>
            </a:lvl1pPr>
          </a:lstStyle>
          <a:p>
            <a:pPr lvl="0"/>
            <a:r>
              <a:rPr lang="en-US"/>
              <a:t>Click to edit Master title style</a:t>
            </a:r>
          </a:p>
        </p:txBody>
      </p:sp>
      <p:sp>
        <p:nvSpPr>
          <p:cNvPr id="3" name="Content Placeholder 2"/>
          <p:cNvSpPr>
            <a:spLocks noGrp="1"/>
          </p:cNvSpPr>
          <p:nvPr>
            <p:ph sz="half" idx="1"/>
          </p:nvPr>
        </p:nvSpPr>
        <p:spPr>
          <a:xfrm>
            <a:off x="380674" y="1486442"/>
            <a:ext cx="5631278" cy="483194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Text Placeholder 8"/>
          <p:cNvSpPr>
            <a:spLocks noGrp="1"/>
          </p:cNvSpPr>
          <p:nvPr>
            <p:ph type="body" sz="quarter" idx="13" hasCustomPrompt="1"/>
          </p:nvPr>
        </p:nvSpPr>
        <p:spPr>
          <a:xfrm>
            <a:off x="147344" y="6525676"/>
            <a:ext cx="2567110" cy="205819"/>
          </a:xfrm>
        </p:spPr>
        <p:txBody>
          <a:bodyPr>
            <a:noAutofit/>
          </a:bodyPr>
          <a:lstStyle>
            <a:lvl1pPr marL="0" indent="0">
              <a:buNone/>
              <a:defRPr sz="600"/>
            </a:lvl1pPr>
          </a:lstStyle>
          <a:p>
            <a:pPr lvl="0"/>
            <a:r>
              <a:rPr lang="en-US" dirty="0"/>
              <a:t>[reference here]</a:t>
            </a:r>
          </a:p>
        </p:txBody>
      </p:sp>
    </p:spTree>
    <p:extLst>
      <p:ext uri="{BB962C8B-B14F-4D97-AF65-F5344CB8AC3E}">
        <p14:creationId xmlns:p14="http://schemas.microsoft.com/office/powerpoint/2010/main" val="209323255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838200" y="6356350"/>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Slide Number Placeholder 8"/>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7806144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219641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OnlyCredi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Text Placeholder 8"/>
          <p:cNvSpPr>
            <a:spLocks noGrp="1"/>
          </p:cNvSpPr>
          <p:nvPr>
            <p:ph type="body" sz="quarter" idx="13" hasCustomPrompt="1"/>
          </p:nvPr>
        </p:nvSpPr>
        <p:spPr>
          <a:xfrm>
            <a:off x="147344" y="6525676"/>
            <a:ext cx="2567110" cy="205819"/>
          </a:xfrm>
        </p:spPr>
        <p:txBody>
          <a:bodyPr>
            <a:noAutofit/>
          </a:bodyPr>
          <a:lstStyle>
            <a:lvl1pPr marL="0" indent="0">
              <a:buNone/>
              <a:defRPr sz="600"/>
            </a:lvl1pPr>
          </a:lstStyle>
          <a:p>
            <a:pPr lvl="0"/>
            <a:r>
              <a:rPr lang="en-US" dirty="0"/>
              <a:t>[reference here]</a:t>
            </a:r>
          </a:p>
        </p:txBody>
      </p:sp>
    </p:spTree>
    <p:extLst>
      <p:ext uri="{BB962C8B-B14F-4D97-AF65-F5344CB8AC3E}">
        <p14:creationId xmlns:p14="http://schemas.microsoft.com/office/powerpoint/2010/main" val="2171949049"/>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963072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PlainVanillaNumber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marL="514350" indent="-514350">
              <a:buClr>
                <a:schemeClr val="accent5">
                  <a:lumMod val="75000"/>
                </a:schemeClr>
              </a:buClr>
              <a:buFont typeface="+mj-lt"/>
              <a:buAutoNum type="arabicPeriod"/>
              <a:defRPr/>
            </a:lvl1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p>
            <a:fld id="{533C3136-38B5-49B0-B7B2-ED139F0532E2}" type="slidenum">
              <a:rPr lang="en-US" smtClean="0"/>
              <a:t>‹#›</a:t>
            </a:fld>
            <a:endParaRPr lang="en-US"/>
          </a:p>
        </p:txBody>
      </p:sp>
    </p:spTree>
    <p:extLst>
      <p:ext uri="{BB962C8B-B14F-4D97-AF65-F5344CB8AC3E}">
        <p14:creationId xmlns:p14="http://schemas.microsoft.com/office/powerpoint/2010/main" val="299631911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1603960"/>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804950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03229154"/>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97670736"/>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122238"/>
            <a:ext cx="10058400" cy="1295400"/>
          </a:xfrm>
        </p:spPr>
        <p:txBody>
          <a:bodyPr/>
          <a:lstStyle/>
          <a:p>
            <a:r>
              <a:rPr lang="en-US"/>
              <a:t>Click to edit Master title style</a:t>
            </a:r>
          </a:p>
        </p:txBody>
      </p:sp>
      <p:sp>
        <p:nvSpPr>
          <p:cNvPr id="3" name="Text Placeholder 2"/>
          <p:cNvSpPr>
            <a:spLocks noGrp="1"/>
          </p:cNvSpPr>
          <p:nvPr>
            <p:ph type="body" sz="half" idx="1"/>
          </p:nvPr>
        </p:nvSpPr>
        <p:spPr>
          <a:xfrm>
            <a:off x="609600" y="1719263"/>
            <a:ext cx="5384800" cy="44116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719263"/>
            <a:ext cx="5384800" cy="44116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609600" y="6248400"/>
            <a:ext cx="2844800" cy="457200"/>
          </a:xfrm>
        </p:spPr>
        <p:txBody>
          <a:bodyPr/>
          <a:lstStyle>
            <a:lvl1pPr>
              <a:defRPr/>
            </a:lvl1pPr>
          </a:lstStyle>
          <a:p>
            <a:endParaRPr lang="en-US" altLang="en-US"/>
          </a:p>
        </p:txBody>
      </p:sp>
      <p:sp>
        <p:nvSpPr>
          <p:cNvPr id="6" name="Footer Placeholder 5"/>
          <p:cNvSpPr>
            <a:spLocks noGrp="1"/>
          </p:cNvSpPr>
          <p:nvPr>
            <p:ph type="ftr" sz="quarter" idx="11"/>
          </p:nvPr>
        </p:nvSpPr>
        <p:spPr>
          <a:xfrm>
            <a:off x="4165600" y="6248400"/>
            <a:ext cx="3860800" cy="457200"/>
          </a:xfrm>
        </p:spPr>
        <p:txBody>
          <a:bodyPr/>
          <a:lstStyle>
            <a:lvl1pPr>
              <a:defRPr/>
            </a:lvl1pPr>
          </a:lstStyle>
          <a:p>
            <a:endParaRPr lang="en-US" altLang="en-US"/>
          </a:p>
        </p:txBody>
      </p:sp>
      <p:sp>
        <p:nvSpPr>
          <p:cNvPr id="7" name="Slide Number Placeholder 6"/>
          <p:cNvSpPr>
            <a:spLocks noGrp="1"/>
          </p:cNvSpPr>
          <p:nvPr>
            <p:ph type="sldNum" sz="quarter" idx="12"/>
          </p:nvPr>
        </p:nvSpPr>
        <p:spPr>
          <a:xfrm>
            <a:off x="8737600" y="6248400"/>
            <a:ext cx="2844800" cy="457200"/>
          </a:xfrm>
        </p:spPr>
        <p:txBody>
          <a:bodyPr/>
          <a:lstStyle>
            <a:lvl1pPr>
              <a:defRPr/>
            </a:lvl1pPr>
          </a:lstStyle>
          <a:p>
            <a:fld id="{4E725018-5697-4C52-ADE9-4C1ED354D3F1}" type="slidenum">
              <a:rPr lang="en-US" altLang="en-US"/>
              <a:pPr/>
              <a:t>‹#›</a:t>
            </a:fld>
            <a:endParaRPr lang="en-US" altLang="en-US"/>
          </a:p>
        </p:txBody>
      </p:sp>
    </p:spTree>
    <p:extLst>
      <p:ext uri="{BB962C8B-B14F-4D97-AF65-F5344CB8AC3E}">
        <p14:creationId xmlns:p14="http://schemas.microsoft.com/office/powerpoint/2010/main" val="3339646601"/>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objOverTx">
  <p:cSld name="Title and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609600" y="122238"/>
            <a:ext cx="10058400" cy="1295400"/>
          </a:xfrm>
        </p:spPr>
        <p:txBody>
          <a:bodyPr/>
          <a:lstStyle/>
          <a:p>
            <a:r>
              <a:rPr lang="en-US"/>
              <a:t>Click to edit Master title style</a:t>
            </a:r>
          </a:p>
        </p:txBody>
      </p:sp>
      <p:sp>
        <p:nvSpPr>
          <p:cNvPr id="3" name="Content Placeholder 2"/>
          <p:cNvSpPr>
            <a:spLocks noGrp="1"/>
          </p:cNvSpPr>
          <p:nvPr>
            <p:ph sz="half" idx="1"/>
          </p:nvPr>
        </p:nvSpPr>
        <p:spPr>
          <a:xfrm>
            <a:off x="609600" y="1719264"/>
            <a:ext cx="10972800" cy="21288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0" y="4000501"/>
            <a:ext cx="10972800" cy="21304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609600" y="6248400"/>
            <a:ext cx="2844800" cy="457200"/>
          </a:xfrm>
        </p:spPr>
        <p:txBody>
          <a:bodyPr/>
          <a:lstStyle>
            <a:lvl1pPr>
              <a:defRPr/>
            </a:lvl1pPr>
          </a:lstStyle>
          <a:p>
            <a:endParaRPr lang="en-US" altLang="en-US"/>
          </a:p>
        </p:txBody>
      </p:sp>
      <p:sp>
        <p:nvSpPr>
          <p:cNvPr id="6" name="Footer Placeholder 5"/>
          <p:cNvSpPr>
            <a:spLocks noGrp="1"/>
          </p:cNvSpPr>
          <p:nvPr>
            <p:ph type="ftr" sz="quarter" idx="11"/>
          </p:nvPr>
        </p:nvSpPr>
        <p:spPr>
          <a:xfrm>
            <a:off x="4165600" y="6248400"/>
            <a:ext cx="3860800" cy="457200"/>
          </a:xfrm>
        </p:spPr>
        <p:txBody>
          <a:bodyPr/>
          <a:lstStyle>
            <a:lvl1pPr>
              <a:defRPr/>
            </a:lvl1pPr>
          </a:lstStyle>
          <a:p>
            <a:endParaRPr lang="en-US" altLang="en-US"/>
          </a:p>
        </p:txBody>
      </p:sp>
      <p:sp>
        <p:nvSpPr>
          <p:cNvPr id="7" name="Slide Number Placeholder 6"/>
          <p:cNvSpPr>
            <a:spLocks noGrp="1"/>
          </p:cNvSpPr>
          <p:nvPr>
            <p:ph type="sldNum" sz="quarter" idx="12"/>
          </p:nvPr>
        </p:nvSpPr>
        <p:spPr>
          <a:xfrm>
            <a:off x="8737600" y="6248400"/>
            <a:ext cx="2844800" cy="457200"/>
          </a:xfrm>
        </p:spPr>
        <p:txBody>
          <a:bodyPr/>
          <a:lstStyle>
            <a:lvl1pPr>
              <a:defRPr/>
            </a:lvl1pPr>
          </a:lstStyle>
          <a:p>
            <a:fld id="{873ECFD8-5EC6-49FD-9837-172B927B7D47}" type="slidenum">
              <a:rPr lang="en-US" altLang="en-US"/>
              <a:pPr/>
              <a:t>‹#›</a:t>
            </a:fld>
            <a:endParaRPr lang="en-US" altLang="en-US"/>
          </a:p>
        </p:txBody>
      </p:sp>
    </p:spTree>
    <p:extLst>
      <p:ext uri="{BB962C8B-B14F-4D97-AF65-F5344CB8AC3E}">
        <p14:creationId xmlns:p14="http://schemas.microsoft.com/office/powerpoint/2010/main" val="295959700"/>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Title and Two Content (4)">
    <p:spTree>
      <p:nvGrpSpPr>
        <p:cNvPr id="1" name=""/>
        <p:cNvGrpSpPr/>
        <p:nvPr/>
      </p:nvGrpSpPr>
      <p:grpSpPr>
        <a:xfrm>
          <a:off x="0" y="0"/>
          <a:ext cx="0" cy="0"/>
          <a:chOff x="0" y="0"/>
          <a:chExt cx="0" cy="0"/>
        </a:xfrm>
      </p:grpSpPr>
      <p:sp>
        <p:nvSpPr>
          <p:cNvPr id="6" name="Content Placeholder 2"/>
          <p:cNvSpPr>
            <a:spLocks noGrp="1"/>
          </p:cNvSpPr>
          <p:nvPr>
            <p:ph idx="12"/>
          </p:nvPr>
        </p:nvSpPr>
        <p:spPr>
          <a:xfrm>
            <a:off x="610310" y="1599850"/>
            <a:ext cx="11158361" cy="2329206"/>
          </a:xfrm>
        </p:spPr>
        <p:txBody>
          <a:bodyPr/>
          <a:lstStyle>
            <a:lvl1pPr marL="342874" indent="-342874">
              <a:buSzPct val="100000"/>
              <a:buFont typeface="Wingdings" pitchFamily="2" charset="2"/>
              <a:buChar char="§"/>
              <a:defRPr/>
            </a:lvl1pPr>
            <a:lvl2pPr marL="914328" indent="-342874">
              <a:buSzPct val="90000"/>
              <a:buFont typeface="Wingdings" pitchFamily="2" charset="2"/>
              <a:buChar char="§"/>
              <a:defRPr/>
            </a:lvl2pPr>
            <a:lvl3pPr marL="1371490" indent="-282553">
              <a:buSzPct val="100000"/>
              <a:buFont typeface="Arial" pitchFamily="34" charset="0"/>
              <a:buChar char="-"/>
              <a:defRPr sz="1800"/>
            </a:lvl3pPr>
            <a:lvl4pPr marL="1774684" indent="-228581">
              <a:buFont typeface="Arial" pitchFamily="34" charset="0"/>
              <a:buChar char="-"/>
              <a:defRPr>
                <a:solidFill>
                  <a:schemeClr val="tx1"/>
                </a:solidFill>
              </a:defRPr>
            </a:lvl4pPr>
            <a:lvl5pPr marL="2117555" indent="-228581">
              <a:buSzPct val="90000"/>
              <a:buFont typeface="Arial" pitchFamily="34" charset="0"/>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3"/>
          </p:nvPr>
        </p:nvSpPr>
        <p:spPr>
          <a:xfrm>
            <a:off x="610310" y="4029067"/>
            <a:ext cx="11158361" cy="2296241"/>
          </a:xfrm>
        </p:spPr>
        <p:txBody>
          <a:bodyPr/>
          <a:lstStyle>
            <a:lvl1pPr marL="342874" indent="-342874">
              <a:buSzPct val="100000"/>
              <a:buFont typeface="Wingdings" pitchFamily="2" charset="2"/>
              <a:buChar char="§"/>
              <a:defRPr/>
            </a:lvl1pPr>
            <a:lvl2pPr marL="914328" indent="-342874">
              <a:buSzPct val="90000"/>
              <a:buFont typeface="Wingdings" pitchFamily="2" charset="2"/>
              <a:buChar char="§"/>
              <a:defRPr/>
            </a:lvl2pPr>
            <a:lvl3pPr marL="1371490" indent="-282553">
              <a:buSzPct val="100000"/>
              <a:buFont typeface="Arial" pitchFamily="34" charset="0"/>
              <a:buChar char="-"/>
              <a:defRPr sz="1800"/>
            </a:lvl3pPr>
            <a:lvl4pPr marL="1774684" indent="-228581">
              <a:buFont typeface="Arial" pitchFamily="34" charset="0"/>
              <a:buChar char="-"/>
              <a:defRPr>
                <a:solidFill>
                  <a:schemeClr val="tx1"/>
                </a:solidFill>
              </a:defRPr>
            </a:lvl4pPr>
            <a:lvl5pPr marL="2117555" indent="-228581">
              <a:buSzPct val="90000"/>
              <a:buFont typeface="Arial" pitchFamily="34" charset="0"/>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369357863"/>
      </p:ext>
    </p:extLst>
  </p:cSld>
  <p:clrMapOvr>
    <a:masterClrMapping/>
  </p:clrMapOvr>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type="txOverObj">
  <p:cSld name="Title and Text over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122238"/>
            <a:ext cx="10058400" cy="1295400"/>
          </a:xfrm>
        </p:spPr>
        <p:txBody>
          <a:bodyPr/>
          <a:lstStyle/>
          <a:p>
            <a:r>
              <a:rPr lang="en-US"/>
              <a:t>Click to edit Master title style</a:t>
            </a:r>
          </a:p>
        </p:txBody>
      </p:sp>
      <p:sp>
        <p:nvSpPr>
          <p:cNvPr id="3" name="Text Placeholder 2"/>
          <p:cNvSpPr>
            <a:spLocks noGrp="1"/>
          </p:cNvSpPr>
          <p:nvPr>
            <p:ph type="body" sz="half" idx="1"/>
          </p:nvPr>
        </p:nvSpPr>
        <p:spPr>
          <a:xfrm>
            <a:off x="609600" y="1719264"/>
            <a:ext cx="10972800" cy="21288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09600" y="4000501"/>
            <a:ext cx="10972800" cy="21304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609600" y="6248400"/>
            <a:ext cx="2844800" cy="457200"/>
          </a:xfrm>
        </p:spPr>
        <p:txBody>
          <a:bodyPr/>
          <a:lstStyle>
            <a:lvl1pPr>
              <a:defRPr/>
            </a:lvl1pPr>
          </a:lstStyle>
          <a:p>
            <a:endParaRPr lang="en-US" altLang="en-US"/>
          </a:p>
        </p:txBody>
      </p:sp>
      <p:sp>
        <p:nvSpPr>
          <p:cNvPr id="6" name="Footer Placeholder 5"/>
          <p:cNvSpPr>
            <a:spLocks noGrp="1"/>
          </p:cNvSpPr>
          <p:nvPr>
            <p:ph type="ftr" sz="quarter" idx="11"/>
          </p:nvPr>
        </p:nvSpPr>
        <p:spPr>
          <a:xfrm>
            <a:off x="4165600" y="6248400"/>
            <a:ext cx="3860800" cy="457200"/>
          </a:xfrm>
        </p:spPr>
        <p:txBody>
          <a:bodyPr/>
          <a:lstStyle>
            <a:lvl1pPr>
              <a:defRPr/>
            </a:lvl1pPr>
          </a:lstStyle>
          <a:p>
            <a:endParaRPr lang="en-US" altLang="en-US"/>
          </a:p>
        </p:txBody>
      </p:sp>
      <p:sp>
        <p:nvSpPr>
          <p:cNvPr id="7" name="Slide Number Placeholder 6"/>
          <p:cNvSpPr>
            <a:spLocks noGrp="1"/>
          </p:cNvSpPr>
          <p:nvPr>
            <p:ph type="sldNum" sz="quarter" idx="12"/>
          </p:nvPr>
        </p:nvSpPr>
        <p:spPr>
          <a:xfrm>
            <a:off x="8737600" y="6248400"/>
            <a:ext cx="2844800" cy="457200"/>
          </a:xfrm>
        </p:spPr>
        <p:txBody>
          <a:bodyPr/>
          <a:lstStyle>
            <a:lvl1pPr>
              <a:defRPr/>
            </a:lvl1pPr>
          </a:lstStyle>
          <a:p>
            <a:fld id="{866889CB-F60A-4C2A-81E8-30C53FF816FA}" type="slidenum">
              <a:rPr lang="en-US" altLang="en-US"/>
              <a:pPr/>
              <a:t>‹#›</a:t>
            </a:fld>
            <a:endParaRPr lang="en-US" altLang="en-US"/>
          </a:p>
        </p:txBody>
      </p:sp>
    </p:spTree>
    <p:extLst>
      <p:ext uri="{BB962C8B-B14F-4D97-AF65-F5344CB8AC3E}">
        <p14:creationId xmlns:p14="http://schemas.microsoft.com/office/powerpoint/2010/main" val="3381282235"/>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AndTx">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609600" y="122238"/>
            <a:ext cx="10058400" cy="1295400"/>
          </a:xfrm>
        </p:spPr>
        <p:txBody>
          <a:bodyPr/>
          <a:lstStyle/>
          <a:p>
            <a:r>
              <a:rPr lang="en-US"/>
              <a:t>Click to edit Master title style</a:t>
            </a:r>
          </a:p>
        </p:txBody>
      </p:sp>
      <p:sp>
        <p:nvSpPr>
          <p:cNvPr id="3" name="Content Placeholder 2"/>
          <p:cNvSpPr>
            <a:spLocks noGrp="1"/>
          </p:cNvSpPr>
          <p:nvPr>
            <p:ph sz="half" idx="1"/>
          </p:nvPr>
        </p:nvSpPr>
        <p:spPr>
          <a:xfrm>
            <a:off x="609600" y="1719263"/>
            <a:ext cx="5384800" cy="44116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197600" y="1719263"/>
            <a:ext cx="5384800" cy="44116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609600" y="6248400"/>
            <a:ext cx="2844800" cy="457200"/>
          </a:xfrm>
        </p:spPr>
        <p:txBody>
          <a:bodyPr/>
          <a:lstStyle>
            <a:lvl1pPr>
              <a:defRPr/>
            </a:lvl1pPr>
          </a:lstStyle>
          <a:p>
            <a:endParaRPr lang="en-US" altLang="en-US">
              <a:solidFill>
                <a:srgbClr val="000000"/>
              </a:solidFill>
            </a:endParaRPr>
          </a:p>
        </p:txBody>
      </p:sp>
      <p:sp>
        <p:nvSpPr>
          <p:cNvPr id="6" name="Footer Placeholder 5"/>
          <p:cNvSpPr>
            <a:spLocks noGrp="1"/>
          </p:cNvSpPr>
          <p:nvPr>
            <p:ph type="ftr" sz="quarter" idx="11"/>
          </p:nvPr>
        </p:nvSpPr>
        <p:spPr>
          <a:xfrm>
            <a:off x="4165600" y="6248400"/>
            <a:ext cx="3860800" cy="457200"/>
          </a:xfrm>
        </p:spPr>
        <p:txBody>
          <a:bodyPr/>
          <a:lstStyle>
            <a:lvl1pPr>
              <a:defRPr/>
            </a:lvl1pPr>
          </a:lstStyle>
          <a:p>
            <a:endParaRPr lang="en-US" altLang="en-US">
              <a:solidFill>
                <a:srgbClr val="000000"/>
              </a:solidFill>
            </a:endParaRPr>
          </a:p>
        </p:txBody>
      </p:sp>
      <p:sp>
        <p:nvSpPr>
          <p:cNvPr id="7" name="Slide Number Placeholder 6"/>
          <p:cNvSpPr>
            <a:spLocks noGrp="1"/>
          </p:cNvSpPr>
          <p:nvPr>
            <p:ph type="sldNum" sz="quarter" idx="12"/>
          </p:nvPr>
        </p:nvSpPr>
        <p:spPr>
          <a:xfrm>
            <a:off x="8737600" y="6248400"/>
            <a:ext cx="2844800" cy="457200"/>
          </a:xfrm>
        </p:spPr>
        <p:txBody>
          <a:bodyPr/>
          <a:lstStyle>
            <a:lvl1pPr>
              <a:defRPr/>
            </a:lvl1pPr>
          </a:lstStyle>
          <a:p>
            <a:fld id="{74C55B35-C61C-44BE-B148-85AD522827A1}"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409470419"/>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ShortExcursion-Empty">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p:spPr>
        <p:txBody>
          <a:bodyPr/>
          <a:lstStyle>
            <a:lvl1pPr>
              <a:defRPr>
                <a:solidFill>
                  <a:schemeClr val="accent2">
                    <a:lumMod val="50000"/>
                  </a:schemeClr>
                </a:solidFill>
              </a:defRPr>
            </a:lvl1pPr>
          </a:lstStyle>
          <a:p>
            <a:r>
              <a:rPr lang="en-US" dirty="0"/>
              <a:t>Click to edit Master title style</a:t>
            </a:r>
          </a:p>
        </p:txBody>
      </p:sp>
      <p:sp>
        <p:nvSpPr>
          <p:cNvPr id="6" name="Slide Number Placeholder 5"/>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40934144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lainVanillaNumberCredi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marL="514350" indent="-514350">
              <a:buClr>
                <a:schemeClr val="accent5">
                  <a:lumMod val="75000"/>
                </a:schemeClr>
              </a:buClr>
              <a:buFont typeface="+mj-lt"/>
              <a:buAutoNum type="arabicPeriod"/>
              <a:defRPr/>
            </a:lvl1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p>
            <a:fld id="{533C3136-38B5-49B0-B7B2-ED139F0532E2}" type="slidenum">
              <a:rPr lang="en-US" smtClean="0"/>
              <a:t>‹#›</a:t>
            </a:fld>
            <a:endParaRPr lang="en-US"/>
          </a:p>
        </p:txBody>
      </p:sp>
      <p:sp>
        <p:nvSpPr>
          <p:cNvPr id="9" name="Text Placeholder 8"/>
          <p:cNvSpPr>
            <a:spLocks noGrp="1"/>
          </p:cNvSpPr>
          <p:nvPr>
            <p:ph type="body" sz="quarter" idx="13" hasCustomPrompt="1"/>
          </p:nvPr>
        </p:nvSpPr>
        <p:spPr>
          <a:xfrm>
            <a:off x="147344" y="6553568"/>
            <a:ext cx="2567110" cy="205819"/>
          </a:xfrm>
        </p:spPr>
        <p:txBody>
          <a:bodyPr>
            <a:noAutofit/>
          </a:bodyPr>
          <a:lstStyle>
            <a:lvl1pPr marL="0" indent="0">
              <a:buNone/>
              <a:defRPr sz="600"/>
            </a:lvl1pPr>
          </a:lstStyle>
          <a:p>
            <a:pPr lvl="0"/>
            <a:r>
              <a:rPr lang="en-US" dirty="0"/>
              <a:t>[reference here]</a:t>
            </a:r>
          </a:p>
        </p:txBody>
      </p:sp>
    </p:spTree>
    <p:extLst>
      <p:ext uri="{BB962C8B-B14F-4D97-AF65-F5344CB8AC3E}">
        <p14:creationId xmlns:p14="http://schemas.microsoft.com/office/powerpoint/2010/main" val="853708810"/>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1027622288"/>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2332553333"/>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PlainVanillaCredi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11281508" y="6538281"/>
            <a:ext cx="691660" cy="269874"/>
          </a:xfrm>
        </p:spPr>
        <p:txBody>
          <a:bodyPr/>
          <a:lstStyle/>
          <a:p>
            <a:fld id="{533C3136-38B5-49B0-B7B2-ED139F0532E2}" type="slidenum">
              <a:rPr lang="en-US" smtClean="0"/>
              <a:t>‹#›</a:t>
            </a:fld>
            <a:endParaRPr lang="en-US" dirty="0"/>
          </a:p>
        </p:txBody>
      </p:sp>
      <p:sp>
        <p:nvSpPr>
          <p:cNvPr id="9" name="Text Placeholder 8"/>
          <p:cNvSpPr>
            <a:spLocks noGrp="1"/>
          </p:cNvSpPr>
          <p:nvPr>
            <p:ph type="body" sz="quarter" idx="13" hasCustomPrompt="1"/>
          </p:nvPr>
        </p:nvSpPr>
        <p:spPr>
          <a:xfrm>
            <a:off x="147344" y="6525676"/>
            <a:ext cx="2567110" cy="205819"/>
          </a:xfrm>
        </p:spPr>
        <p:txBody>
          <a:bodyPr>
            <a:noAutofit/>
          </a:bodyPr>
          <a:lstStyle>
            <a:lvl1pPr marL="0" indent="0">
              <a:buNone/>
              <a:defRPr sz="600"/>
            </a:lvl1pPr>
          </a:lstStyle>
          <a:p>
            <a:pPr lvl="0"/>
            <a:r>
              <a:rPr lang="en-US" dirty="0"/>
              <a:t>[reference here]</a:t>
            </a:r>
          </a:p>
        </p:txBody>
      </p:sp>
    </p:spTree>
    <p:extLst>
      <p:ext uri="{BB962C8B-B14F-4D97-AF65-F5344CB8AC3E}">
        <p14:creationId xmlns:p14="http://schemas.microsoft.com/office/powerpoint/2010/main" val="3997624619"/>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obj" preserve="1">
  <p:cSld name="ShortExcursion">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p:spPr>
        <p:txBody>
          <a:bodyPr/>
          <a:lstStyle>
            <a:lvl1pPr>
              <a:defRPr>
                <a:solidFill>
                  <a:schemeClr val="accent2">
                    <a:lumMod val="50000"/>
                  </a:schemeClr>
                </a:solidFill>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794702258"/>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hortExcursion-Empty">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p:spPr>
        <p:txBody>
          <a:bodyPr/>
          <a:lstStyle>
            <a:lvl1pPr>
              <a:defRPr>
                <a:solidFill>
                  <a:schemeClr val="accent2">
                    <a:lumMod val="50000"/>
                  </a:schemeClr>
                </a:solidFill>
              </a:defRPr>
            </a:lvl1pPr>
          </a:lstStyle>
          <a:p>
            <a:r>
              <a:rPr lang="en-US" dirty="0"/>
              <a:t>Click to edit Master title style</a:t>
            </a:r>
          </a:p>
        </p:txBody>
      </p:sp>
      <p:sp>
        <p:nvSpPr>
          <p:cNvPr id="6" name="Slide Number Placeholder 5"/>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2661470009"/>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hortExcursionCredits">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p:spPr>
        <p:txBody>
          <a:bodyPr/>
          <a:lstStyle>
            <a:lvl1pPr>
              <a:defRPr>
                <a:solidFill>
                  <a:schemeClr val="accent2">
                    <a:lumMod val="50000"/>
                  </a:schemeClr>
                </a:solidFill>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p:txBody>
          <a:bodyPr/>
          <a:lstStyle/>
          <a:p>
            <a:fld id="{67D2203D-769A-4D5A-AE4C-EA73FDE6A130}" type="slidenum">
              <a:rPr lang="en-US" smtClean="0"/>
              <a:t>‹#›</a:t>
            </a:fld>
            <a:endParaRPr lang="en-US"/>
          </a:p>
        </p:txBody>
      </p:sp>
      <p:sp>
        <p:nvSpPr>
          <p:cNvPr id="5" name="Text Placeholder 8"/>
          <p:cNvSpPr>
            <a:spLocks noGrp="1"/>
          </p:cNvSpPr>
          <p:nvPr>
            <p:ph type="body" sz="quarter" idx="13" hasCustomPrompt="1"/>
          </p:nvPr>
        </p:nvSpPr>
        <p:spPr>
          <a:xfrm>
            <a:off x="147344" y="6525676"/>
            <a:ext cx="2567110" cy="205819"/>
          </a:xfrm>
        </p:spPr>
        <p:txBody>
          <a:bodyPr>
            <a:noAutofit/>
          </a:bodyPr>
          <a:lstStyle>
            <a:lvl1pPr marL="0" indent="0">
              <a:buNone/>
              <a:defRPr sz="600"/>
            </a:lvl1pPr>
          </a:lstStyle>
          <a:p>
            <a:pPr lvl="0"/>
            <a:r>
              <a:rPr lang="en-US" dirty="0"/>
              <a:t>[reference here]</a:t>
            </a:r>
          </a:p>
        </p:txBody>
      </p:sp>
    </p:spTree>
    <p:extLst>
      <p:ext uri="{BB962C8B-B14F-4D97-AF65-F5344CB8AC3E}">
        <p14:creationId xmlns:p14="http://schemas.microsoft.com/office/powerpoint/2010/main" val="4000873429"/>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hortExcursionCredits-Blank">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p:spPr>
        <p:txBody>
          <a:bodyPr/>
          <a:lstStyle>
            <a:lvl1pPr>
              <a:defRPr>
                <a:solidFill>
                  <a:schemeClr val="accent2">
                    <a:lumMod val="50000"/>
                  </a:schemeClr>
                </a:solidFill>
              </a:defRPr>
            </a:lvl1pPr>
          </a:lstStyle>
          <a:p>
            <a:r>
              <a:rPr lang="en-US" dirty="0"/>
              <a:t>Click to edit Master title style</a:t>
            </a:r>
          </a:p>
        </p:txBody>
      </p:sp>
      <p:sp>
        <p:nvSpPr>
          <p:cNvPr id="6" name="Slide Number Placeholder 5"/>
          <p:cNvSpPr>
            <a:spLocks noGrp="1"/>
          </p:cNvSpPr>
          <p:nvPr>
            <p:ph type="sldNum" sz="quarter" idx="12"/>
          </p:nvPr>
        </p:nvSpPr>
        <p:spPr/>
        <p:txBody>
          <a:bodyPr/>
          <a:lstStyle/>
          <a:p>
            <a:fld id="{67D2203D-769A-4D5A-AE4C-EA73FDE6A130}" type="slidenum">
              <a:rPr lang="en-US" smtClean="0"/>
              <a:t>‹#›</a:t>
            </a:fld>
            <a:endParaRPr lang="en-US"/>
          </a:p>
        </p:txBody>
      </p:sp>
      <p:sp>
        <p:nvSpPr>
          <p:cNvPr id="5" name="Text Placeholder 8"/>
          <p:cNvSpPr>
            <a:spLocks noGrp="1"/>
          </p:cNvSpPr>
          <p:nvPr>
            <p:ph type="body" sz="quarter" idx="13" hasCustomPrompt="1"/>
          </p:nvPr>
        </p:nvSpPr>
        <p:spPr>
          <a:xfrm>
            <a:off x="147344" y="6525676"/>
            <a:ext cx="2567110" cy="205819"/>
          </a:xfrm>
        </p:spPr>
        <p:txBody>
          <a:bodyPr>
            <a:noAutofit/>
          </a:bodyPr>
          <a:lstStyle>
            <a:lvl1pPr marL="0" indent="0">
              <a:buNone/>
              <a:defRPr sz="600"/>
            </a:lvl1pPr>
          </a:lstStyle>
          <a:p>
            <a:pPr lvl="0"/>
            <a:r>
              <a:rPr lang="en-US" dirty="0"/>
              <a:t>[reference here]</a:t>
            </a:r>
          </a:p>
        </p:txBody>
      </p:sp>
    </p:spTree>
    <p:extLst>
      <p:ext uri="{BB962C8B-B14F-4D97-AF65-F5344CB8AC3E}">
        <p14:creationId xmlns:p14="http://schemas.microsoft.com/office/powerpoint/2010/main" val="2648026991"/>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obj" preserve="1">
  <p:cSld name="Quiz">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2240E">
              <a:alpha val="56863"/>
            </a:srgbClr>
          </a:solidFill>
        </p:spPr>
        <p:txBody>
          <a:bodyPr/>
          <a:lstStyle>
            <a:lvl1pPr>
              <a:defRPr>
                <a:solidFill>
                  <a:schemeClr val="accent5">
                    <a:lumMod val="50000"/>
                  </a:schemeClr>
                </a:solidFill>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1009735076"/>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Quiz_OneSideCode">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2240E">
              <a:alpha val="56863"/>
            </a:srgbClr>
          </a:solidFill>
        </p:spPr>
        <p:txBody>
          <a:bodyPr vert="horz" lIns="91440" tIns="45720" rIns="91440" bIns="45720" rtlCol="0" anchor="ctr">
            <a:normAutofit/>
          </a:bodyPr>
          <a:lstStyle>
            <a:lvl1pPr>
              <a:defRPr lang="en-US">
                <a:solidFill>
                  <a:schemeClr val="accent5">
                    <a:lumMod val="50000"/>
                  </a:schemeClr>
                </a:solidFill>
              </a:defRPr>
            </a:lvl1pPr>
          </a:lstStyle>
          <a:p>
            <a:pPr lvl="0"/>
            <a:r>
              <a:rPr lang="en-US"/>
              <a:t>Click to edit Master title style</a:t>
            </a:r>
          </a:p>
        </p:txBody>
      </p:sp>
      <p:sp>
        <p:nvSpPr>
          <p:cNvPr id="3" name="Content Placeholder 2"/>
          <p:cNvSpPr>
            <a:spLocks noGrp="1"/>
          </p:cNvSpPr>
          <p:nvPr>
            <p:ph sz="half" idx="1"/>
          </p:nvPr>
        </p:nvSpPr>
        <p:spPr>
          <a:xfrm>
            <a:off x="380674" y="1486442"/>
            <a:ext cx="5631278" cy="483194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4095531147"/>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Quiz_1SideCode_reference">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2240E">
              <a:alpha val="56863"/>
            </a:srgbClr>
          </a:solidFill>
        </p:spPr>
        <p:txBody>
          <a:bodyPr vert="horz" lIns="91440" tIns="45720" rIns="91440" bIns="45720" rtlCol="0" anchor="ctr">
            <a:normAutofit/>
          </a:bodyPr>
          <a:lstStyle>
            <a:lvl1pPr>
              <a:defRPr lang="en-US">
                <a:solidFill>
                  <a:schemeClr val="accent5">
                    <a:lumMod val="50000"/>
                  </a:schemeClr>
                </a:solidFill>
              </a:defRPr>
            </a:lvl1pPr>
          </a:lstStyle>
          <a:p>
            <a:pPr lvl="0"/>
            <a:r>
              <a:rPr lang="en-US"/>
              <a:t>Click to edit Master title style</a:t>
            </a:r>
          </a:p>
        </p:txBody>
      </p:sp>
      <p:sp>
        <p:nvSpPr>
          <p:cNvPr id="3" name="Content Placeholder 2"/>
          <p:cNvSpPr>
            <a:spLocks noGrp="1"/>
          </p:cNvSpPr>
          <p:nvPr>
            <p:ph sz="half" idx="1"/>
          </p:nvPr>
        </p:nvSpPr>
        <p:spPr>
          <a:xfrm>
            <a:off x="380674" y="1486442"/>
            <a:ext cx="5631278" cy="483194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fld id="{67D2203D-769A-4D5A-AE4C-EA73FDE6A130}" type="slidenum">
              <a:rPr lang="en-US" smtClean="0"/>
              <a:t>‹#›</a:t>
            </a:fld>
            <a:endParaRPr lang="en-US"/>
          </a:p>
        </p:txBody>
      </p:sp>
      <p:sp>
        <p:nvSpPr>
          <p:cNvPr id="5" name="Text Placeholder 8"/>
          <p:cNvSpPr>
            <a:spLocks noGrp="1"/>
          </p:cNvSpPr>
          <p:nvPr>
            <p:ph type="body" sz="quarter" idx="13" hasCustomPrompt="1"/>
          </p:nvPr>
        </p:nvSpPr>
        <p:spPr>
          <a:xfrm>
            <a:off x="147344" y="6525676"/>
            <a:ext cx="2567110" cy="205819"/>
          </a:xfrm>
        </p:spPr>
        <p:txBody>
          <a:bodyPr>
            <a:noAutofit/>
          </a:bodyPr>
          <a:lstStyle>
            <a:lvl1pPr marL="0" indent="0">
              <a:buNone/>
              <a:defRPr sz="600"/>
            </a:lvl1pPr>
          </a:lstStyle>
          <a:p>
            <a:pPr lvl="0"/>
            <a:r>
              <a:rPr lang="en-US" dirty="0"/>
              <a:t>[reference here]</a:t>
            </a:r>
          </a:p>
        </p:txBody>
      </p:sp>
    </p:spTree>
    <p:extLst>
      <p:ext uri="{BB962C8B-B14F-4D97-AF65-F5344CB8AC3E}">
        <p14:creationId xmlns:p14="http://schemas.microsoft.com/office/powerpoint/2010/main" val="19338218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335305111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obj" preserve="1">
  <p:cSld name="PlainVanillaNumber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marL="514350" indent="-514350">
              <a:buClr>
                <a:schemeClr val="accent5">
                  <a:lumMod val="75000"/>
                </a:schemeClr>
              </a:buClr>
              <a:buFont typeface="+mj-lt"/>
              <a:buAutoNum type="arabicPeriod"/>
              <a:defRPr/>
            </a:lvl1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p>
            <a:fld id="{533C3136-38B5-49B0-B7B2-ED139F0532E2}" type="slidenum">
              <a:rPr lang="en-US" smtClean="0"/>
              <a:t>‹#›</a:t>
            </a:fld>
            <a:endParaRPr lang="en-US"/>
          </a:p>
        </p:txBody>
      </p:sp>
    </p:spTree>
    <p:extLst>
      <p:ext uri="{BB962C8B-B14F-4D97-AF65-F5344CB8AC3E}">
        <p14:creationId xmlns:p14="http://schemas.microsoft.com/office/powerpoint/2010/main" val="4133989983"/>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PlainVanillaNumberCredi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marL="514350" indent="-514350">
              <a:buClr>
                <a:schemeClr val="accent5">
                  <a:lumMod val="75000"/>
                </a:schemeClr>
              </a:buClr>
              <a:buFont typeface="+mj-lt"/>
              <a:buAutoNum type="arabicPeriod"/>
              <a:defRPr/>
            </a:lvl1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p>
            <a:fld id="{533C3136-38B5-49B0-B7B2-ED139F0532E2}" type="slidenum">
              <a:rPr lang="en-US" smtClean="0"/>
              <a:t>‹#›</a:t>
            </a:fld>
            <a:endParaRPr lang="en-US"/>
          </a:p>
        </p:txBody>
      </p:sp>
      <p:sp>
        <p:nvSpPr>
          <p:cNvPr id="9" name="Text Placeholder 8"/>
          <p:cNvSpPr>
            <a:spLocks noGrp="1"/>
          </p:cNvSpPr>
          <p:nvPr>
            <p:ph type="body" sz="quarter" idx="13" hasCustomPrompt="1"/>
          </p:nvPr>
        </p:nvSpPr>
        <p:spPr>
          <a:xfrm>
            <a:off x="147344" y="6553568"/>
            <a:ext cx="2567110" cy="205819"/>
          </a:xfrm>
        </p:spPr>
        <p:txBody>
          <a:bodyPr>
            <a:noAutofit/>
          </a:bodyPr>
          <a:lstStyle>
            <a:lvl1pPr marL="0" indent="0">
              <a:buNone/>
              <a:defRPr sz="600"/>
            </a:lvl1pPr>
          </a:lstStyle>
          <a:p>
            <a:pPr lvl="0"/>
            <a:r>
              <a:rPr lang="en-US" dirty="0"/>
              <a:t>[reference here]</a:t>
            </a:r>
          </a:p>
        </p:txBody>
      </p:sp>
    </p:spTree>
    <p:extLst>
      <p:ext uri="{BB962C8B-B14F-4D97-AF65-F5344CB8AC3E}">
        <p14:creationId xmlns:p14="http://schemas.microsoft.com/office/powerpoint/2010/main" val="3890567739"/>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2624107984"/>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woObj" preserve="1">
  <p:cSld name="2Sid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0674" y="1789554"/>
            <a:ext cx="5631278" cy="452883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344871" y="1789554"/>
            <a:ext cx="5640435" cy="452883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3507514510"/>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2SidedReferenc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0674" y="1789554"/>
            <a:ext cx="5631278" cy="452883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344871" y="1789554"/>
            <a:ext cx="5640435" cy="452883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fld id="{67D2203D-769A-4D5A-AE4C-EA73FDE6A130}" type="slidenum">
              <a:rPr lang="en-US" smtClean="0"/>
              <a:t>‹#›</a:t>
            </a:fld>
            <a:endParaRPr lang="en-US"/>
          </a:p>
        </p:txBody>
      </p:sp>
      <p:sp>
        <p:nvSpPr>
          <p:cNvPr id="6" name="Text Placeholder 8"/>
          <p:cNvSpPr>
            <a:spLocks noGrp="1"/>
          </p:cNvSpPr>
          <p:nvPr>
            <p:ph type="body" sz="quarter" idx="13" hasCustomPrompt="1"/>
          </p:nvPr>
        </p:nvSpPr>
        <p:spPr>
          <a:xfrm>
            <a:off x="147344" y="6525676"/>
            <a:ext cx="2567110" cy="205819"/>
          </a:xfrm>
        </p:spPr>
        <p:txBody>
          <a:bodyPr>
            <a:noAutofit/>
          </a:bodyPr>
          <a:lstStyle>
            <a:lvl1pPr marL="0" indent="0">
              <a:buNone/>
              <a:defRPr sz="600"/>
            </a:lvl1pPr>
          </a:lstStyle>
          <a:p>
            <a:pPr lvl="0"/>
            <a:r>
              <a:rPr lang="en-US" dirty="0"/>
              <a:t>[reference here]</a:t>
            </a:r>
          </a:p>
        </p:txBody>
      </p:sp>
    </p:spTree>
    <p:extLst>
      <p:ext uri="{BB962C8B-B14F-4D97-AF65-F5344CB8AC3E}">
        <p14:creationId xmlns:p14="http://schemas.microsoft.com/office/powerpoint/2010/main" val="2201930825"/>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RightSdReferenc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half" idx="2"/>
          </p:nvPr>
        </p:nvSpPr>
        <p:spPr>
          <a:xfrm>
            <a:off x="6344871" y="1789554"/>
            <a:ext cx="5640435" cy="452883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fld id="{67D2203D-769A-4D5A-AE4C-EA73FDE6A130}" type="slidenum">
              <a:rPr lang="en-US" smtClean="0"/>
              <a:t>‹#›</a:t>
            </a:fld>
            <a:endParaRPr lang="en-US"/>
          </a:p>
        </p:txBody>
      </p:sp>
      <p:sp>
        <p:nvSpPr>
          <p:cNvPr id="6" name="Text Placeholder 8"/>
          <p:cNvSpPr>
            <a:spLocks noGrp="1"/>
          </p:cNvSpPr>
          <p:nvPr>
            <p:ph type="body" sz="quarter" idx="13" hasCustomPrompt="1"/>
          </p:nvPr>
        </p:nvSpPr>
        <p:spPr>
          <a:xfrm>
            <a:off x="147344" y="6525676"/>
            <a:ext cx="2567110" cy="205819"/>
          </a:xfrm>
        </p:spPr>
        <p:txBody>
          <a:bodyPr>
            <a:noAutofit/>
          </a:bodyPr>
          <a:lstStyle>
            <a:lvl1pPr marL="0" indent="0">
              <a:buNone/>
              <a:defRPr sz="600"/>
            </a:lvl1pPr>
          </a:lstStyle>
          <a:p>
            <a:pPr lvl="0"/>
            <a:r>
              <a:rPr lang="en-US" dirty="0"/>
              <a:t>[reference here]</a:t>
            </a:r>
          </a:p>
        </p:txBody>
      </p:sp>
    </p:spTree>
    <p:extLst>
      <p:ext uri="{BB962C8B-B14F-4D97-AF65-F5344CB8AC3E}">
        <p14:creationId xmlns:p14="http://schemas.microsoft.com/office/powerpoint/2010/main" val="2495340046"/>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RightSid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half" idx="2"/>
          </p:nvPr>
        </p:nvSpPr>
        <p:spPr>
          <a:xfrm>
            <a:off x="6344871" y="1789554"/>
            <a:ext cx="5640435" cy="452883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2389288011"/>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OneSide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0674" y="1486442"/>
            <a:ext cx="5631278" cy="483194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375059506"/>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OneSideCodeReferenc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0674" y="1486442"/>
            <a:ext cx="5631278" cy="483194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fld id="{67D2203D-769A-4D5A-AE4C-EA73FDE6A130}" type="slidenum">
              <a:rPr lang="en-US" smtClean="0"/>
              <a:t>‹#›</a:t>
            </a:fld>
            <a:endParaRPr lang="en-US"/>
          </a:p>
        </p:txBody>
      </p:sp>
      <p:sp>
        <p:nvSpPr>
          <p:cNvPr id="6" name="Text Placeholder 8"/>
          <p:cNvSpPr>
            <a:spLocks noGrp="1"/>
          </p:cNvSpPr>
          <p:nvPr>
            <p:ph type="body" sz="quarter" idx="13" hasCustomPrompt="1"/>
          </p:nvPr>
        </p:nvSpPr>
        <p:spPr>
          <a:xfrm>
            <a:off x="147344" y="6525676"/>
            <a:ext cx="2567110" cy="205819"/>
          </a:xfrm>
        </p:spPr>
        <p:txBody>
          <a:bodyPr>
            <a:noAutofit/>
          </a:bodyPr>
          <a:lstStyle>
            <a:lvl1pPr marL="0" indent="0">
              <a:buNone/>
              <a:defRPr sz="600"/>
            </a:lvl1pPr>
          </a:lstStyle>
          <a:p>
            <a:pPr lvl="0"/>
            <a:r>
              <a:rPr lang="en-US" dirty="0"/>
              <a:t>[reference here]</a:t>
            </a:r>
          </a:p>
        </p:txBody>
      </p:sp>
    </p:spTree>
    <p:extLst>
      <p:ext uri="{BB962C8B-B14F-4D97-AF65-F5344CB8AC3E}">
        <p14:creationId xmlns:p14="http://schemas.microsoft.com/office/powerpoint/2010/main" val="2540100419"/>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ExpeditionLeft">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p:spPr>
        <p:txBody>
          <a:bodyPr/>
          <a:lstStyle>
            <a:lvl1pPr>
              <a:defRPr>
                <a:solidFill>
                  <a:schemeClr val="accent2">
                    <a:lumMod val="50000"/>
                  </a:schemeClr>
                </a:solidFill>
              </a:defRPr>
            </a:lvl1pPr>
          </a:lstStyle>
          <a:p>
            <a:r>
              <a:rPr lang="en-US" dirty="0"/>
              <a:t>Click to edit Master title style</a:t>
            </a:r>
          </a:p>
        </p:txBody>
      </p:sp>
      <p:sp>
        <p:nvSpPr>
          <p:cNvPr id="3" name="Content Placeholder 2"/>
          <p:cNvSpPr>
            <a:spLocks noGrp="1"/>
          </p:cNvSpPr>
          <p:nvPr>
            <p:ph sz="half" idx="1"/>
          </p:nvPr>
        </p:nvSpPr>
        <p:spPr>
          <a:xfrm>
            <a:off x="380674" y="1486442"/>
            <a:ext cx="5631278" cy="483194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24119246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2Sid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0674" y="1789554"/>
            <a:ext cx="5631278" cy="452883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344871" y="1789554"/>
            <a:ext cx="5640435" cy="452883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2570601618"/>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ExpeditionLeftCredits">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p:spPr>
        <p:txBody>
          <a:bodyPr vert="horz" lIns="91440" tIns="45720" rIns="91440" bIns="45720" rtlCol="0" anchor="ctr">
            <a:normAutofit/>
          </a:bodyPr>
          <a:lstStyle>
            <a:lvl1pPr>
              <a:defRPr lang="en-US">
                <a:solidFill>
                  <a:schemeClr val="accent2">
                    <a:lumMod val="50000"/>
                  </a:schemeClr>
                </a:solidFill>
              </a:defRPr>
            </a:lvl1pPr>
          </a:lstStyle>
          <a:p>
            <a:pPr lvl="0"/>
            <a:r>
              <a:rPr lang="en-US"/>
              <a:t>Click to edit Master title style</a:t>
            </a:r>
          </a:p>
        </p:txBody>
      </p:sp>
      <p:sp>
        <p:nvSpPr>
          <p:cNvPr id="3" name="Content Placeholder 2"/>
          <p:cNvSpPr>
            <a:spLocks noGrp="1"/>
          </p:cNvSpPr>
          <p:nvPr>
            <p:ph sz="half" idx="1"/>
          </p:nvPr>
        </p:nvSpPr>
        <p:spPr>
          <a:xfrm>
            <a:off x="380674" y="1486442"/>
            <a:ext cx="5631278" cy="483194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fld id="{67D2203D-769A-4D5A-AE4C-EA73FDE6A130}" type="slidenum">
              <a:rPr lang="en-US" smtClean="0"/>
              <a:t>‹#›</a:t>
            </a:fld>
            <a:endParaRPr lang="en-US"/>
          </a:p>
        </p:txBody>
      </p:sp>
      <p:sp>
        <p:nvSpPr>
          <p:cNvPr id="6" name="Text Placeholder 8"/>
          <p:cNvSpPr>
            <a:spLocks noGrp="1"/>
          </p:cNvSpPr>
          <p:nvPr>
            <p:ph type="body" sz="quarter" idx="13" hasCustomPrompt="1"/>
          </p:nvPr>
        </p:nvSpPr>
        <p:spPr>
          <a:xfrm>
            <a:off x="147344" y="6525676"/>
            <a:ext cx="2567110" cy="205819"/>
          </a:xfrm>
        </p:spPr>
        <p:txBody>
          <a:bodyPr>
            <a:noAutofit/>
          </a:bodyPr>
          <a:lstStyle>
            <a:lvl1pPr marL="0" indent="0">
              <a:buNone/>
              <a:defRPr sz="600"/>
            </a:lvl1pPr>
          </a:lstStyle>
          <a:p>
            <a:pPr lvl="0"/>
            <a:r>
              <a:rPr lang="en-US" dirty="0"/>
              <a:t>[reference here]</a:t>
            </a:r>
          </a:p>
        </p:txBody>
      </p:sp>
    </p:spTree>
    <p:extLst>
      <p:ext uri="{BB962C8B-B14F-4D97-AF65-F5344CB8AC3E}">
        <p14:creationId xmlns:p14="http://schemas.microsoft.com/office/powerpoint/2010/main" val="3880208298"/>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838200" y="6356350"/>
            <a:ext cx="2743200" cy="365125"/>
          </a:xfrm>
          <a:prstGeom prst="rect">
            <a:avLst/>
          </a:prstGeom>
        </p:spPr>
        <p:txBody>
          <a:bodyPr/>
          <a:lstStyle/>
          <a:p>
            <a:endParaRPr lang="en-US"/>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2037878803"/>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Slide Number Placeholder 4"/>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1827879737"/>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OnlyCredi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Slide Number Placeholder 4"/>
          <p:cNvSpPr>
            <a:spLocks noGrp="1"/>
          </p:cNvSpPr>
          <p:nvPr>
            <p:ph type="sldNum" sz="quarter" idx="12"/>
          </p:nvPr>
        </p:nvSpPr>
        <p:spPr/>
        <p:txBody>
          <a:bodyPr/>
          <a:lstStyle/>
          <a:p>
            <a:fld id="{67D2203D-769A-4D5A-AE4C-EA73FDE6A130}" type="slidenum">
              <a:rPr lang="en-US" smtClean="0"/>
              <a:t>‹#›</a:t>
            </a:fld>
            <a:endParaRPr lang="en-US"/>
          </a:p>
        </p:txBody>
      </p:sp>
      <p:sp>
        <p:nvSpPr>
          <p:cNvPr id="4" name="Text Placeholder 8"/>
          <p:cNvSpPr>
            <a:spLocks noGrp="1"/>
          </p:cNvSpPr>
          <p:nvPr>
            <p:ph type="body" sz="quarter" idx="13" hasCustomPrompt="1"/>
          </p:nvPr>
        </p:nvSpPr>
        <p:spPr>
          <a:xfrm>
            <a:off x="147344" y="6525676"/>
            <a:ext cx="2567110" cy="205819"/>
          </a:xfrm>
        </p:spPr>
        <p:txBody>
          <a:bodyPr>
            <a:noAutofit/>
          </a:bodyPr>
          <a:lstStyle>
            <a:lvl1pPr marL="0" indent="0">
              <a:buNone/>
              <a:defRPr sz="600"/>
            </a:lvl1pPr>
          </a:lstStyle>
          <a:p>
            <a:pPr lvl="0"/>
            <a:r>
              <a:rPr lang="en-US" dirty="0"/>
              <a:t>[reference here]</a:t>
            </a:r>
          </a:p>
        </p:txBody>
      </p:sp>
    </p:spTree>
    <p:extLst>
      <p:ext uri="{BB962C8B-B14F-4D97-AF65-F5344CB8AC3E}">
        <p14:creationId xmlns:p14="http://schemas.microsoft.com/office/powerpoint/2010/main" val="259823092"/>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4007396205"/>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2732948227"/>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3307449815"/>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1725912270"/>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67D2203D-769A-4D5A-AE4C-EA73FDE6A130}" type="slidenum">
              <a:rPr lang="en-US" smtClean="0"/>
              <a:t>‹#›</a:t>
            </a:fld>
            <a:endParaRPr lang="en-US"/>
          </a:p>
        </p:txBody>
      </p:sp>
    </p:spTree>
    <p:extLst>
      <p:ext uri="{BB962C8B-B14F-4D97-AF65-F5344CB8AC3E}">
        <p14:creationId xmlns:p14="http://schemas.microsoft.com/office/powerpoint/2010/main" val="13301037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image" Target="../media/image1.png"/><Relationship Id="rId3" Type="http://schemas.openxmlformats.org/officeDocument/2006/relationships/slideLayout" Target="../slideLayouts/slideLayout31.xml"/><Relationship Id="rId7" Type="http://schemas.openxmlformats.org/officeDocument/2006/relationships/slideLayout" Target="../slideLayouts/slideLayout35.xml"/><Relationship Id="rId12" Type="http://schemas.openxmlformats.org/officeDocument/2006/relationships/theme" Target="../theme/theme2.xml"/><Relationship Id="rId2" Type="http://schemas.openxmlformats.org/officeDocument/2006/relationships/slideLayout" Target="../slideLayouts/slideLayout30.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0" Type="http://schemas.openxmlformats.org/officeDocument/2006/relationships/slideLayout" Target="../slideLayouts/slideLayout38.xml"/><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image" Target="../media/image2.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7.xml"/><Relationship Id="rId13" Type="http://schemas.openxmlformats.org/officeDocument/2006/relationships/slideLayout" Target="../slideLayouts/slideLayout52.xml"/><Relationship Id="rId18" Type="http://schemas.openxmlformats.org/officeDocument/2006/relationships/slideLayout" Target="../slideLayouts/slideLayout57.xml"/><Relationship Id="rId26" Type="http://schemas.openxmlformats.org/officeDocument/2006/relationships/slideLayout" Target="../slideLayouts/slideLayout65.xml"/><Relationship Id="rId3" Type="http://schemas.openxmlformats.org/officeDocument/2006/relationships/slideLayout" Target="../slideLayouts/slideLayout42.xml"/><Relationship Id="rId21" Type="http://schemas.openxmlformats.org/officeDocument/2006/relationships/slideLayout" Target="../slideLayouts/slideLayout60.xml"/><Relationship Id="rId7" Type="http://schemas.openxmlformats.org/officeDocument/2006/relationships/slideLayout" Target="../slideLayouts/slideLayout46.xml"/><Relationship Id="rId12" Type="http://schemas.openxmlformats.org/officeDocument/2006/relationships/slideLayout" Target="../slideLayouts/slideLayout51.xml"/><Relationship Id="rId17" Type="http://schemas.openxmlformats.org/officeDocument/2006/relationships/slideLayout" Target="../slideLayouts/slideLayout56.xml"/><Relationship Id="rId25" Type="http://schemas.openxmlformats.org/officeDocument/2006/relationships/slideLayout" Target="../slideLayouts/slideLayout64.xml"/><Relationship Id="rId2" Type="http://schemas.openxmlformats.org/officeDocument/2006/relationships/slideLayout" Target="../slideLayouts/slideLayout41.xml"/><Relationship Id="rId16" Type="http://schemas.openxmlformats.org/officeDocument/2006/relationships/slideLayout" Target="../slideLayouts/slideLayout55.xml"/><Relationship Id="rId20" Type="http://schemas.openxmlformats.org/officeDocument/2006/relationships/slideLayout" Target="../slideLayouts/slideLayout59.xml"/><Relationship Id="rId29" Type="http://schemas.openxmlformats.org/officeDocument/2006/relationships/slideLayout" Target="../slideLayouts/slideLayout68.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24" Type="http://schemas.openxmlformats.org/officeDocument/2006/relationships/slideLayout" Target="../slideLayouts/slideLayout63.xml"/><Relationship Id="rId5" Type="http://schemas.openxmlformats.org/officeDocument/2006/relationships/slideLayout" Target="../slideLayouts/slideLayout44.xml"/><Relationship Id="rId15" Type="http://schemas.openxmlformats.org/officeDocument/2006/relationships/slideLayout" Target="../slideLayouts/slideLayout54.xml"/><Relationship Id="rId23" Type="http://schemas.openxmlformats.org/officeDocument/2006/relationships/slideLayout" Target="../slideLayouts/slideLayout62.xml"/><Relationship Id="rId28" Type="http://schemas.openxmlformats.org/officeDocument/2006/relationships/slideLayout" Target="../slideLayouts/slideLayout67.xml"/><Relationship Id="rId10" Type="http://schemas.openxmlformats.org/officeDocument/2006/relationships/slideLayout" Target="../slideLayouts/slideLayout49.xml"/><Relationship Id="rId19" Type="http://schemas.openxmlformats.org/officeDocument/2006/relationships/slideLayout" Target="../slideLayouts/slideLayout58.xml"/><Relationship Id="rId31" Type="http://schemas.openxmlformats.org/officeDocument/2006/relationships/theme" Target="../theme/theme3.xml"/><Relationship Id="rId4" Type="http://schemas.openxmlformats.org/officeDocument/2006/relationships/slideLayout" Target="../slideLayouts/slideLayout43.xml"/><Relationship Id="rId9" Type="http://schemas.openxmlformats.org/officeDocument/2006/relationships/slideLayout" Target="../slideLayouts/slideLayout48.xml"/><Relationship Id="rId14" Type="http://schemas.openxmlformats.org/officeDocument/2006/relationships/slideLayout" Target="../slideLayouts/slideLayout53.xml"/><Relationship Id="rId22" Type="http://schemas.openxmlformats.org/officeDocument/2006/relationships/slideLayout" Target="../slideLayouts/slideLayout61.xml"/><Relationship Id="rId27" Type="http://schemas.openxmlformats.org/officeDocument/2006/relationships/slideLayout" Target="../slideLayouts/slideLayout66.xml"/><Relationship Id="rId30" Type="http://schemas.openxmlformats.org/officeDocument/2006/relationships/slideLayout" Target="../slideLayouts/slideLayout6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7.xml"/><Relationship Id="rId13" Type="http://schemas.openxmlformats.org/officeDocument/2006/relationships/slideLayout" Target="../slideLayouts/slideLayout82.xml"/><Relationship Id="rId18" Type="http://schemas.openxmlformats.org/officeDocument/2006/relationships/slideLayout" Target="../slideLayouts/slideLayout87.xml"/><Relationship Id="rId26" Type="http://schemas.openxmlformats.org/officeDocument/2006/relationships/slideLayout" Target="../slideLayouts/slideLayout95.xml"/><Relationship Id="rId3" Type="http://schemas.openxmlformats.org/officeDocument/2006/relationships/slideLayout" Target="../slideLayouts/slideLayout72.xml"/><Relationship Id="rId21" Type="http://schemas.openxmlformats.org/officeDocument/2006/relationships/slideLayout" Target="../slideLayouts/slideLayout90.xml"/><Relationship Id="rId7" Type="http://schemas.openxmlformats.org/officeDocument/2006/relationships/slideLayout" Target="../slideLayouts/slideLayout76.xml"/><Relationship Id="rId12" Type="http://schemas.openxmlformats.org/officeDocument/2006/relationships/slideLayout" Target="../slideLayouts/slideLayout81.xml"/><Relationship Id="rId17" Type="http://schemas.openxmlformats.org/officeDocument/2006/relationships/slideLayout" Target="../slideLayouts/slideLayout86.xml"/><Relationship Id="rId25" Type="http://schemas.openxmlformats.org/officeDocument/2006/relationships/slideLayout" Target="../slideLayouts/slideLayout94.xml"/><Relationship Id="rId2" Type="http://schemas.openxmlformats.org/officeDocument/2006/relationships/slideLayout" Target="../slideLayouts/slideLayout71.xml"/><Relationship Id="rId16" Type="http://schemas.openxmlformats.org/officeDocument/2006/relationships/slideLayout" Target="../slideLayouts/slideLayout85.xml"/><Relationship Id="rId20" Type="http://schemas.openxmlformats.org/officeDocument/2006/relationships/slideLayout" Target="../slideLayouts/slideLayout89.xml"/><Relationship Id="rId29" Type="http://schemas.openxmlformats.org/officeDocument/2006/relationships/slideLayout" Target="../slideLayouts/slideLayout98.xml"/><Relationship Id="rId1" Type="http://schemas.openxmlformats.org/officeDocument/2006/relationships/slideLayout" Target="../slideLayouts/slideLayout70.xml"/><Relationship Id="rId6" Type="http://schemas.openxmlformats.org/officeDocument/2006/relationships/slideLayout" Target="../slideLayouts/slideLayout75.xml"/><Relationship Id="rId11" Type="http://schemas.openxmlformats.org/officeDocument/2006/relationships/slideLayout" Target="../slideLayouts/slideLayout80.xml"/><Relationship Id="rId24" Type="http://schemas.openxmlformats.org/officeDocument/2006/relationships/slideLayout" Target="../slideLayouts/slideLayout93.xml"/><Relationship Id="rId5" Type="http://schemas.openxmlformats.org/officeDocument/2006/relationships/slideLayout" Target="../slideLayouts/slideLayout74.xml"/><Relationship Id="rId15" Type="http://schemas.openxmlformats.org/officeDocument/2006/relationships/slideLayout" Target="../slideLayouts/slideLayout84.xml"/><Relationship Id="rId23" Type="http://schemas.openxmlformats.org/officeDocument/2006/relationships/slideLayout" Target="../slideLayouts/slideLayout92.xml"/><Relationship Id="rId28" Type="http://schemas.openxmlformats.org/officeDocument/2006/relationships/slideLayout" Target="../slideLayouts/slideLayout97.xml"/><Relationship Id="rId10" Type="http://schemas.openxmlformats.org/officeDocument/2006/relationships/slideLayout" Target="../slideLayouts/slideLayout79.xml"/><Relationship Id="rId19" Type="http://schemas.openxmlformats.org/officeDocument/2006/relationships/slideLayout" Target="../slideLayouts/slideLayout88.xml"/><Relationship Id="rId4" Type="http://schemas.openxmlformats.org/officeDocument/2006/relationships/slideLayout" Target="../slideLayouts/slideLayout73.xml"/><Relationship Id="rId9" Type="http://schemas.openxmlformats.org/officeDocument/2006/relationships/slideLayout" Target="../slideLayouts/slideLayout78.xml"/><Relationship Id="rId14" Type="http://schemas.openxmlformats.org/officeDocument/2006/relationships/slideLayout" Target="../slideLayouts/slideLayout83.xml"/><Relationship Id="rId22" Type="http://schemas.openxmlformats.org/officeDocument/2006/relationships/slideLayout" Target="../slideLayouts/slideLayout91.xml"/><Relationship Id="rId27" Type="http://schemas.openxmlformats.org/officeDocument/2006/relationships/slideLayout" Target="../slideLayouts/slideLayout96.xml"/><Relationship Id="rId30"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0"/>
            <a:ext cx="12192000" cy="823393"/>
          </a:xfrm>
          <a:prstGeom prst="rect">
            <a:avLst/>
          </a:prstGeom>
          <a:solidFill>
            <a:schemeClr val="accent1">
              <a:lumMod val="50000"/>
            </a:schemeClr>
          </a:solidFill>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47344" y="1495221"/>
            <a:ext cx="11960872" cy="4933050"/>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11458167" y="6522143"/>
            <a:ext cx="693023" cy="268671"/>
          </a:xfrm>
          <a:prstGeom prst="rect">
            <a:avLst/>
          </a:prstGeom>
        </p:spPr>
        <p:txBody>
          <a:bodyPr vert="horz" lIns="91440" tIns="45720" rIns="91440" bIns="45720" rtlCol="0" anchor="ctr"/>
          <a:lstStyle>
            <a:lvl1pPr algn="r">
              <a:defRPr sz="1200">
                <a:solidFill>
                  <a:schemeClr val="tx1">
                    <a:tint val="75000"/>
                  </a:schemeClr>
                </a:solidFill>
              </a:defRPr>
            </a:lvl1pPr>
          </a:lstStyle>
          <a:p>
            <a:fld id="{67D2203D-769A-4D5A-AE4C-EA73FDE6A130}" type="slidenum">
              <a:rPr lang="en-US" smtClean="0"/>
              <a:t>‹#›</a:t>
            </a:fld>
            <a:endParaRPr lang="en-US"/>
          </a:p>
        </p:txBody>
      </p:sp>
      <p:sp>
        <p:nvSpPr>
          <p:cNvPr id="7" name="Rectangle 6"/>
          <p:cNvSpPr/>
          <p:nvPr userDrawn="1"/>
        </p:nvSpPr>
        <p:spPr>
          <a:xfrm>
            <a:off x="5164182" y="6656478"/>
            <a:ext cx="1570401" cy="215444"/>
          </a:xfrm>
          <a:prstGeom prst="rect">
            <a:avLst/>
          </a:prstGeom>
        </p:spPr>
        <p:txBody>
          <a:bodyPr wrap="square">
            <a:spAutoFit/>
          </a:bodyPr>
          <a:lstStyle/>
          <a:p>
            <a:r>
              <a:rPr lang="en-US" sz="800"/>
              <a:t>University of </a:t>
            </a:r>
            <a:r>
              <a:rPr lang="en-US" sz="800">
                <a:solidFill>
                  <a:srgbClr val="C00000"/>
                </a:solidFill>
              </a:rPr>
              <a:t>Wisconsin</a:t>
            </a:r>
            <a:r>
              <a:rPr lang="en-US" sz="800"/>
              <a:t>-Madison</a:t>
            </a:r>
          </a:p>
        </p:txBody>
      </p:sp>
    </p:spTree>
    <p:extLst>
      <p:ext uri="{BB962C8B-B14F-4D97-AF65-F5344CB8AC3E}">
        <p14:creationId xmlns:p14="http://schemas.microsoft.com/office/powerpoint/2010/main" val="3863594827"/>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81" r:id="rId3"/>
    <p:sldLayoutId id="2147483688" r:id="rId4"/>
    <p:sldLayoutId id="2147483689" r:id="rId5"/>
    <p:sldLayoutId id="2147483679" r:id="rId6"/>
    <p:sldLayoutId id="2147483680" r:id="rId7"/>
    <p:sldLayoutId id="2147483668" r:id="rId8"/>
    <p:sldLayoutId id="2147483669" r:id="rId9"/>
    <p:sldLayoutId id="2147483685" r:id="rId10"/>
    <p:sldLayoutId id="2147483683" r:id="rId11"/>
    <p:sldLayoutId id="2147483686" r:id="rId12"/>
    <p:sldLayoutId id="2147483684" r:id="rId13"/>
    <p:sldLayoutId id="2147483682" r:id="rId14"/>
    <p:sldLayoutId id="2147483690" r:id="rId15"/>
    <p:sldLayoutId id="2147483691" r:id="rId16"/>
    <p:sldLayoutId id="2147483670" r:id="rId17"/>
    <p:sldLayoutId id="2147483671" r:id="rId18"/>
    <p:sldLayoutId id="2147483687" r:id="rId19"/>
    <p:sldLayoutId id="2147483672" r:id="rId20"/>
    <p:sldLayoutId id="2147483673" r:id="rId21"/>
    <p:sldLayoutId id="2147483674" r:id="rId22"/>
    <p:sldLayoutId id="2147483675" r:id="rId23"/>
    <p:sldLayoutId id="2147483676" r:id="rId24"/>
    <p:sldLayoutId id="2147483740" r:id="rId25"/>
    <p:sldLayoutId id="2147483741" r:id="rId26"/>
    <p:sldLayoutId id="2147483742" r:id="rId27"/>
    <p:sldLayoutId id="2147483743" r:id="rId28"/>
  </p:sldLayoutIdLst>
  <p:hf hdr="0" ftr="0" dt="0"/>
  <p:txStyles>
    <p:titleStyle>
      <a:lvl1pPr algn="l" defTabSz="914400" rtl="0" eaLnBrk="1" latinLnBrk="0" hangingPunct="1">
        <a:lnSpc>
          <a:spcPct val="90000"/>
        </a:lnSpc>
        <a:spcBef>
          <a:spcPct val="0"/>
        </a:spcBef>
        <a:buNone/>
        <a:defRPr sz="36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9281" y="190309"/>
            <a:ext cx="10724031" cy="87200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309281" y="1243853"/>
            <a:ext cx="11598089" cy="4933110"/>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309281" y="6356348"/>
            <a:ext cx="2600647"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4"/>
          </p:nvPr>
        </p:nvSpPr>
        <p:spPr>
          <a:xfrm>
            <a:off x="9164170" y="6356349"/>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734F7DE0-CD33-4544-89D1-5E733A6C2DD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7" name="Picture 6"/>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11457868" y="461570"/>
            <a:ext cx="233390" cy="365760"/>
          </a:xfrm>
          <a:prstGeom prst="rect">
            <a:avLst/>
          </a:prstGeom>
        </p:spPr>
      </p:pic>
      <p:pic>
        <p:nvPicPr>
          <p:cNvPr id="12" name="Picture 11"/>
          <p:cNvPicPr>
            <a:picLocks noChangeAspect="1"/>
          </p:cNvPicPr>
          <p:nvPr userDrawn="1"/>
        </p:nvPicPr>
        <p:blipFill>
          <a:blip r:embed="rId14"/>
          <a:stretch>
            <a:fillRect/>
          </a:stretch>
        </p:blipFill>
        <p:spPr>
          <a:xfrm>
            <a:off x="11146587" y="220597"/>
            <a:ext cx="855953" cy="190211"/>
          </a:xfrm>
          <a:prstGeom prst="rect">
            <a:avLst/>
          </a:prstGeom>
        </p:spPr>
      </p:pic>
    </p:spTree>
    <p:extLst>
      <p:ext uri="{BB962C8B-B14F-4D97-AF65-F5344CB8AC3E}">
        <p14:creationId xmlns:p14="http://schemas.microsoft.com/office/powerpoint/2010/main" val="3273951506"/>
      </p:ext>
    </p:extLst>
  </p:cSld>
  <p:clrMap bg1="lt1" tx1="dk1" bg2="lt2" tx2="dk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Lst>
  <p:hf hdr="0" ftr="0" dt="0"/>
  <p:txStyles>
    <p:title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0"/>
            <a:ext cx="12192000" cy="823393"/>
          </a:xfrm>
          <a:prstGeom prst="rect">
            <a:avLst/>
          </a:prstGeom>
          <a:solidFill>
            <a:schemeClr val="accent1">
              <a:lumMod val="50000"/>
            </a:schemeClr>
          </a:solidFill>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47344" y="1495221"/>
            <a:ext cx="11960872" cy="4933050"/>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11458167" y="6522143"/>
            <a:ext cx="693023" cy="268671"/>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7" name="Rectangle 6"/>
          <p:cNvSpPr/>
          <p:nvPr userDrawn="1"/>
        </p:nvSpPr>
        <p:spPr>
          <a:xfrm>
            <a:off x="5164182" y="6656478"/>
            <a:ext cx="1570401" cy="21544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rPr>
              <a:t>University of </a:t>
            </a:r>
            <a:r>
              <a:rPr kumimoji="0" lang="en-US" sz="800" b="0" i="0" u="none" strike="noStrike" kern="1200" cap="none" spc="0" normalizeH="0" baseline="0" noProof="0" dirty="0">
                <a:ln>
                  <a:noFill/>
                </a:ln>
                <a:solidFill>
                  <a:srgbClr val="C00000"/>
                </a:solidFill>
                <a:effectLst/>
                <a:uLnTx/>
                <a:uFillTx/>
                <a:latin typeface="Calibri" panose="020F0502020204030204"/>
                <a:ea typeface="+mn-ea"/>
                <a:cs typeface="+mn-cs"/>
              </a:rPr>
              <a:t>Wisconsin</a:t>
            </a:r>
            <a:r>
              <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rPr>
              <a:t>-Madison</a:t>
            </a:r>
          </a:p>
        </p:txBody>
      </p:sp>
    </p:spTree>
    <p:extLst>
      <p:ext uri="{BB962C8B-B14F-4D97-AF65-F5344CB8AC3E}">
        <p14:creationId xmlns:p14="http://schemas.microsoft.com/office/powerpoint/2010/main" val="1007771069"/>
      </p:ext>
    </p:extLst>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 id="2147483756" r:id="rId12"/>
    <p:sldLayoutId id="2147483757" r:id="rId13"/>
    <p:sldLayoutId id="2147483758" r:id="rId14"/>
    <p:sldLayoutId id="2147483759" r:id="rId15"/>
    <p:sldLayoutId id="2147483760" r:id="rId16"/>
    <p:sldLayoutId id="2147483761" r:id="rId17"/>
    <p:sldLayoutId id="2147483762" r:id="rId18"/>
    <p:sldLayoutId id="2147483763" r:id="rId19"/>
    <p:sldLayoutId id="2147483764" r:id="rId20"/>
    <p:sldLayoutId id="2147483765" r:id="rId21"/>
    <p:sldLayoutId id="2147483766" r:id="rId22"/>
    <p:sldLayoutId id="2147483767" r:id="rId23"/>
    <p:sldLayoutId id="2147483768" r:id="rId24"/>
    <p:sldLayoutId id="2147483769" r:id="rId25"/>
    <p:sldLayoutId id="2147483770" r:id="rId26"/>
    <p:sldLayoutId id="2147483771" r:id="rId27"/>
    <p:sldLayoutId id="2147483772" r:id="rId28"/>
    <p:sldLayoutId id="2147483773" r:id="rId29"/>
    <p:sldLayoutId id="2147483774" r:id="rId30"/>
  </p:sldLayoutIdLst>
  <p:hf hdr="0" ftr="0" dt="0"/>
  <p:txStyles>
    <p:titleStyle>
      <a:lvl1pPr algn="l" defTabSz="914400" rtl="0" eaLnBrk="1" latinLnBrk="0" hangingPunct="1">
        <a:lnSpc>
          <a:spcPct val="90000"/>
        </a:lnSpc>
        <a:spcBef>
          <a:spcPct val="0"/>
        </a:spcBef>
        <a:buNone/>
        <a:defRPr sz="36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0"/>
            <a:ext cx="12192000" cy="823393"/>
          </a:xfrm>
          <a:prstGeom prst="rect">
            <a:avLst/>
          </a:prstGeom>
          <a:solidFill>
            <a:schemeClr val="accent1">
              <a:lumMod val="50000"/>
            </a:schemeClr>
          </a:solidFill>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47344" y="1495221"/>
            <a:ext cx="11960872" cy="4933050"/>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11458167" y="6522143"/>
            <a:ext cx="693023" cy="268671"/>
          </a:xfrm>
          <a:prstGeom prst="rect">
            <a:avLst/>
          </a:prstGeom>
        </p:spPr>
        <p:txBody>
          <a:bodyPr vert="horz" lIns="91440" tIns="45720" rIns="91440" bIns="45720" rtlCol="0" anchor="ctr"/>
          <a:lstStyle>
            <a:lvl1pPr algn="r">
              <a:defRPr sz="1200">
                <a:solidFill>
                  <a:schemeClr val="tx1">
                    <a:tint val="75000"/>
                  </a:schemeClr>
                </a:solidFill>
              </a:defRPr>
            </a:lvl1pPr>
          </a:lstStyle>
          <a:p>
            <a:fld id="{67D2203D-769A-4D5A-AE4C-EA73FDE6A130}" type="slidenum">
              <a:rPr lang="en-US" smtClean="0"/>
              <a:t>‹#›</a:t>
            </a:fld>
            <a:endParaRPr lang="en-US" dirty="0"/>
          </a:p>
        </p:txBody>
      </p:sp>
      <p:sp>
        <p:nvSpPr>
          <p:cNvPr id="7" name="Rectangle 6"/>
          <p:cNvSpPr/>
          <p:nvPr userDrawn="1"/>
        </p:nvSpPr>
        <p:spPr>
          <a:xfrm>
            <a:off x="5164182" y="6656478"/>
            <a:ext cx="1570401" cy="215444"/>
          </a:xfrm>
          <a:prstGeom prst="rect">
            <a:avLst/>
          </a:prstGeom>
        </p:spPr>
        <p:txBody>
          <a:bodyPr wrap="square">
            <a:spAutoFit/>
          </a:bodyPr>
          <a:lstStyle/>
          <a:p>
            <a:r>
              <a:rPr lang="en-US" sz="800" dirty="0"/>
              <a:t>University of </a:t>
            </a:r>
            <a:r>
              <a:rPr lang="en-US" sz="800" dirty="0">
                <a:solidFill>
                  <a:srgbClr val="C00000"/>
                </a:solidFill>
              </a:rPr>
              <a:t>Wisconsin</a:t>
            </a:r>
            <a:r>
              <a:rPr lang="en-US" sz="800" dirty="0"/>
              <a:t>-Madison</a:t>
            </a:r>
          </a:p>
        </p:txBody>
      </p:sp>
    </p:spTree>
    <p:extLst>
      <p:ext uri="{BB962C8B-B14F-4D97-AF65-F5344CB8AC3E}">
        <p14:creationId xmlns:p14="http://schemas.microsoft.com/office/powerpoint/2010/main" val="988225353"/>
      </p:ext>
    </p:extLst>
  </p:cSld>
  <p:clrMap bg1="lt1" tx1="dk1" bg2="lt2" tx2="dk2" accent1="accent1" accent2="accent2" accent3="accent3" accent4="accent4" accent5="accent5" accent6="accent6" hlink="hlink" folHlink="folHlink"/>
  <p:sldLayoutIdLst>
    <p:sldLayoutId id="2147483776" r:id="rId1"/>
    <p:sldLayoutId id="2147483777" r:id="rId2"/>
    <p:sldLayoutId id="2147483778" r:id="rId3"/>
    <p:sldLayoutId id="2147483779" r:id="rId4"/>
    <p:sldLayoutId id="2147483780" r:id="rId5"/>
    <p:sldLayoutId id="2147483781" r:id="rId6"/>
    <p:sldLayoutId id="2147483782" r:id="rId7"/>
    <p:sldLayoutId id="2147483783" r:id="rId8"/>
    <p:sldLayoutId id="2147483784" r:id="rId9"/>
    <p:sldLayoutId id="2147483785" r:id="rId10"/>
    <p:sldLayoutId id="2147483786" r:id="rId11"/>
    <p:sldLayoutId id="2147483787" r:id="rId12"/>
    <p:sldLayoutId id="2147483788" r:id="rId13"/>
    <p:sldLayoutId id="2147483789" r:id="rId14"/>
    <p:sldLayoutId id="2147483790" r:id="rId15"/>
    <p:sldLayoutId id="2147483791" r:id="rId16"/>
    <p:sldLayoutId id="2147483792" r:id="rId17"/>
    <p:sldLayoutId id="2147483793" r:id="rId18"/>
    <p:sldLayoutId id="2147483794" r:id="rId19"/>
    <p:sldLayoutId id="2147483795" r:id="rId20"/>
    <p:sldLayoutId id="2147483796" r:id="rId21"/>
    <p:sldLayoutId id="2147483797" r:id="rId22"/>
    <p:sldLayoutId id="2147483798" r:id="rId23"/>
    <p:sldLayoutId id="2147483799" r:id="rId24"/>
    <p:sldLayoutId id="2147483800" r:id="rId25"/>
    <p:sldLayoutId id="2147483801" r:id="rId26"/>
    <p:sldLayoutId id="2147483802" r:id="rId27"/>
    <p:sldLayoutId id="2147483803" r:id="rId28"/>
    <p:sldLayoutId id="2147483804" r:id="rId29"/>
  </p:sldLayoutIdLst>
  <p:hf hdr="0" ftr="0" dt="0"/>
  <p:txStyles>
    <p:titleStyle>
      <a:lvl1pPr algn="l" defTabSz="914400" rtl="0" eaLnBrk="1" latinLnBrk="0" hangingPunct="1">
        <a:lnSpc>
          <a:spcPct val="90000"/>
        </a:lnSpc>
        <a:spcBef>
          <a:spcPct val="0"/>
        </a:spcBef>
        <a:buNone/>
        <a:defRPr sz="36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hyperlink" Target="https://www.agner.org/optimize/optimizing_cpp.pdf"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8.xml"/><Relationship Id="rId4" Type="http://schemas.openxmlformats.org/officeDocument/2006/relationships/image" Target="../media/image14.png"/></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7.png"/><Relationship Id="rId4" Type="http://schemas.openxmlformats.org/officeDocument/2006/relationships/image" Target="../media/image16.png"/></Relationships>
</file>

<file path=ppt/slides/_rels/slide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9.xml"/><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0.xml"/><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2.xml"/><Relationship Id="rId1" Type="http://schemas.openxmlformats.org/officeDocument/2006/relationships/slideLayout" Target="../slideLayouts/slideLayout18.xml"/></Relationships>
</file>

<file path=ppt/slides/_rels/slide3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3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4.xml"/><Relationship Id="rId1" Type="http://schemas.openxmlformats.org/officeDocument/2006/relationships/slideLayout" Target="../slideLayouts/slideLayout18.xml"/></Relationships>
</file>

<file path=ppt/slides/_rels/slide3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5.xml"/><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en.wikipedia.org/wiki/Trajan%27s_Bridge" TargetMode="External"/><Relationship Id="rId1" Type="http://schemas.openxmlformats.org/officeDocument/2006/relationships/slideLayout" Target="../slideLayouts/slideLayout18.xml"/><Relationship Id="rId6" Type="http://schemas.openxmlformats.org/officeDocument/2006/relationships/image" Target="../media/image6.png"/><Relationship Id="rId5" Type="http://schemas.openxmlformats.org/officeDocument/2006/relationships/hyperlink" Target="https://www.amazon.com/Memoirs-Hadrian-Classics-Marguerite-Yourcenar/dp/0374529264?" TargetMode="External"/><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6.xml"/><Relationship Id="rId1" Type="http://schemas.openxmlformats.org/officeDocument/2006/relationships/slideLayout" Target="../slideLayouts/slideLayout18.xml"/></Relationships>
</file>

<file path=ppt/slides/_rels/slide4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7.xml"/><Relationship Id="rId1" Type="http://schemas.openxmlformats.org/officeDocument/2006/relationships/slideLayout" Target="../slideLayouts/slideLayout18.xml"/></Relationships>
</file>

<file path=ppt/slides/_rels/slide4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8.xml"/><Relationship Id="rId1" Type="http://schemas.openxmlformats.org/officeDocument/2006/relationships/slideLayout" Target="../slideLayouts/slideLayout18.xml"/></Relationships>
</file>

<file path=ppt/slides/_rels/slide4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9.xml"/><Relationship Id="rId1" Type="http://schemas.openxmlformats.org/officeDocument/2006/relationships/slideLayout" Target="../slideLayouts/slideLayout18.xml"/></Relationships>
</file>

<file path=ppt/slides/_rels/slide4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0.xml"/><Relationship Id="rId1" Type="http://schemas.openxmlformats.org/officeDocument/2006/relationships/slideLayout" Target="../slideLayouts/slideLayout18.xml"/></Relationships>
</file>

<file path=ppt/slides/_rels/slide4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tackoverflow.com/questions/11227809/why-is-processing-a-sorted-array-faster-than-an-unsorted-array" TargetMode="Externa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hyperlink" Target="https://www.youtube.com/watch?v=ozc8ceuw-GA" TargetMode="External"/><Relationship Id="rId2" Type="http://schemas.openxmlformats.org/officeDocument/2006/relationships/hyperlink" Target="https://www.youtube.com/watch?v=GG09xSZ32MU" TargetMode="Externa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8.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8.xml"/></Relationships>
</file>

<file path=ppt/slides/_rels/slide5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8.xml"/></Relationships>
</file>

<file path=ppt/slides/_rels/slide54.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34.xml"/><Relationship Id="rId1" Type="http://schemas.openxmlformats.org/officeDocument/2006/relationships/slideLayout" Target="../slideLayouts/slideLayout18.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6.xml"/><Relationship Id="rId1" Type="http://schemas.openxmlformats.org/officeDocument/2006/relationships/slideLayout" Target="../slideLayouts/slideLayout18.xml"/><Relationship Id="rId4" Type="http://schemas.openxmlformats.org/officeDocument/2006/relationships/image" Target="../media/image25.png"/></Relationships>
</file>

<file path=ppt/slides/_rels/slide5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3" Type="http://schemas.openxmlformats.org/officeDocument/2006/relationships/hyperlink" Target="https://uwmadison.box.com/s/jbty8hs2w8j027uukydkrvg1w40fy7zm" TargetMode="External"/><Relationship Id="rId2" Type="http://schemas.openxmlformats.org/officeDocument/2006/relationships/hyperlink" Target="https://uwmadison.box.com/s/ic2k59gvsuz09nd9upu2bnn0tm0x1odv" TargetMode="External"/><Relationship Id="rId1" Type="http://schemas.openxmlformats.org/officeDocument/2006/relationships/slideLayout" Target="../slideLayouts/slideLayout2.xml"/><Relationship Id="rId4" Type="http://schemas.openxmlformats.org/officeDocument/2006/relationships/hyperlink" Target="https://uwmadison.box.com/s/oboe3t95di8rne0g002ydj8tpd0pwwkt" TargetMode="External"/></Relationships>
</file>

<file path=ppt/slides/_rels/slide6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7.xml"/><Relationship Id="rId1" Type="http://schemas.openxmlformats.org/officeDocument/2006/relationships/slideLayout" Target="../slideLayouts/slideLayout18.xml"/><Relationship Id="rId4" Type="http://schemas.openxmlformats.org/officeDocument/2006/relationships/image" Target="../media/image28.png"/></Relationships>
</file>

<file path=ppt/slides/_rels/slide6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8.xml"/><Relationship Id="rId1" Type="http://schemas.openxmlformats.org/officeDocument/2006/relationships/slideLayout" Target="../slideLayouts/slideLayout18.xml"/><Relationship Id="rId4" Type="http://schemas.openxmlformats.org/officeDocument/2006/relationships/image" Target="../media/image30.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9.xml"/><Relationship Id="rId1" Type="http://schemas.openxmlformats.org/officeDocument/2006/relationships/slideLayout" Target="../slideLayouts/slideLayout18.xml"/><Relationship Id="rId4" Type="http://schemas.openxmlformats.org/officeDocument/2006/relationships/image" Target="../media/image32.pn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1.xml"/><Relationship Id="rId1" Type="http://schemas.openxmlformats.org/officeDocument/2006/relationships/slideLayout" Target="../slideLayouts/slideLayout18.xml"/><Relationship Id="rId4" Type="http://schemas.openxmlformats.org/officeDocument/2006/relationships/image" Target="../media/image34.pn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8.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14.xml"/><Relationship Id="rId5" Type="http://schemas.openxmlformats.org/officeDocument/2006/relationships/chart" Target="../charts/chart1.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a:t>ME759</a:t>
            </a:r>
            <a:br>
              <a:rPr lang="en-US" dirty="0"/>
            </a:br>
            <a:r>
              <a:rPr lang="en-US" sz="2400" dirty="0"/>
              <a:t>High Performance Computing for Applications in Engineering</a:t>
            </a:r>
            <a:br>
              <a:rPr lang="en-US" sz="2400" dirty="0"/>
            </a:br>
            <a:br>
              <a:rPr lang="en-US" sz="2400" dirty="0"/>
            </a:br>
            <a:r>
              <a:rPr lang="en-US" sz="2400" dirty="0"/>
              <a:t>[Spring 2021]</a:t>
            </a:r>
            <a:br>
              <a:rPr lang="en-US" sz="2400" dirty="0"/>
            </a:br>
            <a:endParaRPr lang="en-US" sz="2400" dirty="0"/>
          </a:p>
        </p:txBody>
      </p:sp>
      <p:sp>
        <p:nvSpPr>
          <p:cNvPr id="5" name="Subtitle 4"/>
          <p:cNvSpPr>
            <a:spLocks noGrp="1"/>
          </p:cNvSpPr>
          <p:nvPr>
            <p:ph type="subTitle" idx="1"/>
          </p:nvPr>
        </p:nvSpPr>
        <p:spPr/>
        <p:txBody>
          <a:bodyPr>
            <a:normAutofit/>
          </a:bodyPr>
          <a:lstStyle/>
          <a:p>
            <a:endParaRPr lang="en-US" dirty="0"/>
          </a:p>
          <a:p>
            <a:r>
              <a:rPr lang="en-US" dirty="0"/>
              <a:t>Lecture 25</a:t>
            </a:r>
          </a:p>
          <a:p>
            <a:r>
              <a:rPr lang="en-US"/>
              <a:t>03/22/2021</a:t>
            </a:r>
            <a:endParaRPr lang="en-US" dirty="0"/>
          </a:p>
          <a:p>
            <a:endParaRPr lang="en-US" dirty="0"/>
          </a:p>
        </p:txBody>
      </p:sp>
      <p:sp>
        <p:nvSpPr>
          <p:cNvPr id="4" name="Slide Number Placeholder 3"/>
          <p:cNvSpPr>
            <a:spLocks noGrp="1"/>
          </p:cNvSpPr>
          <p:nvPr>
            <p:ph type="sldNum" sz="quarter" idx="12"/>
          </p:nvPr>
        </p:nvSpPr>
        <p:spPr/>
        <p:txBody>
          <a:bodyPr/>
          <a:lstStyle/>
          <a:p>
            <a:fld id="{533C3136-38B5-49B0-B7B2-ED139F0532E2}" type="slidenum">
              <a:rPr lang="en-US" smtClean="0"/>
              <a:t>1</a:t>
            </a:fld>
            <a:endParaRPr lang="en-US"/>
          </a:p>
        </p:txBody>
      </p:sp>
      <p:sp>
        <p:nvSpPr>
          <p:cNvPr id="6" name="Rectangle 5"/>
          <p:cNvSpPr>
            <a:spLocks noChangeArrowheads="1"/>
          </p:cNvSpPr>
          <p:nvPr/>
        </p:nvSpPr>
        <p:spPr bwMode="auto">
          <a:xfrm>
            <a:off x="0" y="6581001"/>
            <a:ext cx="861133" cy="276999"/>
          </a:xfrm>
          <a:prstGeom prst="rect">
            <a:avLst/>
          </a:prstGeom>
          <a:noFill/>
          <a:ln w="9525">
            <a:noFill/>
            <a:miter lim="800000"/>
            <a:headEnd/>
            <a:tailEnd/>
          </a:ln>
        </p:spPr>
        <p:txBody>
          <a:bodyPr wrap="none">
            <a:spAutoFit/>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eaLnBrk="0" hangingPunct="0"/>
            <a:r>
              <a:rPr lang="en-US" sz="600" dirty="0">
                <a:latin typeface="Tahoma" pitchFamily="34" charset="0"/>
              </a:rPr>
              <a:t>Dan Negrut, 2021</a:t>
            </a:r>
            <a:br>
              <a:rPr lang="en-US" sz="600" dirty="0">
                <a:latin typeface="Tahoma" pitchFamily="34" charset="0"/>
              </a:rPr>
            </a:br>
            <a:r>
              <a:rPr lang="en-US" sz="600" dirty="0">
                <a:latin typeface="Tahoma" pitchFamily="34" charset="0"/>
              </a:rPr>
              <a:t>ME759 UW-Madison</a:t>
            </a:r>
          </a:p>
        </p:txBody>
      </p:sp>
    </p:spTree>
    <p:extLst>
      <p:ext uri="{BB962C8B-B14F-4D97-AF65-F5344CB8AC3E}">
        <p14:creationId xmlns:p14="http://schemas.microsoft.com/office/powerpoint/2010/main" val="33603490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5170" name="Rectangle 2"/>
          <p:cNvSpPr>
            <a:spLocks noGrp="1" noChangeArrowheads="1"/>
          </p:cNvSpPr>
          <p:nvPr>
            <p:ph type="title"/>
          </p:nvPr>
        </p:nvSpPr>
        <p:spPr/>
        <p:txBody>
          <a:bodyPr/>
          <a:lstStyle/>
          <a:p>
            <a:r>
              <a:rPr lang="en-US" dirty="0"/>
              <a:t>Benchmark Performance</a:t>
            </a:r>
          </a:p>
        </p:txBody>
      </p:sp>
      <p:sp>
        <p:nvSpPr>
          <p:cNvPr id="6" name="TextBox 5"/>
          <p:cNvSpPr txBox="1"/>
          <p:nvPr/>
        </p:nvSpPr>
        <p:spPr>
          <a:xfrm>
            <a:off x="8206740" y="2195440"/>
            <a:ext cx="2766060" cy="646331"/>
          </a:xfrm>
          <a:prstGeom prst="rect">
            <a:avLst/>
          </a:prstGeom>
          <a:noFill/>
        </p:spPr>
        <p:txBody>
          <a:bodyPr wrap="square" rtlCol="0">
            <a:spAutoFit/>
          </a:bodyPr>
          <a:lstStyle/>
          <a:p>
            <a:r>
              <a:rPr lang="en-US" dirty="0">
                <a:latin typeface="Calibri" pitchFamily="34" charset="0"/>
              </a:rPr>
              <a:t>Sweep to compute sum or product of vector elements</a:t>
            </a:r>
          </a:p>
        </p:txBody>
      </p:sp>
      <p:graphicFrame>
        <p:nvGraphicFramePr>
          <p:cNvPr id="10" name="Group 49"/>
          <p:cNvGraphicFramePr>
            <a:graphicFrameLocks noGrp="1"/>
          </p:cNvGraphicFramePr>
          <p:nvPr/>
        </p:nvGraphicFramePr>
        <p:xfrm>
          <a:off x="1944940" y="4469338"/>
          <a:ext cx="8229600" cy="1915559"/>
        </p:xfrm>
        <a:graphic>
          <a:graphicData uri="http://schemas.openxmlformats.org/drawingml/2006/table">
            <a:tbl>
              <a:tblPr/>
              <a:tblGrid>
                <a:gridCol w="2362200">
                  <a:extLst>
                    <a:ext uri="{9D8B030D-6E8A-4147-A177-3AD203B41FA5}">
                      <a16:colId xmlns:a16="http://schemas.microsoft.com/office/drawing/2014/main" val="20000"/>
                    </a:ext>
                  </a:extLst>
                </a:gridCol>
                <a:gridCol w="1466850">
                  <a:extLst>
                    <a:ext uri="{9D8B030D-6E8A-4147-A177-3AD203B41FA5}">
                      <a16:colId xmlns:a16="http://schemas.microsoft.com/office/drawing/2014/main" val="20001"/>
                    </a:ext>
                  </a:extLst>
                </a:gridCol>
                <a:gridCol w="1466850">
                  <a:extLst>
                    <a:ext uri="{9D8B030D-6E8A-4147-A177-3AD203B41FA5}">
                      <a16:colId xmlns:a16="http://schemas.microsoft.com/office/drawing/2014/main" val="20002"/>
                    </a:ext>
                  </a:extLst>
                </a:gridCol>
                <a:gridCol w="1466850">
                  <a:extLst>
                    <a:ext uri="{9D8B030D-6E8A-4147-A177-3AD203B41FA5}">
                      <a16:colId xmlns:a16="http://schemas.microsoft.com/office/drawing/2014/main" val="20003"/>
                    </a:ext>
                  </a:extLst>
                </a:gridCol>
                <a:gridCol w="1466850">
                  <a:extLst>
                    <a:ext uri="{9D8B030D-6E8A-4147-A177-3AD203B41FA5}">
                      <a16:colId xmlns:a16="http://schemas.microsoft.com/office/drawing/2014/main" val="20004"/>
                    </a:ext>
                  </a:extLst>
                </a:gridCol>
              </a:tblGrid>
              <a:tr h="390525">
                <a:tc>
                  <a:txBody>
                    <a:bodyPr/>
                    <a:lstStyle/>
                    <a:p>
                      <a:pPr marL="0" marR="0" lvl="0" indent="0" algn="l"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a:ln>
                            <a:noFill/>
                          </a:ln>
                          <a:solidFill>
                            <a:srgbClr val="C00000"/>
                          </a:solidFill>
                          <a:effectLst/>
                          <a:latin typeface="Calibri" panose="020F0502020204030204" pitchFamily="34" charset="0"/>
                        </a:rPr>
                        <a:t>Method</a:t>
                      </a:r>
                    </a:p>
                  </a:txBody>
                  <a:tcPr marL="45720" marR="45720" horzOverflow="overflow">
                    <a:lnL w="28575"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28575"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solidFill>
                      <a:srgbClr val="D5F1CF"/>
                    </a:solidFill>
                  </a:tcPr>
                </a:tc>
                <a:tc gridSpan="2">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err="1">
                          <a:ln>
                            <a:noFill/>
                          </a:ln>
                          <a:solidFill>
                            <a:srgbClr val="0070C0"/>
                          </a:solidFill>
                          <a:effectLst/>
                          <a:latin typeface="Courier"/>
                        </a:rPr>
                        <a:t>data_t</a:t>
                      </a:r>
                      <a:r>
                        <a:rPr kumimoji="0" lang="en-US" sz="1800" b="1" i="0" u="none" strike="noStrike" cap="none" normalizeH="0" baseline="0" dirty="0">
                          <a:ln>
                            <a:noFill/>
                          </a:ln>
                          <a:solidFill>
                            <a:srgbClr val="C00000"/>
                          </a:solidFill>
                          <a:effectLst/>
                          <a:latin typeface="Calibri" panose="020F0502020204030204" pitchFamily="34" charset="0"/>
                        </a:rPr>
                        <a:t>: Integer</a:t>
                      </a:r>
                    </a:p>
                  </a:txBody>
                  <a:tcPr marL="45720" marR="45720"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28575"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solidFill>
                      <a:srgbClr val="F1C7C7"/>
                    </a:solidFill>
                  </a:tcPr>
                </a:tc>
                <a:tc hMerge="1">
                  <a:txBody>
                    <a:bodyPr/>
                    <a:lstStyle/>
                    <a:p>
                      <a:endParaRPr lang="en-US"/>
                    </a:p>
                  </a:txBody>
                  <a:tcPr/>
                </a:tc>
                <a:tc gridSpan="2">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err="1">
                          <a:ln>
                            <a:noFill/>
                          </a:ln>
                          <a:solidFill>
                            <a:srgbClr val="0070C0"/>
                          </a:solidFill>
                          <a:effectLst/>
                          <a:latin typeface="Courier"/>
                        </a:rPr>
                        <a:t>data_t:</a:t>
                      </a:r>
                      <a:r>
                        <a:rPr kumimoji="0" lang="en-US" sz="1800" b="1" i="0" u="none" strike="noStrike" cap="none" normalizeH="0" baseline="0" dirty="0" err="1">
                          <a:ln>
                            <a:noFill/>
                          </a:ln>
                          <a:solidFill>
                            <a:srgbClr val="C00000"/>
                          </a:solidFill>
                          <a:effectLst/>
                          <a:latin typeface="Calibri" panose="020F0502020204030204" pitchFamily="34" charset="0"/>
                        </a:rPr>
                        <a:t>Double</a:t>
                      </a:r>
                      <a:r>
                        <a:rPr kumimoji="0" lang="en-US" sz="1800" b="1" i="0" u="none" strike="noStrike" cap="none" normalizeH="0" baseline="0" dirty="0">
                          <a:ln>
                            <a:noFill/>
                          </a:ln>
                          <a:solidFill>
                            <a:srgbClr val="C00000"/>
                          </a:solidFill>
                          <a:effectLst/>
                          <a:latin typeface="Calibri" panose="020F0502020204030204" pitchFamily="34" charset="0"/>
                        </a:rPr>
                        <a:t> FP</a:t>
                      </a:r>
                    </a:p>
                  </a:txBody>
                  <a:tcPr marL="45720" marR="45720" horzOverflow="overflow">
                    <a:lnL w="12700" cap="flat" cmpd="sng" algn="ctr">
                      <a:solidFill>
                        <a:schemeClr val="tx1"/>
                      </a:solidFill>
                      <a:prstDash val="solid"/>
                      <a:round/>
                      <a:headEnd type="none" w="med" len="med"/>
                      <a:tailEnd type="none" w="sm" len="sm"/>
                    </a:lnL>
                    <a:lnR w="28575" cap="flat" cmpd="sng" algn="ctr">
                      <a:solidFill>
                        <a:schemeClr val="tx1"/>
                      </a:solidFill>
                      <a:prstDash val="solid"/>
                      <a:round/>
                      <a:headEnd type="none" w="med" len="med"/>
                      <a:tailEnd type="none" w="sm" len="sm"/>
                    </a:lnR>
                    <a:lnT w="28575"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solidFill>
                      <a:srgbClr val="F1C7C7"/>
                    </a:solidFill>
                  </a:tcPr>
                </a:tc>
                <a:tc hMerge="1">
                  <a:txBody>
                    <a:bodyPr/>
                    <a:lstStyle/>
                    <a:p>
                      <a:endParaRPr lang="en-US"/>
                    </a:p>
                  </a:txBody>
                  <a:tcPr/>
                </a:tc>
                <a:extLst>
                  <a:ext uri="{0D108BD9-81ED-4DB2-BD59-A6C34878D82A}">
                    <a16:rowId xmlns:a16="http://schemas.microsoft.com/office/drawing/2014/main" val="10000"/>
                  </a:ext>
                </a:extLst>
              </a:tr>
              <a:tr h="387350">
                <a:tc>
                  <a:txBody>
                    <a:bodyPr/>
                    <a:lstStyle/>
                    <a:p>
                      <a:pPr marL="0" marR="0" lvl="0" indent="0" algn="l"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a:ln>
                            <a:noFill/>
                          </a:ln>
                          <a:solidFill>
                            <a:srgbClr val="C00000"/>
                          </a:solidFill>
                          <a:effectLst/>
                          <a:latin typeface="Calibri" panose="020F0502020204030204" pitchFamily="34" charset="0"/>
                        </a:rPr>
                        <a:t>Operation (</a:t>
                      </a:r>
                      <a:r>
                        <a:rPr kumimoji="0" lang="en-US" sz="1800" b="1" i="0" u="none" strike="noStrike" kern="1200" cap="none" normalizeH="0" baseline="0" dirty="0">
                          <a:ln>
                            <a:noFill/>
                          </a:ln>
                          <a:solidFill>
                            <a:srgbClr val="0070C0"/>
                          </a:solidFill>
                          <a:effectLst/>
                          <a:latin typeface="Courier"/>
                          <a:ea typeface="+mn-ea"/>
                          <a:cs typeface="+mn-cs"/>
                        </a:rPr>
                        <a:t>OP</a:t>
                      </a:r>
                      <a:r>
                        <a:rPr kumimoji="0" lang="en-US" sz="1800" b="1" i="0" u="none" strike="noStrike" cap="none" normalizeH="0" baseline="0" dirty="0">
                          <a:ln>
                            <a:noFill/>
                          </a:ln>
                          <a:solidFill>
                            <a:srgbClr val="C00000"/>
                          </a:solidFill>
                          <a:effectLst/>
                          <a:latin typeface="Calibri" panose="020F0502020204030204" pitchFamily="34" charset="0"/>
                        </a:rPr>
                        <a:t>)</a:t>
                      </a:r>
                    </a:p>
                  </a:txBody>
                  <a:tcPr marL="45720" marR="45720" horzOverflow="overflow">
                    <a:lnL w="28575"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solidFill>
                      <a:srgbClr val="D5F1CF"/>
                    </a:solid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a:ln>
                            <a:noFill/>
                          </a:ln>
                          <a:solidFill>
                            <a:srgbClr val="C00000"/>
                          </a:solidFill>
                          <a:effectLst/>
                          <a:latin typeface="Calibri" panose="020F0502020204030204" pitchFamily="34" charset="0"/>
                        </a:rPr>
                        <a:t>add</a:t>
                      </a:r>
                    </a:p>
                  </a:txBody>
                  <a:tcPr marL="45720" marR="45720" anchor="ctr"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err="1">
                          <a:ln>
                            <a:noFill/>
                          </a:ln>
                          <a:solidFill>
                            <a:srgbClr val="C00000"/>
                          </a:solidFill>
                          <a:effectLst/>
                          <a:latin typeface="Calibri" panose="020F0502020204030204" pitchFamily="34" charset="0"/>
                        </a:rPr>
                        <a:t>mult</a:t>
                      </a:r>
                      <a:endParaRPr kumimoji="0" lang="en-US" sz="1800" b="1" i="0" u="none" strike="noStrike" cap="none" normalizeH="0" baseline="0" dirty="0">
                        <a:ln>
                          <a:noFill/>
                        </a:ln>
                        <a:solidFill>
                          <a:srgbClr val="C00000"/>
                        </a:solidFill>
                        <a:effectLst/>
                        <a:latin typeface="Calibri" panose="020F0502020204030204" pitchFamily="34" charset="0"/>
                      </a:endParaRPr>
                    </a:p>
                  </a:txBody>
                  <a:tcPr marL="45720" marR="45720" anchor="ctr"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a:ln>
                            <a:noFill/>
                          </a:ln>
                          <a:solidFill>
                            <a:srgbClr val="C00000"/>
                          </a:solidFill>
                          <a:effectLst/>
                          <a:latin typeface="Calibri" panose="020F0502020204030204" pitchFamily="34" charset="0"/>
                        </a:rPr>
                        <a:t>add</a:t>
                      </a:r>
                    </a:p>
                  </a:txBody>
                  <a:tcPr marL="45720" marR="45720" anchor="ctr"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err="1">
                          <a:ln>
                            <a:noFill/>
                          </a:ln>
                          <a:solidFill>
                            <a:srgbClr val="C00000"/>
                          </a:solidFill>
                          <a:effectLst/>
                          <a:latin typeface="Calibri" panose="020F0502020204030204" pitchFamily="34" charset="0"/>
                        </a:rPr>
                        <a:t>mult</a:t>
                      </a:r>
                      <a:endParaRPr kumimoji="0" lang="en-US" sz="1800" b="1" i="0" u="none" strike="noStrike" cap="none" normalizeH="0" baseline="0" dirty="0">
                        <a:ln>
                          <a:noFill/>
                        </a:ln>
                        <a:solidFill>
                          <a:srgbClr val="C00000"/>
                        </a:solidFill>
                        <a:effectLst/>
                        <a:latin typeface="Calibri" panose="020F0502020204030204" pitchFamily="34" charset="0"/>
                      </a:endParaRPr>
                    </a:p>
                  </a:txBody>
                  <a:tcPr marL="45720" marR="45720" anchor="ctr" horzOverflow="overflow">
                    <a:lnL w="12700" cap="flat" cmpd="sng" algn="ctr">
                      <a:solidFill>
                        <a:schemeClr val="tx1"/>
                      </a:solidFill>
                      <a:prstDash val="solid"/>
                      <a:round/>
                      <a:headEnd type="none" w="med" len="med"/>
                      <a:tailEnd type="none" w="sm" len="sm"/>
                    </a:lnL>
                    <a:lnR w="28575"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extLst>
                  <a:ext uri="{0D108BD9-81ED-4DB2-BD59-A6C34878D82A}">
                    <a16:rowId xmlns:a16="http://schemas.microsoft.com/office/drawing/2014/main" val="10001"/>
                  </a:ext>
                </a:extLst>
              </a:tr>
              <a:tr h="387350">
                <a:tc>
                  <a:txBody>
                    <a:bodyPr/>
                    <a:lstStyle/>
                    <a:p>
                      <a:pPr marL="0" marR="0" lvl="0" indent="0" algn="l"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a:ln>
                            <a:noFill/>
                          </a:ln>
                          <a:solidFill>
                            <a:schemeClr val="tx1"/>
                          </a:solidFill>
                          <a:effectLst/>
                          <a:latin typeface="Consolas" panose="020B0609020204030204" pitchFamily="49" charset="0"/>
                        </a:rPr>
                        <a:t>combine1</a:t>
                      </a:r>
                      <a:r>
                        <a:rPr kumimoji="0" lang="en-US" sz="1800" b="1" i="0" u="none" strike="noStrike" cap="none" normalizeH="0" baseline="0" dirty="0">
                          <a:ln>
                            <a:noFill/>
                          </a:ln>
                          <a:solidFill>
                            <a:schemeClr val="tx1"/>
                          </a:solidFill>
                          <a:effectLst/>
                          <a:latin typeface="Calibri" panose="020F0502020204030204" pitchFamily="34" charset="0"/>
                        </a:rPr>
                        <a:t> unoptimized</a:t>
                      </a:r>
                    </a:p>
                  </a:txBody>
                  <a:tcPr marL="45720" marR="45720" horzOverflow="overflow">
                    <a:lnL w="28575"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solidFill>
                      <a:srgbClr val="D5F1CF"/>
                    </a:solid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a:ln>
                            <a:noFill/>
                          </a:ln>
                          <a:solidFill>
                            <a:schemeClr val="tx1"/>
                          </a:solidFill>
                          <a:effectLst/>
                          <a:latin typeface="Calibri" panose="020F0502020204030204" pitchFamily="34" charset="0"/>
                        </a:rPr>
                        <a:t>22.68</a:t>
                      </a:r>
                    </a:p>
                  </a:txBody>
                  <a:tcPr marL="45720" marR="45720" anchor="ctr"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a:ln>
                            <a:noFill/>
                          </a:ln>
                          <a:solidFill>
                            <a:schemeClr val="tx1"/>
                          </a:solidFill>
                          <a:effectLst/>
                          <a:latin typeface="Calibri" panose="020F0502020204030204" pitchFamily="34" charset="0"/>
                        </a:rPr>
                        <a:t>20.02</a:t>
                      </a:r>
                    </a:p>
                  </a:txBody>
                  <a:tcPr marL="45720" marR="45720" anchor="ctr"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a:ln>
                            <a:noFill/>
                          </a:ln>
                          <a:solidFill>
                            <a:schemeClr val="tx1"/>
                          </a:solidFill>
                          <a:effectLst/>
                          <a:latin typeface="Calibri" panose="020F0502020204030204" pitchFamily="34" charset="0"/>
                        </a:rPr>
                        <a:t>19.98</a:t>
                      </a:r>
                    </a:p>
                  </a:txBody>
                  <a:tcPr marL="45720" marR="45720" anchor="ctr"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a:ln>
                            <a:noFill/>
                          </a:ln>
                          <a:solidFill>
                            <a:schemeClr val="tx1"/>
                          </a:solidFill>
                          <a:effectLst/>
                          <a:latin typeface="Calibri" panose="020F0502020204030204" pitchFamily="34" charset="0"/>
                        </a:rPr>
                        <a:t>20.18</a:t>
                      </a:r>
                    </a:p>
                  </a:txBody>
                  <a:tcPr marL="45720" marR="45720" anchor="ctr" horzOverflow="overflow">
                    <a:lnL w="12700" cap="flat" cmpd="sng" algn="ctr">
                      <a:solidFill>
                        <a:schemeClr val="tx1"/>
                      </a:solidFill>
                      <a:prstDash val="solid"/>
                      <a:round/>
                      <a:headEnd type="none" w="med" len="med"/>
                      <a:tailEnd type="none" w="sm" len="sm"/>
                    </a:lnL>
                    <a:lnR w="28575"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extLst>
                  <a:ext uri="{0D108BD9-81ED-4DB2-BD59-A6C34878D82A}">
                    <a16:rowId xmlns:a16="http://schemas.microsoft.com/office/drawing/2014/main" val="10002"/>
                  </a:ext>
                </a:extLst>
              </a:tr>
              <a:tr h="387350">
                <a:tc>
                  <a:txBody>
                    <a:bodyPr/>
                    <a:lstStyle/>
                    <a:p>
                      <a:pPr marL="0" marR="0" lvl="0" indent="0" algn="l"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a:ln>
                            <a:noFill/>
                          </a:ln>
                          <a:solidFill>
                            <a:schemeClr val="tx1"/>
                          </a:solidFill>
                          <a:effectLst/>
                          <a:latin typeface="Consolas" panose="020B0609020204030204" pitchFamily="49" charset="0"/>
                        </a:rPr>
                        <a:t>combine1</a:t>
                      </a:r>
                      <a:r>
                        <a:rPr kumimoji="0" lang="en-US" sz="1800" b="1" i="0" u="none" strike="noStrike" cap="none" normalizeH="0" baseline="0" dirty="0">
                          <a:ln>
                            <a:noFill/>
                          </a:ln>
                          <a:solidFill>
                            <a:schemeClr val="tx1"/>
                          </a:solidFill>
                          <a:effectLst/>
                          <a:latin typeface="Calibri" panose="020F0502020204030204" pitchFamily="34" charset="0"/>
                        </a:rPr>
                        <a:t> with –O1</a:t>
                      </a:r>
                    </a:p>
                  </a:txBody>
                  <a:tcPr marL="45720" marR="45720" horzOverflow="overflow">
                    <a:lnL w="28575"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solidFill>
                      <a:srgbClr val="D5F1CF"/>
                    </a:solid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a:ln>
                            <a:noFill/>
                          </a:ln>
                          <a:solidFill>
                            <a:schemeClr val="tx1"/>
                          </a:solidFill>
                          <a:effectLst/>
                          <a:latin typeface="Calibri" panose="020F0502020204030204" pitchFamily="34" charset="0"/>
                        </a:rPr>
                        <a:t>10.12</a:t>
                      </a:r>
                    </a:p>
                  </a:txBody>
                  <a:tcPr marL="45720" marR="45720" anchor="ctr"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a:ln>
                            <a:noFill/>
                          </a:ln>
                          <a:solidFill>
                            <a:schemeClr val="tx1"/>
                          </a:solidFill>
                          <a:effectLst/>
                          <a:latin typeface="Calibri" panose="020F0502020204030204" pitchFamily="34" charset="0"/>
                        </a:rPr>
                        <a:t>10.12</a:t>
                      </a:r>
                    </a:p>
                  </a:txBody>
                  <a:tcPr marL="45720" marR="45720" anchor="ctr"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a:ln>
                            <a:noFill/>
                          </a:ln>
                          <a:solidFill>
                            <a:schemeClr val="tx1"/>
                          </a:solidFill>
                          <a:effectLst/>
                          <a:latin typeface="Calibri" panose="020F0502020204030204" pitchFamily="34" charset="0"/>
                        </a:rPr>
                        <a:t>10.17</a:t>
                      </a:r>
                    </a:p>
                  </a:txBody>
                  <a:tcPr marL="45720" marR="45720" anchor="ctr"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a:ln>
                            <a:noFill/>
                          </a:ln>
                          <a:solidFill>
                            <a:schemeClr val="tx1"/>
                          </a:solidFill>
                          <a:effectLst/>
                          <a:latin typeface="Calibri" panose="020F0502020204030204" pitchFamily="34" charset="0"/>
                        </a:rPr>
                        <a:t>11.14</a:t>
                      </a:r>
                    </a:p>
                  </a:txBody>
                  <a:tcPr marL="45720" marR="45720" anchor="ctr" horzOverflow="overflow">
                    <a:lnL w="12700" cap="flat" cmpd="sng" algn="ctr">
                      <a:solidFill>
                        <a:schemeClr val="tx1"/>
                      </a:solidFill>
                      <a:prstDash val="solid"/>
                      <a:round/>
                      <a:headEnd type="none" w="med" len="med"/>
                      <a:tailEnd type="none" w="sm" len="sm"/>
                    </a:lnL>
                    <a:lnR w="28575"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extLst>
                  <a:ext uri="{0D108BD9-81ED-4DB2-BD59-A6C34878D82A}">
                    <a16:rowId xmlns:a16="http://schemas.microsoft.com/office/drawing/2014/main" val="10003"/>
                  </a:ext>
                </a:extLst>
              </a:tr>
              <a:tr h="362984">
                <a:tc>
                  <a:txBody>
                    <a:bodyPr/>
                    <a:lstStyle/>
                    <a:p>
                      <a:pPr marL="0" marR="0" lvl="0" indent="0" algn="l"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a:ln>
                            <a:noFill/>
                          </a:ln>
                          <a:solidFill>
                            <a:schemeClr val="tx1"/>
                          </a:solidFill>
                          <a:effectLst/>
                          <a:latin typeface="Consolas" panose="020B0609020204030204" pitchFamily="49" charset="0"/>
                        </a:rPr>
                        <a:t>combine1</a:t>
                      </a:r>
                      <a:r>
                        <a:rPr kumimoji="0" lang="en-US" sz="1800" b="1" i="0" u="none" strike="noStrike" cap="none" normalizeH="0" baseline="0" dirty="0">
                          <a:ln>
                            <a:noFill/>
                          </a:ln>
                          <a:solidFill>
                            <a:schemeClr val="tx1"/>
                          </a:solidFill>
                          <a:effectLst/>
                          <a:latin typeface="Calibri" panose="020F0502020204030204" pitchFamily="34" charset="0"/>
                        </a:rPr>
                        <a:t> with –O3</a:t>
                      </a:r>
                    </a:p>
                  </a:txBody>
                  <a:tcPr marL="45720" marR="45720" horzOverflow="overflow">
                    <a:lnL w="28575"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28575" cap="flat" cmpd="sng" algn="ctr">
                      <a:solidFill>
                        <a:schemeClr val="tx1"/>
                      </a:solidFill>
                      <a:prstDash val="solid"/>
                      <a:round/>
                      <a:headEnd type="none" w="med" len="med"/>
                      <a:tailEnd type="none" w="sm" len="sm"/>
                    </a:lnB>
                    <a:lnTlToBr>
                      <a:noFill/>
                    </a:lnTlToBr>
                    <a:lnBlToTr>
                      <a:noFill/>
                    </a:lnBlToTr>
                    <a:solidFill>
                      <a:srgbClr val="D5F1CF"/>
                    </a:solid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a:ln>
                            <a:noFill/>
                          </a:ln>
                          <a:solidFill>
                            <a:schemeClr val="tx1"/>
                          </a:solidFill>
                          <a:effectLst/>
                          <a:latin typeface="Calibri" panose="020F0502020204030204" pitchFamily="34" charset="0"/>
                        </a:rPr>
                        <a:t>4.5</a:t>
                      </a:r>
                    </a:p>
                  </a:txBody>
                  <a:tcPr marL="45720" marR="45720" anchor="ctr"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28575"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a:ln>
                            <a:noFill/>
                          </a:ln>
                          <a:solidFill>
                            <a:schemeClr val="tx1"/>
                          </a:solidFill>
                          <a:effectLst/>
                          <a:latin typeface="Calibri" panose="020F0502020204030204" pitchFamily="34" charset="0"/>
                        </a:rPr>
                        <a:t>4.5</a:t>
                      </a:r>
                    </a:p>
                  </a:txBody>
                  <a:tcPr marL="45720" marR="45720" anchor="ctr"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28575"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a:ln>
                            <a:noFill/>
                          </a:ln>
                          <a:solidFill>
                            <a:schemeClr val="tx1"/>
                          </a:solidFill>
                          <a:effectLst/>
                          <a:latin typeface="Calibri" panose="020F0502020204030204" pitchFamily="34" charset="0"/>
                        </a:rPr>
                        <a:t>6</a:t>
                      </a:r>
                    </a:p>
                  </a:txBody>
                  <a:tcPr marL="45720" marR="45720" anchor="ctr"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28575"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a:ln>
                            <a:noFill/>
                          </a:ln>
                          <a:solidFill>
                            <a:schemeClr val="tx1"/>
                          </a:solidFill>
                          <a:effectLst/>
                          <a:latin typeface="Calibri" panose="020F0502020204030204" pitchFamily="34" charset="0"/>
                        </a:rPr>
                        <a:t>7.8</a:t>
                      </a:r>
                    </a:p>
                  </a:txBody>
                  <a:tcPr marL="45720" marR="45720" anchor="ctr" horzOverflow="overflow">
                    <a:lnL w="12700" cap="flat" cmpd="sng" algn="ctr">
                      <a:solidFill>
                        <a:schemeClr val="tx1"/>
                      </a:solidFill>
                      <a:prstDash val="solid"/>
                      <a:round/>
                      <a:headEnd type="none" w="med" len="med"/>
                      <a:tailEnd type="none" w="sm" len="sm"/>
                    </a:lnL>
                    <a:lnR w="28575"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28575" cap="flat" cmpd="sng" algn="ctr">
                      <a:solidFill>
                        <a:schemeClr val="tx1"/>
                      </a:solidFill>
                      <a:prstDash val="solid"/>
                      <a:round/>
                      <a:headEnd type="none" w="med" len="med"/>
                      <a:tailEnd type="none" w="sm" len="sm"/>
                    </a:lnB>
                    <a:lnTlToBr>
                      <a:noFill/>
                    </a:lnTlToBr>
                    <a:lnBlToTr>
                      <a:noFill/>
                    </a:lnBlToTr>
                    <a:noFill/>
                  </a:tcPr>
                </a:tc>
                <a:extLst>
                  <a:ext uri="{0D108BD9-81ED-4DB2-BD59-A6C34878D82A}">
                    <a16:rowId xmlns:a16="http://schemas.microsoft.com/office/drawing/2014/main" val="2395414996"/>
                  </a:ext>
                </a:extLst>
              </a:tr>
            </a:tbl>
          </a:graphicData>
        </a:graphic>
      </p:graphicFrame>
      <p:sp>
        <p:nvSpPr>
          <p:cNvPr id="7" name="TextBox 6"/>
          <p:cNvSpPr txBox="1"/>
          <p:nvPr/>
        </p:nvSpPr>
        <p:spPr>
          <a:xfrm>
            <a:off x="1944940" y="4097960"/>
            <a:ext cx="4869746" cy="338554"/>
          </a:xfrm>
          <a:prstGeom prst="rect">
            <a:avLst/>
          </a:prstGeom>
          <a:solidFill>
            <a:srgbClr val="FFC000"/>
          </a:solidFill>
        </p:spPr>
        <p:txBody>
          <a:bodyPr wrap="square" rtlCol="0">
            <a:spAutoFit/>
          </a:bodyPr>
          <a:lstStyle/>
          <a:p>
            <a:r>
              <a:rPr lang="en-US" sz="1600" dirty="0">
                <a:solidFill>
                  <a:srgbClr val="0070C0"/>
                </a:solidFill>
                <a:latin typeface="Calibri" pitchFamily="34" charset="0"/>
              </a:rPr>
              <a:t>Results in CPE (cycles per element) – Smaller is BETTER!</a:t>
            </a:r>
          </a:p>
        </p:txBody>
      </p:sp>
      <p:sp>
        <p:nvSpPr>
          <p:cNvPr id="2" name="Slide Number Placeholder 1">
            <a:extLst>
              <a:ext uri="{FF2B5EF4-FFF2-40B4-BE49-F238E27FC236}">
                <a16:creationId xmlns:a16="http://schemas.microsoft.com/office/drawing/2014/main" id="{F9B4820B-3A19-4DF5-8F38-36B44D683DE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mc:AlternateContent xmlns:mc="http://schemas.openxmlformats.org/markup-compatibility/2006">
        <mc:Choice xmlns:a14="http://schemas.microsoft.com/office/drawing/2010/main" Requires="a14">
          <p:sp>
            <p:nvSpPr>
              <p:cNvPr id="3" name="Rectangle 2">
                <a:extLst>
                  <a:ext uri="{FF2B5EF4-FFF2-40B4-BE49-F238E27FC236}">
                    <a16:creationId xmlns:a16="http://schemas.microsoft.com/office/drawing/2014/main" id="{203231D8-8938-4782-9D2D-A5FCDECFE431}"/>
                  </a:ext>
                </a:extLst>
              </p:cNvPr>
              <p:cNvSpPr/>
              <p:nvPr/>
            </p:nvSpPr>
            <p:spPr>
              <a:xfrm>
                <a:off x="40810" y="6586954"/>
                <a:ext cx="1063112" cy="230832"/>
              </a:xfrm>
              <a:prstGeom prst="rect">
                <a:avLst/>
              </a:prstGeom>
            </p:spPr>
            <p:txBody>
              <a:bodyPr wrap="none">
                <a:spAutoFit/>
              </a:bodyPr>
              <a:lstStyle/>
              <a:p>
                <a:r>
                  <a:rPr lang="en-US" sz="900" dirty="0"/>
                  <a:t>[15-213 @ CMU]</a:t>
                </a:r>
                <a14:m>
                  <m:oMath xmlns:m="http://schemas.openxmlformats.org/officeDocument/2006/math">
                    <m:r>
                      <a:rPr lang="en-US" sz="900" i="1">
                        <a:latin typeface="Cambria Math" panose="02040503050406030204" pitchFamily="18" charset="0"/>
                      </a:rPr>
                      <m:t>→</m:t>
                    </m:r>
                  </m:oMath>
                </a14:m>
                <a:endParaRPr lang="en-US" sz="900" dirty="0"/>
              </a:p>
            </p:txBody>
          </p:sp>
        </mc:Choice>
        <mc:Fallback>
          <p:sp>
            <p:nvSpPr>
              <p:cNvPr id="3" name="Rectangle 2">
                <a:extLst>
                  <a:ext uri="{FF2B5EF4-FFF2-40B4-BE49-F238E27FC236}">
                    <a16:creationId xmlns:a16="http://schemas.microsoft.com/office/drawing/2014/main" id="{203231D8-8938-4782-9D2D-A5FCDECFE431}"/>
                  </a:ext>
                </a:extLst>
              </p:cNvPr>
              <p:cNvSpPr>
                <a:spLocks noRot="1" noChangeAspect="1" noMove="1" noResize="1" noEditPoints="1" noAdjustHandles="1" noChangeArrowheads="1" noChangeShapeType="1" noTextEdit="1"/>
              </p:cNvSpPr>
              <p:nvPr/>
            </p:nvSpPr>
            <p:spPr>
              <a:xfrm>
                <a:off x="40810" y="6586954"/>
                <a:ext cx="1063112" cy="230832"/>
              </a:xfrm>
              <a:prstGeom prst="rect">
                <a:avLst/>
              </a:prstGeom>
              <a:blipFill>
                <a:blip r:embed="rId3"/>
                <a:stretch>
                  <a:fillRect b="-13514"/>
                </a:stretch>
              </a:blipFill>
            </p:spPr>
            <p:txBody>
              <a:bodyPr/>
              <a:lstStyle/>
              <a:p>
                <a:r>
                  <a:rPr lang="en-US">
                    <a:noFill/>
                  </a:rPr>
                  <a:t> </a:t>
                </a:r>
              </a:p>
            </p:txBody>
          </p:sp>
        </mc:Fallback>
      </mc:AlternateContent>
      <p:sp>
        <p:nvSpPr>
          <p:cNvPr id="9" name="Rectangle 8">
            <a:extLst>
              <a:ext uri="{FF2B5EF4-FFF2-40B4-BE49-F238E27FC236}">
                <a16:creationId xmlns:a16="http://schemas.microsoft.com/office/drawing/2014/main" id="{A1834E73-AFA6-4C28-B1D3-E2EF7D3BD46E}"/>
              </a:ext>
            </a:extLst>
          </p:cNvPr>
          <p:cNvSpPr/>
          <p:nvPr/>
        </p:nvSpPr>
        <p:spPr>
          <a:xfrm>
            <a:off x="2133600" y="1364444"/>
            <a:ext cx="6096000" cy="2308324"/>
          </a:xfrm>
          <a:prstGeom prst="rect">
            <a:avLst/>
          </a:prstGeom>
          <a:solidFill>
            <a:schemeClr val="bg1">
              <a:lumMod val="95000"/>
            </a:schemeClr>
          </a:solidFill>
        </p:spPr>
        <p:txBody>
          <a:bodyPr>
            <a:spAutoFit/>
          </a:bodyPr>
          <a:lstStyle/>
          <a:p>
            <a:r>
              <a:rPr lang="fr-FR" dirty="0" err="1">
                <a:solidFill>
                  <a:srgbClr val="0000FF"/>
                </a:solidFill>
                <a:latin typeface="Consolas" panose="020B0609020204030204" pitchFamily="49" charset="0"/>
              </a:rPr>
              <a:t>void</a:t>
            </a:r>
            <a:r>
              <a:rPr lang="fr-FR" dirty="0">
                <a:solidFill>
                  <a:srgbClr val="000000"/>
                </a:solidFill>
                <a:latin typeface="Consolas" panose="020B0609020204030204" pitchFamily="49" charset="0"/>
              </a:rPr>
              <a:t> combine1(</a:t>
            </a:r>
            <a:r>
              <a:rPr lang="fr-FR" dirty="0" err="1">
                <a:solidFill>
                  <a:srgbClr val="000000"/>
                </a:solidFill>
                <a:latin typeface="Consolas" panose="020B0609020204030204" pitchFamily="49" charset="0"/>
              </a:rPr>
              <a:t>vec_ptr</a:t>
            </a:r>
            <a:r>
              <a:rPr lang="fr-FR" dirty="0">
                <a:solidFill>
                  <a:srgbClr val="000000"/>
                </a:solidFill>
                <a:latin typeface="Consolas" panose="020B0609020204030204" pitchFamily="49" charset="0"/>
              </a:rPr>
              <a:t> </a:t>
            </a:r>
            <a:r>
              <a:rPr lang="fr-FR" dirty="0">
                <a:solidFill>
                  <a:srgbClr val="808080"/>
                </a:solidFill>
                <a:latin typeface="Consolas" panose="020B0609020204030204" pitchFamily="49" charset="0"/>
              </a:rPr>
              <a:t>v</a:t>
            </a: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data_t</a:t>
            </a:r>
            <a:r>
              <a:rPr lang="fr-FR" dirty="0">
                <a:solidFill>
                  <a:srgbClr val="000000"/>
                </a:solidFill>
                <a:latin typeface="Consolas" panose="020B0609020204030204" pitchFamily="49" charset="0"/>
              </a:rPr>
              <a:t> *</a:t>
            </a:r>
            <a:r>
              <a:rPr lang="fr-FR" dirty="0" err="1">
                <a:solidFill>
                  <a:srgbClr val="808080"/>
                </a:solidFill>
                <a:latin typeface="Consolas" panose="020B0609020204030204" pitchFamily="49" charset="0"/>
              </a:rPr>
              <a:t>dest</a:t>
            </a:r>
            <a:r>
              <a:rPr lang="fr-FR"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    *</a:t>
            </a:r>
            <a:r>
              <a:rPr lang="en-US" dirty="0" err="1">
                <a:solidFill>
                  <a:srgbClr val="808080"/>
                </a:solidFill>
                <a:latin typeface="Consolas" panose="020B0609020204030204" pitchFamily="49" charset="0"/>
              </a:rPr>
              <a:t>dest</a:t>
            </a:r>
            <a:r>
              <a:rPr lang="en-US" dirty="0">
                <a:solidFill>
                  <a:srgbClr val="000000"/>
                </a:solidFill>
                <a:latin typeface="Consolas" panose="020B0609020204030204" pitchFamily="49" charset="0"/>
              </a:rPr>
              <a:t> = </a:t>
            </a:r>
            <a:r>
              <a:rPr lang="en-US" b="1" dirty="0">
                <a:solidFill>
                  <a:srgbClr val="0070C0"/>
                </a:solidFill>
                <a:latin typeface="Consolas" panose="020B0609020204030204" pitchFamily="49" charset="0"/>
              </a:rPr>
              <a:t>IDENT</a:t>
            </a:r>
            <a:r>
              <a:rPr lang="en-US" dirty="0">
                <a:solidFill>
                  <a:srgbClr val="000000"/>
                </a:solidFill>
                <a:latin typeface="Consolas" panose="020B0609020204030204" pitchFamily="49" charset="0"/>
              </a:rPr>
              <a:t>; </a:t>
            </a:r>
            <a:r>
              <a:rPr lang="en-US" dirty="0">
                <a:solidFill>
                  <a:srgbClr val="008000"/>
                </a:solidFill>
                <a:latin typeface="Consolas" panose="020B0609020204030204" pitchFamily="49" charset="0"/>
              </a:rPr>
              <a:t>// the identity value for </a:t>
            </a:r>
            <a:r>
              <a:rPr lang="en-US" b="1" dirty="0">
                <a:solidFill>
                  <a:srgbClr val="C00000"/>
                </a:solidFill>
                <a:latin typeface="Consolas" panose="020B0609020204030204" pitchFamily="49" charset="0"/>
              </a:rPr>
              <a:t>OP</a:t>
            </a:r>
          </a:p>
          <a:p>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for</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int</a:t>
            </a:r>
            <a:r>
              <a:rPr lang="en-US" dirty="0">
                <a:solidFill>
                  <a:srgbClr val="000000"/>
                </a:solidFill>
                <a:latin typeface="Consolas" panose="020B0609020204030204" pitchFamily="49" charset="0"/>
              </a:rPr>
              <a:t> i = 0; i &lt; </a:t>
            </a:r>
            <a:r>
              <a:rPr lang="en-US" dirty="0" err="1">
                <a:solidFill>
                  <a:srgbClr val="000000"/>
                </a:solidFill>
                <a:latin typeface="Consolas" panose="020B0609020204030204" pitchFamily="49" charset="0"/>
              </a:rPr>
              <a:t>vec_length</a:t>
            </a:r>
            <a:r>
              <a:rPr lang="en-US" dirty="0">
                <a:solidFill>
                  <a:srgbClr val="000000"/>
                </a:solidFill>
                <a:latin typeface="Consolas" panose="020B0609020204030204" pitchFamily="49" charset="0"/>
              </a:rPr>
              <a:t>(</a:t>
            </a:r>
            <a:r>
              <a:rPr lang="en-US" dirty="0">
                <a:solidFill>
                  <a:srgbClr val="808080"/>
                </a:solidFill>
                <a:latin typeface="Consolas" panose="020B0609020204030204" pitchFamily="49" charset="0"/>
              </a:rPr>
              <a:t>v</a:t>
            </a:r>
            <a:r>
              <a:rPr lang="en-US" dirty="0">
                <a:solidFill>
                  <a:srgbClr val="000000"/>
                </a:solidFill>
                <a:latin typeface="Consolas" panose="020B0609020204030204" pitchFamily="49" charset="0"/>
              </a:rPr>
              <a:t>); i++) {</a:t>
            </a:r>
          </a:p>
          <a:p>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data_t</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val</a:t>
            </a:r>
            <a:r>
              <a:rPr lang="en-US" dirty="0">
                <a:solidFill>
                  <a:srgbClr val="000000"/>
                </a:solidFill>
                <a:latin typeface="Consolas" panose="020B0609020204030204" pitchFamily="49" charset="0"/>
              </a:rPr>
              <a:t>;</a:t>
            </a:r>
          </a:p>
          <a:p>
            <a:r>
              <a:rPr lang="nn-NO" dirty="0">
                <a:solidFill>
                  <a:srgbClr val="000000"/>
                </a:solidFill>
                <a:latin typeface="Consolas" panose="020B0609020204030204" pitchFamily="49" charset="0"/>
              </a:rPr>
              <a:t>        get_vec_element(</a:t>
            </a:r>
            <a:r>
              <a:rPr lang="nn-NO" dirty="0">
                <a:solidFill>
                  <a:srgbClr val="808080"/>
                </a:solidFill>
                <a:latin typeface="Consolas" panose="020B0609020204030204" pitchFamily="49" charset="0"/>
              </a:rPr>
              <a:t>v</a:t>
            </a:r>
            <a:r>
              <a:rPr lang="nn-NO" dirty="0">
                <a:solidFill>
                  <a:srgbClr val="000000"/>
                </a:solidFill>
                <a:latin typeface="Consolas" panose="020B0609020204030204" pitchFamily="49" charset="0"/>
              </a:rPr>
              <a:t>, i, &amp;val);</a:t>
            </a:r>
          </a:p>
          <a:p>
            <a:r>
              <a:rPr lang="en-US" dirty="0">
                <a:solidFill>
                  <a:srgbClr val="000000"/>
                </a:solidFill>
                <a:latin typeface="Consolas" panose="020B0609020204030204" pitchFamily="49" charset="0"/>
              </a:rPr>
              <a:t>        *</a:t>
            </a:r>
            <a:r>
              <a:rPr lang="en-US" dirty="0" err="1">
                <a:solidFill>
                  <a:srgbClr val="808080"/>
                </a:solidFill>
                <a:latin typeface="Consolas" panose="020B0609020204030204" pitchFamily="49" charset="0"/>
              </a:rPr>
              <a:t>dest</a:t>
            </a:r>
            <a:r>
              <a:rPr lang="en-US" dirty="0">
                <a:solidFill>
                  <a:srgbClr val="000000"/>
                </a:solidFill>
                <a:latin typeface="Consolas" panose="020B0609020204030204" pitchFamily="49" charset="0"/>
              </a:rPr>
              <a:t> = *</a:t>
            </a:r>
            <a:r>
              <a:rPr lang="en-US" dirty="0" err="1">
                <a:solidFill>
                  <a:srgbClr val="808080"/>
                </a:solidFill>
                <a:latin typeface="Consolas" panose="020B0609020204030204" pitchFamily="49" charset="0"/>
              </a:rPr>
              <a:t>dest</a:t>
            </a:r>
            <a:r>
              <a:rPr lang="en-US" dirty="0">
                <a:solidFill>
                  <a:srgbClr val="000000"/>
                </a:solidFill>
                <a:latin typeface="Consolas" panose="020B0609020204030204" pitchFamily="49" charset="0"/>
              </a:rPr>
              <a:t> </a:t>
            </a:r>
            <a:r>
              <a:rPr lang="en-US" b="1" dirty="0">
                <a:solidFill>
                  <a:srgbClr val="C00000"/>
                </a:solidFill>
                <a:latin typeface="Consolas" panose="020B0609020204030204" pitchFamily="49" charset="0"/>
              </a:rPr>
              <a:t>OP</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val</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a:t>
            </a:r>
            <a:endParaRPr lang="en-US" dirty="0"/>
          </a:p>
        </p:txBody>
      </p:sp>
      <p:sp>
        <p:nvSpPr>
          <p:cNvPr id="11" name="Oval 10">
            <a:extLst>
              <a:ext uri="{FF2B5EF4-FFF2-40B4-BE49-F238E27FC236}">
                <a16:creationId xmlns:a16="http://schemas.microsoft.com/office/drawing/2014/main" id="{37E4B416-5E66-498F-BDF0-B03C87281052}"/>
              </a:ext>
            </a:extLst>
          </p:cNvPr>
          <p:cNvSpPr/>
          <p:nvPr/>
        </p:nvSpPr>
        <p:spPr>
          <a:xfrm>
            <a:off x="1792540" y="3918653"/>
            <a:ext cx="304800" cy="304800"/>
          </a:xfrm>
          <a:prstGeom prst="ellipse">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rgbClr val="C00000"/>
                </a:solidFill>
              </a:rPr>
              <a:t>!</a:t>
            </a:r>
          </a:p>
        </p:txBody>
      </p:sp>
    </p:spTree>
    <p:extLst>
      <p:ext uri="{BB962C8B-B14F-4D97-AF65-F5344CB8AC3E}">
        <p14:creationId xmlns:p14="http://schemas.microsoft.com/office/powerpoint/2010/main" val="18203017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5170" name="Rectangle 2"/>
          <p:cNvSpPr>
            <a:spLocks noGrp="1" noChangeArrowheads="1"/>
          </p:cNvSpPr>
          <p:nvPr>
            <p:ph type="title"/>
          </p:nvPr>
        </p:nvSpPr>
        <p:spPr/>
        <p:txBody>
          <a:bodyPr/>
          <a:lstStyle/>
          <a:p>
            <a:r>
              <a:rPr lang="en-US" dirty="0"/>
              <a:t>Basic Optimizations</a:t>
            </a:r>
          </a:p>
        </p:txBody>
      </p:sp>
      <p:sp>
        <p:nvSpPr>
          <p:cNvPr id="6" name="Content Placeholder 5"/>
          <p:cNvSpPr>
            <a:spLocks noGrp="1"/>
          </p:cNvSpPr>
          <p:nvPr>
            <p:ph idx="1"/>
          </p:nvPr>
        </p:nvSpPr>
        <p:spPr>
          <a:xfrm>
            <a:off x="1997879" y="4698852"/>
            <a:ext cx="7896225" cy="1535454"/>
          </a:xfrm>
        </p:spPr>
        <p:txBody>
          <a:bodyPr>
            <a:normAutofit lnSpcReduction="10000"/>
          </a:bodyPr>
          <a:lstStyle/>
          <a:p>
            <a:r>
              <a:rPr lang="en-US" dirty="0"/>
              <a:t>Modification #1: </a:t>
            </a:r>
            <a:r>
              <a:rPr lang="en-US" dirty="0" err="1">
                <a:latin typeface="Consolas" panose="020B0609020204030204" pitchFamily="49" charset="0"/>
              </a:rPr>
              <a:t>vec_length</a:t>
            </a:r>
            <a:r>
              <a:rPr lang="en-US" dirty="0"/>
              <a:t> moved out of loop</a:t>
            </a:r>
          </a:p>
          <a:p>
            <a:pPr lvl="1"/>
            <a:r>
              <a:rPr lang="en-US" dirty="0"/>
              <a:t>One function call avoided at each iteration</a:t>
            </a:r>
          </a:p>
          <a:p>
            <a:r>
              <a:rPr lang="en-US" dirty="0"/>
              <a:t>Modification #2: bypassed </a:t>
            </a:r>
            <a:r>
              <a:rPr lang="en-US" dirty="0" err="1">
                <a:latin typeface="Consolas" panose="020B0609020204030204" pitchFamily="49" charset="0"/>
              </a:rPr>
              <a:t>get_vec_element</a:t>
            </a:r>
            <a:r>
              <a:rPr lang="en-US" dirty="0"/>
              <a:t> call</a:t>
            </a:r>
          </a:p>
          <a:p>
            <a:r>
              <a:rPr lang="en-US" dirty="0"/>
              <a:t>Modification #3: Accumulate in temporary “</a:t>
            </a:r>
            <a:r>
              <a:rPr lang="en-US" dirty="0">
                <a:latin typeface="Consolas" panose="020B0609020204030204" pitchFamily="49" charset="0"/>
              </a:rPr>
              <a:t>temp</a:t>
            </a:r>
            <a:r>
              <a:rPr lang="en-US" dirty="0"/>
              <a:t>”</a:t>
            </a:r>
          </a:p>
          <a:p>
            <a:endParaRPr lang="en-US" dirty="0"/>
          </a:p>
        </p:txBody>
      </p:sp>
      <p:sp>
        <p:nvSpPr>
          <p:cNvPr id="2" name="Slide Number Placeholder 1">
            <a:extLst>
              <a:ext uri="{FF2B5EF4-FFF2-40B4-BE49-F238E27FC236}">
                <a16:creationId xmlns:a16="http://schemas.microsoft.com/office/drawing/2014/main" id="{1BF814F6-A0FF-43CC-B4BD-6999CE2855D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mc:AlternateContent xmlns:mc="http://schemas.openxmlformats.org/markup-compatibility/2006">
        <mc:Choice xmlns:a14="http://schemas.microsoft.com/office/drawing/2010/main" Requires="a14">
          <p:sp>
            <p:nvSpPr>
              <p:cNvPr id="7" name="Rectangle 6">
                <a:extLst>
                  <a:ext uri="{FF2B5EF4-FFF2-40B4-BE49-F238E27FC236}">
                    <a16:creationId xmlns:a16="http://schemas.microsoft.com/office/drawing/2014/main" id="{19BDB372-37EF-44B8-94F0-EDF88CDE384B}"/>
                  </a:ext>
                </a:extLst>
              </p:cNvPr>
              <p:cNvSpPr/>
              <p:nvPr/>
            </p:nvSpPr>
            <p:spPr>
              <a:xfrm>
                <a:off x="40810" y="6586954"/>
                <a:ext cx="1063112" cy="230832"/>
              </a:xfrm>
              <a:prstGeom prst="rect">
                <a:avLst/>
              </a:prstGeom>
            </p:spPr>
            <p:txBody>
              <a:bodyPr wrap="none">
                <a:spAutoFit/>
              </a:bodyPr>
              <a:lstStyle/>
              <a:p>
                <a:r>
                  <a:rPr lang="en-US" sz="900" dirty="0"/>
                  <a:t>[15-213 @ CMU]</a:t>
                </a:r>
                <a14:m>
                  <m:oMath xmlns:m="http://schemas.openxmlformats.org/officeDocument/2006/math">
                    <m:r>
                      <a:rPr lang="en-US" sz="900" i="1">
                        <a:latin typeface="Cambria Math" panose="02040503050406030204" pitchFamily="18" charset="0"/>
                      </a:rPr>
                      <m:t>→</m:t>
                    </m:r>
                  </m:oMath>
                </a14:m>
                <a:endParaRPr lang="en-US" sz="900" dirty="0"/>
              </a:p>
            </p:txBody>
          </p:sp>
        </mc:Choice>
        <mc:Fallback>
          <p:sp>
            <p:nvSpPr>
              <p:cNvPr id="7" name="Rectangle 6">
                <a:extLst>
                  <a:ext uri="{FF2B5EF4-FFF2-40B4-BE49-F238E27FC236}">
                    <a16:creationId xmlns:a16="http://schemas.microsoft.com/office/drawing/2014/main" id="{19BDB372-37EF-44B8-94F0-EDF88CDE384B}"/>
                  </a:ext>
                </a:extLst>
              </p:cNvPr>
              <p:cNvSpPr>
                <a:spLocks noRot="1" noChangeAspect="1" noMove="1" noResize="1" noEditPoints="1" noAdjustHandles="1" noChangeArrowheads="1" noChangeShapeType="1" noTextEdit="1"/>
              </p:cNvSpPr>
              <p:nvPr/>
            </p:nvSpPr>
            <p:spPr>
              <a:xfrm>
                <a:off x="40810" y="6586954"/>
                <a:ext cx="1063112" cy="230832"/>
              </a:xfrm>
              <a:prstGeom prst="rect">
                <a:avLst/>
              </a:prstGeom>
              <a:blipFill>
                <a:blip r:embed="rId3"/>
                <a:stretch>
                  <a:fillRect b="-13514"/>
                </a:stretch>
              </a:blipFill>
            </p:spPr>
            <p:txBody>
              <a:bodyPr/>
              <a:lstStyle/>
              <a:p>
                <a:r>
                  <a:rPr lang="en-US">
                    <a:noFill/>
                  </a:rPr>
                  <a:t> </a:t>
                </a:r>
              </a:p>
            </p:txBody>
          </p:sp>
        </mc:Fallback>
      </mc:AlternateContent>
      <p:sp>
        <p:nvSpPr>
          <p:cNvPr id="3" name="Rectangle 2">
            <a:extLst>
              <a:ext uri="{FF2B5EF4-FFF2-40B4-BE49-F238E27FC236}">
                <a16:creationId xmlns:a16="http://schemas.microsoft.com/office/drawing/2014/main" id="{6ED89364-6CAC-4840-A6D7-D94C5358D216}"/>
              </a:ext>
            </a:extLst>
          </p:cNvPr>
          <p:cNvSpPr/>
          <p:nvPr/>
        </p:nvSpPr>
        <p:spPr>
          <a:xfrm>
            <a:off x="2328985" y="1606960"/>
            <a:ext cx="6096000" cy="2308324"/>
          </a:xfrm>
          <a:prstGeom prst="rect">
            <a:avLst/>
          </a:prstGeom>
          <a:solidFill>
            <a:schemeClr val="bg1">
              <a:lumMod val="95000"/>
            </a:schemeClr>
          </a:solidFill>
        </p:spPr>
        <p:txBody>
          <a:bodyPr>
            <a:spAutoFit/>
          </a:bodyPr>
          <a:lstStyle/>
          <a:p>
            <a:r>
              <a:rPr lang="fr-FR" dirty="0" err="1">
                <a:solidFill>
                  <a:srgbClr val="0000FF"/>
                </a:solidFill>
                <a:latin typeface="Consolas" panose="020B0609020204030204" pitchFamily="49" charset="0"/>
              </a:rPr>
              <a:t>void</a:t>
            </a:r>
            <a:r>
              <a:rPr lang="fr-FR" dirty="0">
                <a:solidFill>
                  <a:srgbClr val="000000"/>
                </a:solidFill>
                <a:latin typeface="Consolas" panose="020B0609020204030204" pitchFamily="49" charset="0"/>
              </a:rPr>
              <a:t> combine</a:t>
            </a:r>
            <a:r>
              <a:rPr lang="fr-FR" b="1" dirty="0">
                <a:solidFill>
                  <a:srgbClr val="FFC000"/>
                </a:solidFill>
                <a:latin typeface="Consolas" panose="020B0609020204030204" pitchFamily="49" charset="0"/>
              </a:rPr>
              <a:t>4</a:t>
            </a:r>
            <a:r>
              <a:rPr lang="fr-FR" dirty="0">
                <a:solidFill>
                  <a:srgbClr val="000000"/>
                </a:solidFill>
                <a:latin typeface="Consolas" panose="020B0609020204030204" pitchFamily="49" charset="0"/>
              </a:rPr>
              <a:t>(</a:t>
            </a:r>
            <a:r>
              <a:rPr lang="fr-FR" dirty="0" err="1">
                <a:solidFill>
                  <a:srgbClr val="000000"/>
                </a:solidFill>
                <a:latin typeface="Consolas" panose="020B0609020204030204" pitchFamily="49" charset="0"/>
              </a:rPr>
              <a:t>vec_ptr</a:t>
            </a:r>
            <a:r>
              <a:rPr lang="fr-FR" dirty="0">
                <a:solidFill>
                  <a:srgbClr val="000000"/>
                </a:solidFill>
                <a:latin typeface="Consolas" panose="020B0609020204030204" pitchFamily="49" charset="0"/>
              </a:rPr>
              <a:t> </a:t>
            </a:r>
            <a:r>
              <a:rPr lang="fr-FR" dirty="0">
                <a:solidFill>
                  <a:srgbClr val="808080"/>
                </a:solidFill>
                <a:latin typeface="Consolas" panose="020B0609020204030204" pitchFamily="49" charset="0"/>
              </a:rPr>
              <a:t>v</a:t>
            </a: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data_t</a:t>
            </a:r>
            <a:r>
              <a:rPr lang="fr-FR" dirty="0">
                <a:solidFill>
                  <a:srgbClr val="000000"/>
                </a:solidFill>
                <a:latin typeface="Consolas" panose="020B0609020204030204" pitchFamily="49" charset="0"/>
              </a:rPr>
              <a:t> *</a:t>
            </a:r>
            <a:r>
              <a:rPr lang="fr-FR" dirty="0" err="1">
                <a:solidFill>
                  <a:srgbClr val="808080"/>
                </a:solidFill>
                <a:latin typeface="Consolas" panose="020B0609020204030204" pitchFamily="49" charset="0"/>
              </a:rPr>
              <a:t>dest</a:t>
            </a:r>
            <a:r>
              <a:rPr lang="fr-FR"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int</a:t>
            </a:r>
            <a:r>
              <a:rPr lang="en-US" dirty="0">
                <a:solidFill>
                  <a:srgbClr val="000000"/>
                </a:solidFill>
                <a:latin typeface="Consolas" panose="020B0609020204030204" pitchFamily="49" charset="0"/>
              </a:rPr>
              <a:t> length = </a:t>
            </a:r>
            <a:r>
              <a:rPr lang="en-US" dirty="0" err="1">
                <a:solidFill>
                  <a:srgbClr val="000000"/>
                </a:solidFill>
                <a:latin typeface="Consolas" panose="020B0609020204030204" pitchFamily="49" charset="0"/>
              </a:rPr>
              <a:t>vec_length</a:t>
            </a:r>
            <a:r>
              <a:rPr lang="en-US" dirty="0">
                <a:solidFill>
                  <a:srgbClr val="000000"/>
                </a:solidFill>
                <a:latin typeface="Consolas" panose="020B0609020204030204" pitchFamily="49" charset="0"/>
              </a:rPr>
              <a:t>(</a:t>
            </a:r>
            <a:r>
              <a:rPr lang="en-US" dirty="0">
                <a:solidFill>
                  <a:srgbClr val="808080"/>
                </a:solidFill>
                <a:latin typeface="Consolas" panose="020B0609020204030204" pitchFamily="49" charset="0"/>
              </a:rPr>
              <a:t>v</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data_t</a:t>
            </a:r>
            <a:r>
              <a:rPr lang="en-US" dirty="0">
                <a:solidFill>
                  <a:srgbClr val="000000"/>
                </a:solidFill>
                <a:latin typeface="Consolas" panose="020B0609020204030204" pitchFamily="49" charset="0"/>
              </a:rPr>
              <a:t> *d = </a:t>
            </a:r>
            <a:r>
              <a:rPr lang="en-US" dirty="0" err="1">
                <a:solidFill>
                  <a:srgbClr val="000000"/>
                </a:solidFill>
                <a:latin typeface="Consolas" panose="020B0609020204030204" pitchFamily="49" charset="0"/>
              </a:rPr>
              <a:t>get_vec_start</a:t>
            </a:r>
            <a:r>
              <a:rPr lang="en-US" dirty="0">
                <a:solidFill>
                  <a:srgbClr val="000000"/>
                </a:solidFill>
                <a:latin typeface="Consolas" panose="020B0609020204030204" pitchFamily="49" charset="0"/>
              </a:rPr>
              <a:t>(</a:t>
            </a:r>
            <a:r>
              <a:rPr lang="en-US" dirty="0">
                <a:solidFill>
                  <a:srgbClr val="808080"/>
                </a:solidFill>
                <a:latin typeface="Consolas" panose="020B0609020204030204" pitchFamily="49" charset="0"/>
              </a:rPr>
              <a:t>v</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data_t</a:t>
            </a:r>
            <a:r>
              <a:rPr lang="en-US" dirty="0">
                <a:solidFill>
                  <a:srgbClr val="000000"/>
                </a:solidFill>
                <a:latin typeface="Consolas" panose="020B0609020204030204" pitchFamily="49" charset="0"/>
              </a:rPr>
              <a:t> temp = </a:t>
            </a:r>
            <a:r>
              <a:rPr lang="en-US" b="1" dirty="0">
                <a:solidFill>
                  <a:srgbClr val="0070C0"/>
                </a:solidFill>
                <a:latin typeface="Consolas" panose="020B0609020204030204" pitchFamily="49" charset="0"/>
              </a:rPr>
              <a:t>IDENT</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for</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int</a:t>
            </a:r>
            <a:r>
              <a:rPr lang="en-US" dirty="0">
                <a:solidFill>
                  <a:srgbClr val="000000"/>
                </a:solidFill>
                <a:latin typeface="Consolas" panose="020B0609020204030204" pitchFamily="49" charset="0"/>
              </a:rPr>
              <a:t> i = 0; i &lt; length; i++)</a:t>
            </a:r>
          </a:p>
          <a:p>
            <a:r>
              <a:rPr lang="da-DK" dirty="0">
                <a:solidFill>
                  <a:srgbClr val="000000"/>
                </a:solidFill>
                <a:latin typeface="Consolas" panose="020B0609020204030204" pitchFamily="49" charset="0"/>
              </a:rPr>
              <a:t>        temp = temp </a:t>
            </a:r>
            <a:r>
              <a:rPr lang="da-DK" b="1" dirty="0">
                <a:solidFill>
                  <a:srgbClr val="C00000"/>
                </a:solidFill>
                <a:latin typeface="Consolas" panose="020B0609020204030204" pitchFamily="49" charset="0"/>
              </a:rPr>
              <a:t>OP</a:t>
            </a:r>
            <a:r>
              <a:rPr lang="da-DK" dirty="0">
                <a:solidFill>
                  <a:srgbClr val="000000"/>
                </a:solidFill>
                <a:latin typeface="Consolas" panose="020B0609020204030204" pitchFamily="49" charset="0"/>
              </a:rPr>
              <a:t> d[i];</a:t>
            </a:r>
          </a:p>
          <a:p>
            <a:r>
              <a:rPr lang="en-US" dirty="0">
                <a:solidFill>
                  <a:srgbClr val="000000"/>
                </a:solidFill>
                <a:latin typeface="Consolas" panose="020B0609020204030204" pitchFamily="49" charset="0"/>
              </a:rPr>
              <a:t>    *</a:t>
            </a:r>
            <a:r>
              <a:rPr lang="en-US" dirty="0" err="1">
                <a:solidFill>
                  <a:srgbClr val="808080"/>
                </a:solidFill>
                <a:latin typeface="Consolas" panose="020B0609020204030204" pitchFamily="49" charset="0"/>
              </a:rPr>
              <a:t>dest</a:t>
            </a:r>
            <a:r>
              <a:rPr lang="en-US" dirty="0">
                <a:solidFill>
                  <a:srgbClr val="000000"/>
                </a:solidFill>
                <a:latin typeface="Consolas" panose="020B0609020204030204" pitchFamily="49" charset="0"/>
              </a:rPr>
              <a:t> = temp;</a:t>
            </a:r>
          </a:p>
          <a:p>
            <a:r>
              <a:rPr lang="en-US" dirty="0">
                <a:solidFill>
                  <a:srgbClr val="000000"/>
                </a:solidFill>
                <a:latin typeface="Consolas" panose="020B0609020204030204" pitchFamily="49" charset="0"/>
              </a:rPr>
              <a:t>}</a:t>
            </a:r>
            <a:endParaRPr lang="en-US" dirty="0"/>
          </a:p>
        </p:txBody>
      </p:sp>
      <p:cxnSp>
        <p:nvCxnSpPr>
          <p:cNvPr id="5" name="Straight Arrow Connector 4">
            <a:extLst>
              <a:ext uri="{FF2B5EF4-FFF2-40B4-BE49-F238E27FC236}">
                <a16:creationId xmlns:a16="http://schemas.microsoft.com/office/drawing/2014/main" id="{1FADB7AF-CA13-43E1-A24F-34BC607DB497}"/>
              </a:ext>
            </a:extLst>
          </p:cNvPr>
          <p:cNvCxnSpPr>
            <a:cxnSpLocks/>
          </p:cNvCxnSpPr>
          <p:nvPr/>
        </p:nvCxnSpPr>
        <p:spPr>
          <a:xfrm flipH="1">
            <a:off x="6688393" y="2374491"/>
            <a:ext cx="193941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2597E473-165D-4801-B86D-783CC687036E}"/>
              </a:ext>
            </a:extLst>
          </p:cNvPr>
          <p:cNvSpPr/>
          <p:nvPr/>
        </p:nvSpPr>
        <p:spPr>
          <a:xfrm>
            <a:off x="8598942" y="2173896"/>
            <a:ext cx="3550011" cy="923330"/>
          </a:xfrm>
          <a:prstGeom prst="rect">
            <a:avLst/>
          </a:prstGeom>
        </p:spPr>
        <p:txBody>
          <a:bodyPr wrap="none">
            <a:spAutoFit/>
          </a:bodyPr>
          <a:lstStyle/>
          <a:p>
            <a:r>
              <a:rPr lang="en-US" dirty="0"/>
              <a:t>Shortcut: you get the raw</a:t>
            </a:r>
            <a:br>
              <a:rPr lang="en-US" dirty="0"/>
            </a:br>
            <a:r>
              <a:rPr lang="en-US" dirty="0"/>
              <a:t>pointer, and index into it…</a:t>
            </a:r>
            <a:br>
              <a:rPr lang="en-US" dirty="0"/>
            </a:br>
            <a:r>
              <a:rPr lang="en-US" dirty="0"/>
              <a:t>No need to call </a:t>
            </a:r>
            <a:r>
              <a:rPr lang="en-US" dirty="0" err="1">
                <a:latin typeface="Consolas" panose="020B0609020204030204" pitchFamily="49" charset="0"/>
              </a:rPr>
              <a:t>get_vec_element</a:t>
            </a:r>
            <a:endParaRPr lang="en-US" dirty="0">
              <a:latin typeface="Consolas" panose="020B0609020204030204" pitchFamily="49" charset="0"/>
            </a:endParaRPr>
          </a:p>
        </p:txBody>
      </p:sp>
      <p:cxnSp>
        <p:nvCxnSpPr>
          <p:cNvPr id="11" name="Straight Arrow Connector 10">
            <a:extLst>
              <a:ext uri="{FF2B5EF4-FFF2-40B4-BE49-F238E27FC236}">
                <a16:creationId xmlns:a16="http://schemas.microsoft.com/office/drawing/2014/main" id="{363E1DEB-F425-440B-B78E-FA4FAA8DC07A}"/>
              </a:ext>
            </a:extLst>
          </p:cNvPr>
          <p:cNvCxnSpPr>
            <a:cxnSpLocks/>
          </p:cNvCxnSpPr>
          <p:nvPr/>
        </p:nvCxnSpPr>
        <p:spPr>
          <a:xfrm flipH="1">
            <a:off x="5945992" y="2934929"/>
            <a:ext cx="2726060" cy="1759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601E8474-A8A0-4DE2-8B49-3A0374606E68}"/>
              </a:ext>
            </a:extLst>
          </p:cNvPr>
          <p:cNvSpPr/>
          <p:nvPr/>
        </p:nvSpPr>
        <p:spPr>
          <a:xfrm>
            <a:off x="5737123" y="944646"/>
            <a:ext cx="3025765" cy="369332"/>
          </a:xfrm>
          <a:prstGeom prst="rect">
            <a:avLst/>
          </a:prstGeom>
        </p:spPr>
        <p:txBody>
          <a:bodyPr wrap="none">
            <a:spAutoFit/>
          </a:bodyPr>
          <a:lstStyle/>
          <a:p>
            <a:r>
              <a:rPr lang="en-US" dirty="0"/>
              <a:t>No function call here anymore</a:t>
            </a:r>
            <a:endParaRPr lang="en-US" dirty="0">
              <a:latin typeface="Consolas" panose="020B0609020204030204" pitchFamily="49" charset="0"/>
            </a:endParaRPr>
          </a:p>
        </p:txBody>
      </p:sp>
      <p:cxnSp>
        <p:nvCxnSpPr>
          <p:cNvPr id="21" name="Straight Arrow Connector 20">
            <a:extLst>
              <a:ext uri="{FF2B5EF4-FFF2-40B4-BE49-F238E27FC236}">
                <a16:creationId xmlns:a16="http://schemas.microsoft.com/office/drawing/2014/main" id="{C24F96D0-82B1-4336-BECE-16D376838E72}"/>
              </a:ext>
            </a:extLst>
          </p:cNvPr>
          <p:cNvCxnSpPr>
            <a:cxnSpLocks/>
          </p:cNvCxnSpPr>
          <p:nvPr/>
        </p:nvCxnSpPr>
        <p:spPr>
          <a:xfrm>
            <a:off x="5945991" y="1311757"/>
            <a:ext cx="0" cy="15125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10187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xEl>
                                              <p:pRg st="0" end="0"/>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9" grpId="0"/>
      <p:bldP spid="2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5170" name="Rectangle 2"/>
          <p:cNvSpPr>
            <a:spLocks noGrp="1" noChangeArrowheads="1"/>
          </p:cNvSpPr>
          <p:nvPr>
            <p:ph type="title"/>
          </p:nvPr>
        </p:nvSpPr>
        <p:spPr/>
        <p:txBody>
          <a:bodyPr/>
          <a:lstStyle/>
          <a:p>
            <a:r>
              <a:rPr lang="en-US" dirty="0"/>
              <a:t>Effect of Basic Optimizations</a:t>
            </a:r>
          </a:p>
        </p:txBody>
      </p:sp>
      <p:sp>
        <p:nvSpPr>
          <p:cNvPr id="6" name="Content Placeholder 5"/>
          <p:cNvSpPr>
            <a:spLocks noGrp="1"/>
          </p:cNvSpPr>
          <p:nvPr>
            <p:ph idx="1"/>
          </p:nvPr>
        </p:nvSpPr>
        <p:spPr>
          <a:xfrm>
            <a:off x="1920876" y="5934076"/>
            <a:ext cx="7896225" cy="542924"/>
          </a:xfrm>
        </p:spPr>
        <p:txBody>
          <a:bodyPr/>
          <a:lstStyle/>
          <a:p>
            <a:r>
              <a:rPr lang="en-US" dirty="0"/>
              <a:t>Eliminates overhead in </a:t>
            </a:r>
            <a:r>
              <a:rPr lang="en-US" dirty="0">
                <a:latin typeface="Consolas" panose="020B0609020204030204" pitchFamily="49" charset="0"/>
              </a:rPr>
              <a:t>for</a:t>
            </a:r>
            <a:r>
              <a:rPr lang="en-US" dirty="0"/>
              <a:t> loop &amp; it can do prefetching</a:t>
            </a:r>
          </a:p>
        </p:txBody>
      </p:sp>
      <p:graphicFrame>
        <p:nvGraphicFramePr>
          <p:cNvPr id="5" name="Group 49"/>
          <p:cNvGraphicFramePr>
            <a:graphicFrameLocks noGrp="1"/>
          </p:cNvGraphicFramePr>
          <p:nvPr/>
        </p:nvGraphicFramePr>
        <p:xfrm>
          <a:off x="2473779" y="4127727"/>
          <a:ext cx="5935797" cy="1552575"/>
        </p:xfrm>
        <a:graphic>
          <a:graphicData uri="http://schemas.openxmlformats.org/drawingml/2006/table">
            <a:tbl>
              <a:tblPr/>
              <a:tblGrid>
                <a:gridCol w="1655221">
                  <a:extLst>
                    <a:ext uri="{9D8B030D-6E8A-4147-A177-3AD203B41FA5}">
                      <a16:colId xmlns:a16="http://schemas.microsoft.com/office/drawing/2014/main" val="20000"/>
                    </a:ext>
                  </a:extLst>
                </a:gridCol>
                <a:gridCol w="1070144">
                  <a:extLst>
                    <a:ext uri="{9D8B030D-6E8A-4147-A177-3AD203B41FA5}">
                      <a16:colId xmlns:a16="http://schemas.microsoft.com/office/drawing/2014/main" val="20001"/>
                    </a:ext>
                  </a:extLst>
                </a:gridCol>
                <a:gridCol w="1070144">
                  <a:extLst>
                    <a:ext uri="{9D8B030D-6E8A-4147-A177-3AD203B41FA5}">
                      <a16:colId xmlns:a16="http://schemas.microsoft.com/office/drawing/2014/main" val="20002"/>
                    </a:ext>
                  </a:extLst>
                </a:gridCol>
                <a:gridCol w="1070144">
                  <a:extLst>
                    <a:ext uri="{9D8B030D-6E8A-4147-A177-3AD203B41FA5}">
                      <a16:colId xmlns:a16="http://schemas.microsoft.com/office/drawing/2014/main" val="20003"/>
                    </a:ext>
                  </a:extLst>
                </a:gridCol>
                <a:gridCol w="1070144">
                  <a:extLst>
                    <a:ext uri="{9D8B030D-6E8A-4147-A177-3AD203B41FA5}">
                      <a16:colId xmlns:a16="http://schemas.microsoft.com/office/drawing/2014/main" val="20004"/>
                    </a:ext>
                  </a:extLst>
                </a:gridCol>
              </a:tblGrid>
              <a:tr h="390525">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a:ln>
                            <a:noFill/>
                          </a:ln>
                          <a:solidFill>
                            <a:srgbClr val="C00000"/>
                          </a:solidFill>
                          <a:effectLst/>
                          <a:latin typeface="Helvetica" pitchFamily="34" charset="0"/>
                        </a:rPr>
                        <a:t>Method</a:t>
                      </a:r>
                    </a:p>
                  </a:txBody>
                  <a:tcPr marL="45720" marR="45720" horzOverflow="overflow">
                    <a:lnL w="28575"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28575"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solidFill>
                      <a:srgbClr val="D5F1CF"/>
                    </a:solidFill>
                  </a:tcPr>
                </a:tc>
                <a:tc gridSpan="2">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a:ln>
                            <a:noFill/>
                          </a:ln>
                          <a:solidFill>
                            <a:srgbClr val="C00000"/>
                          </a:solidFill>
                          <a:effectLst/>
                          <a:latin typeface="Helvetica" pitchFamily="34" charset="0"/>
                        </a:rPr>
                        <a:t>Integer</a:t>
                      </a:r>
                    </a:p>
                  </a:txBody>
                  <a:tcPr marL="45720" marR="45720"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28575"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solidFill>
                      <a:srgbClr val="F1C7C7"/>
                    </a:solidFill>
                  </a:tcPr>
                </a:tc>
                <a:tc hMerge="1">
                  <a:txBody>
                    <a:bodyPr/>
                    <a:lstStyle/>
                    <a:p>
                      <a:endParaRPr lang="en-US"/>
                    </a:p>
                  </a:txBody>
                  <a:tcPr/>
                </a:tc>
                <a:tc gridSpan="2">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a:ln>
                            <a:noFill/>
                          </a:ln>
                          <a:solidFill>
                            <a:srgbClr val="C00000"/>
                          </a:solidFill>
                          <a:effectLst/>
                          <a:latin typeface="Helvetica" pitchFamily="34" charset="0"/>
                        </a:rPr>
                        <a:t>Double FP</a:t>
                      </a:r>
                    </a:p>
                  </a:txBody>
                  <a:tcPr marL="45720" marR="45720" horzOverflow="overflow">
                    <a:lnL w="12700" cap="flat" cmpd="sng" algn="ctr">
                      <a:solidFill>
                        <a:schemeClr val="tx1"/>
                      </a:solidFill>
                      <a:prstDash val="solid"/>
                      <a:round/>
                      <a:headEnd type="none" w="med" len="med"/>
                      <a:tailEnd type="none" w="sm" len="sm"/>
                    </a:lnL>
                    <a:lnR w="28575" cap="flat" cmpd="sng" algn="ctr">
                      <a:solidFill>
                        <a:schemeClr val="tx1"/>
                      </a:solidFill>
                      <a:prstDash val="solid"/>
                      <a:round/>
                      <a:headEnd type="none" w="med" len="med"/>
                      <a:tailEnd type="none" w="sm" len="sm"/>
                    </a:lnR>
                    <a:lnT w="28575"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solidFill>
                      <a:srgbClr val="F1C7C7"/>
                    </a:solidFill>
                  </a:tcPr>
                </a:tc>
                <a:tc hMerge="1">
                  <a:txBody>
                    <a:bodyPr/>
                    <a:lstStyle/>
                    <a:p>
                      <a:endParaRPr lang="en-US"/>
                    </a:p>
                  </a:txBody>
                  <a:tcPr/>
                </a:tc>
                <a:extLst>
                  <a:ext uri="{0D108BD9-81ED-4DB2-BD59-A6C34878D82A}">
                    <a16:rowId xmlns:a16="http://schemas.microsoft.com/office/drawing/2014/main" val="10000"/>
                  </a:ext>
                </a:extLst>
              </a:tr>
              <a:tr h="387350">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a:ln>
                            <a:noFill/>
                          </a:ln>
                          <a:solidFill>
                            <a:srgbClr val="0070C0"/>
                          </a:solidFill>
                          <a:effectLst/>
                          <a:latin typeface="Helvetica" pitchFamily="34" charset="0"/>
                        </a:rPr>
                        <a:t>Operation</a:t>
                      </a:r>
                    </a:p>
                  </a:txBody>
                  <a:tcPr marL="45720" marR="45720" horzOverflow="overflow">
                    <a:lnL w="28575"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solidFill>
                      <a:srgbClr val="D5F1CF"/>
                    </a:solid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a:ln>
                            <a:noFill/>
                          </a:ln>
                          <a:solidFill>
                            <a:srgbClr val="0070C0"/>
                          </a:solidFill>
                          <a:effectLst/>
                          <a:latin typeface="Helvetica" pitchFamily="34" charset="0"/>
                        </a:rPr>
                        <a:t>add</a:t>
                      </a:r>
                    </a:p>
                  </a:txBody>
                  <a:tcPr marL="45720" marR="45720"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err="1">
                          <a:ln>
                            <a:noFill/>
                          </a:ln>
                          <a:solidFill>
                            <a:srgbClr val="0070C0"/>
                          </a:solidFill>
                          <a:effectLst/>
                          <a:latin typeface="Helvetica" pitchFamily="34" charset="0"/>
                        </a:rPr>
                        <a:t>mult</a:t>
                      </a:r>
                      <a:endParaRPr kumimoji="0" lang="en-US" sz="1800" b="1" i="0" u="none" strike="noStrike" cap="none" normalizeH="0" baseline="0" dirty="0">
                        <a:ln>
                          <a:noFill/>
                        </a:ln>
                        <a:solidFill>
                          <a:srgbClr val="0070C0"/>
                        </a:solidFill>
                        <a:effectLst/>
                        <a:latin typeface="Helvetica" pitchFamily="34" charset="0"/>
                      </a:endParaRPr>
                    </a:p>
                  </a:txBody>
                  <a:tcPr marL="45720" marR="45720"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a:ln>
                            <a:noFill/>
                          </a:ln>
                          <a:solidFill>
                            <a:srgbClr val="0070C0"/>
                          </a:solidFill>
                          <a:effectLst/>
                          <a:latin typeface="Helvetica" pitchFamily="34" charset="0"/>
                        </a:rPr>
                        <a:t>add</a:t>
                      </a:r>
                    </a:p>
                  </a:txBody>
                  <a:tcPr marL="45720" marR="45720"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err="1">
                          <a:ln>
                            <a:noFill/>
                          </a:ln>
                          <a:solidFill>
                            <a:srgbClr val="0070C0"/>
                          </a:solidFill>
                          <a:effectLst/>
                          <a:latin typeface="Helvetica" pitchFamily="34" charset="0"/>
                        </a:rPr>
                        <a:t>mult</a:t>
                      </a:r>
                      <a:endParaRPr kumimoji="0" lang="en-US" sz="1800" b="1" i="0" u="none" strike="noStrike" cap="none" normalizeH="0" baseline="0" dirty="0">
                        <a:ln>
                          <a:noFill/>
                        </a:ln>
                        <a:solidFill>
                          <a:srgbClr val="0070C0"/>
                        </a:solidFill>
                        <a:effectLst/>
                        <a:latin typeface="Helvetica" pitchFamily="34" charset="0"/>
                      </a:endParaRPr>
                    </a:p>
                  </a:txBody>
                  <a:tcPr marL="45720" marR="45720" horzOverflow="overflow">
                    <a:lnL w="12700" cap="flat" cmpd="sng" algn="ctr">
                      <a:solidFill>
                        <a:schemeClr val="tx1"/>
                      </a:solidFill>
                      <a:prstDash val="solid"/>
                      <a:round/>
                      <a:headEnd type="none" w="med" len="med"/>
                      <a:tailEnd type="none" w="sm" len="sm"/>
                    </a:lnL>
                    <a:lnR w="28575"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extLst>
                  <a:ext uri="{0D108BD9-81ED-4DB2-BD59-A6C34878D82A}">
                    <a16:rowId xmlns:a16="http://schemas.microsoft.com/office/drawing/2014/main" val="10001"/>
                  </a:ext>
                </a:extLst>
              </a:tr>
              <a:tr h="387350">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600" b="1" i="0" u="none" strike="noStrike" cap="none" normalizeH="0" baseline="0" dirty="0">
                          <a:ln>
                            <a:noFill/>
                          </a:ln>
                          <a:solidFill>
                            <a:schemeClr val="tx1"/>
                          </a:solidFill>
                          <a:effectLst/>
                          <a:latin typeface="Consolas" panose="020B0609020204030204" pitchFamily="49" charset="0"/>
                        </a:rPr>
                        <a:t>combin</a:t>
                      </a:r>
                      <a:r>
                        <a:rPr kumimoji="0" lang="en-US" sz="1600" b="1" i="0" u="none" strike="noStrike" kern="1200" cap="none" normalizeH="0" baseline="0" dirty="0">
                          <a:ln>
                            <a:noFill/>
                          </a:ln>
                          <a:solidFill>
                            <a:schemeClr val="tx1"/>
                          </a:solidFill>
                          <a:effectLst/>
                          <a:latin typeface="Consolas" panose="020B0609020204030204" pitchFamily="49" charset="0"/>
                          <a:ea typeface="+mn-ea"/>
                          <a:cs typeface="+mn-cs"/>
                        </a:rPr>
                        <a:t>e1 –O1</a:t>
                      </a:r>
                    </a:p>
                  </a:txBody>
                  <a:tcPr marL="45720" marR="45720" horzOverflow="overflow">
                    <a:lnL w="28575"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solidFill>
                      <a:srgbClr val="D5F1CF"/>
                    </a:solid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600" b="1" i="0" u="none" strike="noStrike" cap="none" normalizeH="0" baseline="0" dirty="0">
                          <a:ln>
                            <a:noFill/>
                          </a:ln>
                          <a:solidFill>
                            <a:schemeClr val="tx1"/>
                          </a:solidFill>
                          <a:effectLst/>
                          <a:latin typeface="Helvetica" pitchFamily="34" charset="0"/>
                        </a:rPr>
                        <a:t>10.12</a:t>
                      </a:r>
                    </a:p>
                  </a:txBody>
                  <a:tcPr marL="45720" marR="45720"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600" b="1" i="0" u="none" strike="noStrike" cap="none" normalizeH="0" baseline="0" dirty="0">
                          <a:ln>
                            <a:noFill/>
                          </a:ln>
                          <a:solidFill>
                            <a:schemeClr val="tx1"/>
                          </a:solidFill>
                          <a:effectLst/>
                          <a:latin typeface="Helvetica" pitchFamily="34" charset="0"/>
                        </a:rPr>
                        <a:t>10.12</a:t>
                      </a:r>
                    </a:p>
                  </a:txBody>
                  <a:tcPr marL="45720" marR="45720"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600" b="1" i="0" u="none" strike="noStrike" cap="none" normalizeH="0" baseline="0" dirty="0">
                          <a:ln>
                            <a:noFill/>
                          </a:ln>
                          <a:solidFill>
                            <a:schemeClr val="tx1"/>
                          </a:solidFill>
                          <a:effectLst/>
                          <a:latin typeface="Helvetica" pitchFamily="34" charset="0"/>
                        </a:rPr>
                        <a:t>10.17</a:t>
                      </a:r>
                    </a:p>
                  </a:txBody>
                  <a:tcPr marL="45720" marR="45720"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600" b="1" i="0" u="none" strike="noStrike" cap="none" normalizeH="0" baseline="0" dirty="0">
                          <a:ln>
                            <a:noFill/>
                          </a:ln>
                          <a:solidFill>
                            <a:schemeClr val="tx1"/>
                          </a:solidFill>
                          <a:effectLst/>
                          <a:latin typeface="Helvetica" pitchFamily="34" charset="0"/>
                        </a:rPr>
                        <a:t>11.14</a:t>
                      </a:r>
                    </a:p>
                  </a:txBody>
                  <a:tcPr marL="45720" marR="45720" horzOverflow="overflow">
                    <a:lnL w="12700" cap="flat" cmpd="sng" algn="ctr">
                      <a:solidFill>
                        <a:schemeClr val="tx1"/>
                      </a:solidFill>
                      <a:prstDash val="solid"/>
                      <a:round/>
                      <a:headEnd type="none" w="med" len="med"/>
                      <a:tailEnd type="none" w="sm" len="sm"/>
                    </a:lnL>
                    <a:lnR w="28575"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extLst>
                  <a:ext uri="{0D108BD9-81ED-4DB2-BD59-A6C34878D82A}">
                    <a16:rowId xmlns:a16="http://schemas.microsoft.com/office/drawing/2014/main" val="10002"/>
                  </a:ext>
                </a:extLst>
              </a:tr>
              <a:tr h="387350">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600" b="1" i="0" u="none" strike="noStrike" cap="none" normalizeH="0" baseline="0" dirty="0">
                          <a:ln>
                            <a:noFill/>
                          </a:ln>
                          <a:solidFill>
                            <a:schemeClr val="tx1"/>
                          </a:solidFill>
                          <a:effectLst/>
                          <a:latin typeface="Consolas" panose="020B0609020204030204" pitchFamily="49" charset="0"/>
                        </a:rPr>
                        <a:t>combine4</a:t>
                      </a:r>
                    </a:p>
                  </a:txBody>
                  <a:tcPr marL="45720" marR="45720" horzOverflow="overflow">
                    <a:lnL w="28575"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28575" cap="flat" cmpd="sng" algn="ctr">
                      <a:solidFill>
                        <a:schemeClr val="tx1"/>
                      </a:solidFill>
                      <a:prstDash val="solid"/>
                      <a:round/>
                      <a:headEnd type="none" w="med" len="med"/>
                      <a:tailEnd type="none" w="sm" len="sm"/>
                    </a:lnB>
                    <a:lnTlToBr>
                      <a:noFill/>
                    </a:lnTlToBr>
                    <a:lnBlToTr>
                      <a:noFill/>
                    </a:lnBlToTr>
                    <a:solidFill>
                      <a:srgbClr val="D5F1CF"/>
                    </a:solid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600" b="1" i="0" u="none" strike="noStrike" cap="none" normalizeH="0" baseline="0" dirty="0">
                          <a:ln>
                            <a:noFill/>
                          </a:ln>
                          <a:solidFill>
                            <a:schemeClr val="tx1"/>
                          </a:solidFill>
                          <a:effectLst/>
                          <a:latin typeface="Helvetica" pitchFamily="34" charset="0"/>
                        </a:rPr>
                        <a:t>1.27</a:t>
                      </a:r>
                    </a:p>
                  </a:txBody>
                  <a:tcPr marL="45720" marR="45720"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28575"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600" b="1" i="0" u="none" strike="noStrike" cap="none" normalizeH="0" baseline="0" dirty="0">
                          <a:ln>
                            <a:noFill/>
                          </a:ln>
                          <a:solidFill>
                            <a:schemeClr val="tx1"/>
                          </a:solidFill>
                          <a:effectLst/>
                          <a:latin typeface="Helvetica" pitchFamily="34" charset="0"/>
                        </a:rPr>
                        <a:t>3.01</a:t>
                      </a:r>
                    </a:p>
                  </a:txBody>
                  <a:tcPr marL="45720" marR="45720"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28575"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600" b="1" i="0" u="none" strike="noStrike" cap="none" normalizeH="0" baseline="0" dirty="0">
                          <a:ln>
                            <a:noFill/>
                          </a:ln>
                          <a:solidFill>
                            <a:schemeClr val="tx1"/>
                          </a:solidFill>
                          <a:effectLst/>
                          <a:latin typeface="Helvetica" pitchFamily="34" charset="0"/>
                        </a:rPr>
                        <a:t>3.01</a:t>
                      </a:r>
                    </a:p>
                  </a:txBody>
                  <a:tcPr marL="45720" marR="45720"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28575"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600" b="1" i="0" u="none" strike="noStrike" cap="none" normalizeH="0" baseline="0" dirty="0">
                          <a:ln>
                            <a:noFill/>
                          </a:ln>
                          <a:solidFill>
                            <a:schemeClr val="tx1"/>
                          </a:solidFill>
                          <a:effectLst/>
                          <a:latin typeface="Helvetica" pitchFamily="34" charset="0"/>
                        </a:rPr>
                        <a:t>5.01</a:t>
                      </a:r>
                    </a:p>
                  </a:txBody>
                  <a:tcPr marL="45720" marR="45720" horzOverflow="overflow">
                    <a:lnL w="12700" cap="flat" cmpd="sng" algn="ctr">
                      <a:solidFill>
                        <a:schemeClr val="tx1"/>
                      </a:solidFill>
                      <a:prstDash val="solid"/>
                      <a:round/>
                      <a:headEnd type="none" w="med" len="med"/>
                      <a:tailEnd type="none" w="sm" len="sm"/>
                    </a:lnL>
                    <a:lnR w="28575"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28575" cap="flat" cmpd="sng" algn="ctr">
                      <a:solidFill>
                        <a:schemeClr val="tx1"/>
                      </a:solidFill>
                      <a:prstDash val="solid"/>
                      <a:round/>
                      <a:headEnd type="none" w="med" len="med"/>
                      <a:tailEnd type="none" w="sm" len="sm"/>
                    </a:lnB>
                    <a:lnTlToBr>
                      <a:noFill/>
                    </a:lnTlToBr>
                    <a:lnBlToTr>
                      <a:noFill/>
                    </a:lnBlToTr>
                    <a:noFill/>
                  </a:tcPr>
                </a:tc>
                <a:extLst>
                  <a:ext uri="{0D108BD9-81ED-4DB2-BD59-A6C34878D82A}">
                    <a16:rowId xmlns:a16="http://schemas.microsoft.com/office/drawing/2014/main" val="10003"/>
                  </a:ext>
                </a:extLst>
              </a:tr>
            </a:tbl>
          </a:graphicData>
        </a:graphic>
      </p:graphicFrame>
      <p:sp>
        <p:nvSpPr>
          <p:cNvPr id="2" name="Slide Number Placeholder 1">
            <a:extLst>
              <a:ext uri="{FF2B5EF4-FFF2-40B4-BE49-F238E27FC236}">
                <a16:creationId xmlns:a16="http://schemas.microsoft.com/office/drawing/2014/main" id="{E33724EC-2AF6-48EE-B117-536AE982AC2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mc:AlternateContent xmlns:mc="http://schemas.openxmlformats.org/markup-compatibility/2006">
        <mc:Choice xmlns:a14="http://schemas.microsoft.com/office/drawing/2010/main" Requires="a14">
          <p:sp>
            <p:nvSpPr>
              <p:cNvPr id="7" name="Rectangle 6">
                <a:extLst>
                  <a:ext uri="{FF2B5EF4-FFF2-40B4-BE49-F238E27FC236}">
                    <a16:creationId xmlns:a16="http://schemas.microsoft.com/office/drawing/2014/main" id="{5091E10D-F2F8-4BCD-A27E-0483DE89B77E}"/>
                  </a:ext>
                </a:extLst>
              </p:cNvPr>
              <p:cNvSpPr/>
              <p:nvPr/>
            </p:nvSpPr>
            <p:spPr>
              <a:xfrm>
                <a:off x="40810" y="6586954"/>
                <a:ext cx="1063112" cy="230832"/>
              </a:xfrm>
              <a:prstGeom prst="rect">
                <a:avLst/>
              </a:prstGeom>
            </p:spPr>
            <p:txBody>
              <a:bodyPr wrap="none">
                <a:spAutoFit/>
              </a:bodyPr>
              <a:lstStyle/>
              <a:p>
                <a:r>
                  <a:rPr lang="en-US" sz="900" dirty="0"/>
                  <a:t>[15-213 @ CMU]</a:t>
                </a:r>
                <a14:m>
                  <m:oMath xmlns:m="http://schemas.openxmlformats.org/officeDocument/2006/math">
                    <m:r>
                      <a:rPr lang="en-US" sz="900" i="1">
                        <a:latin typeface="Cambria Math" panose="02040503050406030204" pitchFamily="18" charset="0"/>
                      </a:rPr>
                      <m:t>→</m:t>
                    </m:r>
                  </m:oMath>
                </a14:m>
                <a:endParaRPr lang="en-US" sz="900" dirty="0"/>
              </a:p>
            </p:txBody>
          </p:sp>
        </mc:Choice>
        <mc:Fallback>
          <p:sp>
            <p:nvSpPr>
              <p:cNvPr id="7" name="Rectangle 6">
                <a:extLst>
                  <a:ext uri="{FF2B5EF4-FFF2-40B4-BE49-F238E27FC236}">
                    <a16:creationId xmlns:a16="http://schemas.microsoft.com/office/drawing/2014/main" id="{5091E10D-F2F8-4BCD-A27E-0483DE89B77E}"/>
                  </a:ext>
                </a:extLst>
              </p:cNvPr>
              <p:cNvSpPr>
                <a:spLocks noRot="1" noChangeAspect="1" noMove="1" noResize="1" noEditPoints="1" noAdjustHandles="1" noChangeArrowheads="1" noChangeShapeType="1" noTextEdit="1"/>
              </p:cNvSpPr>
              <p:nvPr/>
            </p:nvSpPr>
            <p:spPr>
              <a:xfrm>
                <a:off x="40810" y="6586954"/>
                <a:ext cx="1063112" cy="230832"/>
              </a:xfrm>
              <a:prstGeom prst="rect">
                <a:avLst/>
              </a:prstGeom>
              <a:blipFill>
                <a:blip r:embed="rId3"/>
                <a:stretch>
                  <a:fillRect b="-13514"/>
                </a:stretch>
              </a:blipFill>
            </p:spPr>
            <p:txBody>
              <a:bodyPr/>
              <a:lstStyle/>
              <a:p>
                <a:r>
                  <a:rPr lang="en-US">
                    <a:noFill/>
                  </a:rPr>
                  <a:t> </a:t>
                </a:r>
              </a:p>
            </p:txBody>
          </p:sp>
        </mc:Fallback>
      </mc:AlternateContent>
      <p:sp>
        <p:nvSpPr>
          <p:cNvPr id="8" name="Rectangle 7">
            <a:extLst>
              <a:ext uri="{FF2B5EF4-FFF2-40B4-BE49-F238E27FC236}">
                <a16:creationId xmlns:a16="http://schemas.microsoft.com/office/drawing/2014/main" id="{9E437CC4-ECE9-4A12-B40D-189602439E55}"/>
              </a:ext>
            </a:extLst>
          </p:cNvPr>
          <p:cNvSpPr/>
          <p:nvPr/>
        </p:nvSpPr>
        <p:spPr>
          <a:xfrm>
            <a:off x="2563447" y="1321398"/>
            <a:ext cx="6096000" cy="2308324"/>
          </a:xfrm>
          <a:prstGeom prst="rect">
            <a:avLst/>
          </a:prstGeom>
          <a:solidFill>
            <a:schemeClr val="bg1">
              <a:lumMod val="95000"/>
            </a:schemeClr>
          </a:solidFill>
        </p:spPr>
        <p:txBody>
          <a:bodyPr>
            <a:spAutoFit/>
          </a:bodyPr>
          <a:lstStyle/>
          <a:p>
            <a:r>
              <a:rPr lang="fr-FR" dirty="0" err="1">
                <a:solidFill>
                  <a:srgbClr val="0000FF"/>
                </a:solidFill>
                <a:latin typeface="Consolas" panose="020B0609020204030204" pitchFamily="49" charset="0"/>
              </a:rPr>
              <a:t>void</a:t>
            </a:r>
            <a:r>
              <a:rPr lang="fr-FR" dirty="0">
                <a:solidFill>
                  <a:srgbClr val="000000"/>
                </a:solidFill>
                <a:latin typeface="Consolas" panose="020B0609020204030204" pitchFamily="49" charset="0"/>
              </a:rPr>
              <a:t> combine4(</a:t>
            </a:r>
            <a:r>
              <a:rPr lang="fr-FR" dirty="0" err="1">
                <a:solidFill>
                  <a:srgbClr val="000000"/>
                </a:solidFill>
                <a:latin typeface="Consolas" panose="020B0609020204030204" pitchFamily="49" charset="0"/>
              </a:rPr>
              <a:t>vec_ptr</a:t>
            </a:r>
            <a:r>
              <a:rPr lang="fr-FR" dirty="0">
                <a:solidFill>
                  <a:srgbClr val="000000"/>
                </a:solidFill>
                <a:latin typeface="Consolas" panose="020B0609020204030204" pitchFamily="49" charset="0"/>
              </a:rPr>
              <a:t> </a:t>
            </a:r>
            <a:r>
              <a:rPr lang="fr-FR" dirty="0">
                <a:solidFill>
                  <a:srgbClr val="808080"/>
                </a:solidFill>
                <a:latin typeface="Consolas" panose="020B0609020204030204" pitchFamily="49" charset="0"/>
              </a:rPr>
              <a:t>v</a:t>
            </a: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data_t</a:t>
            </a:r>
            <a:r>
              <a:rPr lang="fr-FR" dirty="0">
                <a:solidFill>
                  <a:srgbClr val="000000"/>
                </a:solidFill>
                <a:latin typeface="Consolas" panose="020B0609020204030204" pitchFamily="49" charset="0"/>
              </a:rPr>
              <a:t> *</a:t>
            </a:r>
            <a:r>
              <a:rPr lang="fr-FR" dirty="0" err="1">
                <a:solidFill>
                  <a:srgbClr val="808080"/>
                </a:solidFill>
                <a:latin typeface="Consolas" panose="020B0609020204030204" pitchFamily="49" charset="0"/>
              </a:rPr>
              <a:t>dest</a:t>
            </a:r>
            <a:r>
              <a:rPr lang="fr-FR"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int</a:t>
            </a:r>
            <a:r>
              <a:rPr lang="en-US" dirty="0">
                <a:solidFill>
                  <a:srgbClr val="000000"/>
                </a:solidFill>
                <a:latin typeface="Consolas" panose="020B0609020204030204" pitchFamily="49" charset="0"/>
              </a:rPr>
              <a:t> length = </a:t>
            </a:r>
            <a:r>
              <a:rPr lang="en-US" dirty="0" err="1">
                <a:solidFill>
                  <a:srgbClr val="000000"/>
                </a:solidFill>
                <a:latin typeface="Consolas" panose="020B0609020204030204" pitchFamily="49" charset="0"/>
              </a:rPr>
              <a:t>vec_length</a:t>
            </a:r>
            <a:r>
              <a:rPr lang="en-US" dirty="0">
                <a:solidFill>
                  <a:srgbClr val="000000"/>
                </a:solidFill>
                <a:latin typeface="Consolas" panose="020B0609020204030204" pitchFamily="49" charset="0"/>
              </a:rPr>
              <a:t>(</a:t>
            </a:r>
            <a:r>
              <a:rPr lang="en-US" dirty="0">
                <a:solidFill>
                  <a:srgbClr val="808080"/>
                </a:solidFill>
                <a:latin typeface="Consolas" panose="020B0609020204030204" pitchFamily="49" charset="0"/>
              </a:rPr>
              <a:t>v</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data_t</a:t>
            </a:r>
            <a:r>
              <a:rPr lang="en-US" dirty="0">
                <a:solidFill>
                  <a:srgbClr val="000000"/>
                </a:solidFill>
                <a:latin typeface="Consolas" panose="020B0609020204030204" pitchFamily="49" charset="0"/>
              </a:rPr>
              <a:t> *d = </a:t>
            </a:r>
            <a:r>
              <a:rPr lang="en-US" dirty="0" err="1">
                <a:solidFill>
                  <a:srgbClr val="000000"/>
                </a:solidFill>
                <a:latin typeface="Consolas" panose="020B0609020204030204" pitchFamily="49" charset="0"/>
              </a:rPr>
              <a:t>get_vec_start</a:t>
            </a:r>
            <a:r>
              <a:rPr lang="en-US" dirty="0">
                <a:solidFill>
                  <a:srgbClr val="000000"/>
                </a:solidFill>
                <a:latin typeface="Consolas" panose="020B0609020204030204" pitchFamily="49" charset="0"/>
              </a:rPr>
              <a:t>(</a:t>
            </a:r>
            <a:r>
              <a:rPr lang="en-US" dirty="0">
                <a:solidFill>
                  <a:srgbClr val="808080"/>
                </a:solidFill>
                <a:latin typeface="Consolas" panose="020B0609020204030204" pitchFamily="49" charset="0"/>
              </a:rPr>
              <a:t>v</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data_t</a:t>
            </a:r>
            <a:r>
              <a:rPr lang="en-US" dirty="0">
                <a:solidFill>
                  <a:srgbClr val="000000"/>
                </a:solidFill>
                <a:latin typeface="Consolas" panose="020B0609020204030204" pitchFamily="49" charset="0"/>
              </a:rPr>
              <a:t> temp = </a:t>
            </a:r>
            <a:r>
              <a:rPr lang="en-US" b="1" dirty="0">
                <a:solidFill>
                  <a:srgbClr val="0070C0"/>
                </a:solidFill>
                <a:latin typeface="Consolas" panose="020B0609020204030204" pitchFamily="49" charset="0"/>
              </a:rPr>
              <a:t>IDENT</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for</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int</a:t>
            </a:r>
            <a:r>
              <a:rPr lang="en-US" dirty="0">
                <a:solidFill>
                  <a:srgbClr val="000000"/>
                </a:solidFill>
                <a:latin typeface="Consolas" panose="020B0609020204030204" pitchFamily="49" charset="0"/>
              </a:rPr>
              <a:t> i = 0; i &lt; length; i++)</a:t>
            </a:r>
          </a:p>
          <a:p>
            <a:r>
              <a:rPr lang="da-DK" dirty="0">
                <a:solidFill>
                  <a:srgbClr val="000000"/>
                </a:solidFill>
                <a:latin typeface="Consolas" panose="020B0609020204030204" pitchFamily="49" charset="0"/>
              </a:rPr>
              <a:t>        temp = temp </a:t>
            </a:r>
            <a:r>
              <a:rPr lang="da-DK" b="1" dirty="0">
                <a:solidFill>
                  <a:srgbClr val="C00000"/>
                </a:solidFill>
                <a:latin typeface="Consolas" panose="020B0609020204030204" pitchFamily="49" charset="0"/>
              </a:rPr>
              <a:t>OP</a:t>
            </a:r>
            <a:r>
              <a:rPr lang="da-DK" dirty="0">
                <a:solidFill>
                  <a:srgbClr val="000000"/>
                </a:solidFill>
                <a:latin typeface="Consolas" panose="020B0609020204030204" pitchFamily="49" charset="0"/>
              </a:rPr>
              <a:t> d[i];</a:t>
            </a:r>
          </a:p>
          <a:p>
            <a:r>
              <a:rPr lang="en-US" dirty="0">
                <a:solidFill>
                  <a:srgbClr val="000000"/>
                </a:solidFill>
                <a:latin typeface="Consolas" panose="020B0609020204030204" pitchFamily="49" charset="0"/>
              </a:rPr>
              <a:t>    *</a:t>
            </a:r>
            <a:r>
              <a:rPr lang="en-US" dirty="0" err="1">
                <a:solidFill>
                  <a:srgbClr val="808080"/>
                </a:solidFill>
                <a:latin typeface="Consolas" panose="020B0609020204030204" pitchFamily="49" charset="0"/>
              </a:rPr>
              <a:t>dest</a:t>
            </a:r>
            <a:r>
              <a:rPr lang="en-US" dirty="0">
                <a:solidFill>
                  <a:srgbClr val="000000"/>
                </a:solidFill>
                <a:latin typeface="Consolas" panose="020B0609020204030204" pitchFamily="49" charset="0"/>
              </a:rPr>
              <a:t> = temp;</a:t>
            </a:r>
          </a:p>
          <a:p>
            <a:r>
              <a:rPr lang="en-US" dirty="0">
                <a:solidFill>
                  <a:srgbClr val="000000"/>
                </a:solidFill>
                <a:latin typeface="Consolas" panose="020B0609020204030204" pitchFamily="49" charset="0"/>
              </a:rPr>
              <a:t>}</a:t>
            </a:r>
            <a:endParaRPr lang="en-US" dirty="0"/>
          </a:p>
        </p:txBody>
      </p:sp>
    </p:spTree>
    <p:extLst>
      <p:ext uri="{BB962C8B-B14F-4D97-AF65-F5344CB8AC3E}">
        <p14:creationId xmlns:p14="http://schemas.microsoft.com/office/powerpoint/2010/main" val="4253465664"/>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Opportunities for Efficiency Gains</a:t>
            </a:r>
          </a:p>
        </p:txBody>
      </p:sp>
      <p:sp>
        <p:nvSpPr>
          <p:cNvPr id="4" name="Slide Number Placeholder 3"/>
          <p:cNvSpPr>
            <a:spLocks noGrp="1"/>
          </p:cNvSpPr>
          <p:nvPr>
            <p:ph type="sldNum" sz="quarter" idx="12"/>
          </p:nvPr>
        </p:nvSpPr>
        <p:spPr/>
        <p:txBody>
          <a:bodyPr/>
          <a:lstStyle/>
          <a:p>
            <a:fld id="{04A7C484-7E24-447E-8CB0-5149A4D34DEF}" type="slidenum">
              <a:rPr lang="en-US" altLang="en-US" smtClean="0"/>
              <a:pPr/>
              <a:t>13</a:t>
            </a:fld>
            <a:endParaRPr lang="en-US" altLang="en-US"/>
          </a:p>
        </p:txBody>
      </p:sp>
      <p:sp>
        <p:nvSpPr>
          <p:cNvPr id="6" name="Rectangle 5"/>
          <p:cNvSpPr/>
          <p:nvPr/>
        </p:nvSpPr>
        <p:spPr>
          <a:xfrm>
            <a:off x="1725561" y="4952018"/>
            <a:ext cx="2393412" cy="307777"/>
          </a:xfrm>
          <a:prstGeom prst="rect">
            <a:avLst/>
          </a:prstGeom>
        </p:spPr>
        <p:txBody>
          <a:bodyPr wrap="none">
            <a:spAutoFit/>
          </a:bodyPr>
          <a:lstStyle/>
          <a:p>
            <a:pPr defTabSz="457200"/>
            <a:r>
              <a:rPr lang="en-US" sz="1400" dirty="0">
                <a:solidFill>
                  <a:srgbClr val="000000"/>
                </a:solidFill>
                <a:latin typeface="Corbel"/>
              </a:rPr>
              <a:t>We have little to no control </a:t>
            </a:r>
            <a:r>
              <a:rPr lang="en-US" sz="1400" dirty="0">
                <a:solidFill>
                  <a:srgbClr val="000000"/>
                </a:solidFill>
                <a:latin typeface="Corbel"/>
                <a:sym typeface="Symbol" panose="05050102010706020507" pitchFamily="18" charset="2"/>
              </a:rPr>
              <a:t></a:t>
            </a:r>
            <a:endParaRPr lang="en-US" sz="1400" dirty="0">
              <a:solidFill>
                <a:srgbClr val="000000"/>
              </a:solidFill>
              <a:latin typeface="Corbel"/>
            </a:endParaRPr>
          </a:p>
        </p:txBody>
      </p:sp>
      <p:sp>
        <p:nvSpPr>
          <p:cNvPr id="8" name="Rectangle 7"/>
          <p:cNvSpPr/>
          <p:nvPr/>
        </p:nvSpPr>
        <p:spPr>
          <a:xfrm>
            <a:off x="2197508" y="4411580"/>
            <a:ext cx="1902893" cy="307777"/>
          </a:xfrm>
          <a:prstGeom prst="rect">
            <a:avLst/>
          </a:prstGeom>
        </p:spPr>
        <p:txBody>
          <a:bodyPr wrap="none">
            <a:spAutoFit/>
          </a:bodyPr>
          <a:lstStyle/>
          <a:p>
            <a:pPr defTabSz="457200"/>
            <a:r>
              <a:rPr lang="en-US" sz="1400" dirty="0">
                <a:solidFill>
                  <a:srgbClr val="000000"/>
                </a:solidFill>
                <a:latin typeface="Corbel"/>
              </a:rPr>
              <a:t>We have full control  </a:t>
            </a:r>
            <a:r>
              <a:rPr lang="en-US" sz="1400" dirty="0">
                <a:solidFill>
                  <a:srgbClr val="000000"/>
                </a:solidFill>
                <a:latin typeface="Corbel"/>
                <a:sym typeface="Symbol" panose="05050102010706020507" pitchFamily="18" charset="2"/>
              </a:rPr>
              <a:t></a:t>
            </a:r>
            <a:endParaRPr lang="en-US" sz="1400" dirty="0">
              <a:solidFill>
                <a:srgbClr val="000000"/>
              </a:solidFill>
              <a:latin typeface="Corbel"/>
            </a:endParaRPr>
          </a:p>
        </p:txBody>
      </p:sp>
      <p:grpSp>
        <p:nvGrpSpPr>
          <p:cNvPr id="2" name="Group 1"/>
          <p:cNvGrpSpPr/>
          <p:nvPr/>
        </p:nvGrpSpPr>
        <p:grpSpPr>
          <a:xfrm>
            <a:off x="2105602" y="1797516"/>
            <a:ext cx="8141578" cy="2117816"/>
            <a:chOff x="761998" y="2361167"/>
            <a:chExt cx="8141578" cy="2117816"/>
          </a:xfrm>
        </p:grpSpPr>
        <p:sp>
          <p:nvSpPr>
            <p:cNvPr id="10" name="Flowchart: Process 9"/>
            <p:cNvSpPr/>
            <p:nvPr/>
          </p:nvSpPr>
          <p:spPr>
            <a:xfrm>
              <a:off x="761999" y="4182188"/>
              <a:ext cx="1923850" cy="296795"/>
            </a:xfrm>
            <a:prstGeom prst="flowChartProcess">
              <a:avLst/>
            </a:prstGeom>
            <a:solidFill>
              <a:srgbClr val="DF5327"/>
            </a:solidFill>
            <a:ln w="19050" cap="flat" cmpd="sng" algn="ctr">
              <a:solidFill>
                <a:srgbClr val="DF5327">
                  <a:shade val="50000"/>
                </a:srgbClr>
              </a:solidFill>
              <a:prstDash val="solid"/>
            </a:ln>
            <a:effectLst/>
          </p:spPr>
          <p:txBody>
            <a:bodyPr rtlCol="0" anchor="ctr"/>
            <a:lstStyle/>
            <a:p>
              <a:pPr algn="ctr" defTabSz="457200">
                <a:defRPr/>
              </a:pPr>
              <a:r>
                <a:rPr lang="en-US" sz="1200" kern="0" dirty="0">
                  <a:solidFill>
                    <a:srgbClr val="FFFFFF"/>
                  </a:solidFill>
                  <a:latin typeface="Corbel"/>
                </a:rPr>
                <a:t>Superscalar</a:t>
              </a:r>
            </a:p>
          </p:txBody>
        </p:sp>
        <p:sp>
          <p:nvSpPr>
            <p:cNvPr id="11" name="Flowchart: Process 10"/>
            <p:cNvSpPr/>
            <p:nvPr/>
          </p:nvSpPr>
          <p:spPr>
            <a:xfrm>
              <a:off x="2882391" y="4180447"/>
              <a:ext cx="4223259" cy="296795"/>
            </a:xfrm>
            <a:prstGeom prst="flowChartProcess">
              <a:avLst/>
            </a:prstGeom>
            <a:solidFill>
              <a:srgbClr val="418AB3"/>
            </a:solidFill>
            <a:ln w="19050" cap="flat" cmpd="sng" algn="ctr">
              <a:solidFill>
                <a:srgbClr val="418AB3">
                  <a:shade val="50000"/>
                </a:srgbClr>
              </a:solidFill>
              <a:prstDash val="solid"/>
            </a:ln>
            <a:effectLst/>
          </p:spPr>
          <p:txBody>
            <a:bodyPr rtlCol="0" anchor="ctr"/>
            <a:lstStyle/>
            <a:p>
              <a:pPr algn="ctr" defTabSz="457200">
                <a:defRPr/>
              </a:pPr>
              <a:r>
                <a:rPr lang="en-US" sz="1200" kern="0" dirty="0">
                  <a:solidFill>
                    <a:srgbClr val="FFFFFF"/>
                  </a:solidFill>
                  <a:latin typeface="Corbel"/>
                </a:rPr>
                <a:t>Non-sequence instructions sharing functional units</a:t>
              </a:r>
            </a:p>
          </p:txBody>
        </p:sp>
        <p:sp>
          <p:nvSpPr>
            <p:cNvPr id="12" name="Flowchart: Process 11"/>
            <p:cNvSpPr/>
            <p:nvPr/>
          </p:nvSpPr>
          <p:spPr>
            <a:xfrm>
              <a:off x="2687965" y="4182188"/>
              <a:ext cx="194426" cy="296795"/>
            </a:xfrm>
            <a:prstGeom prst="flowChartProcess">
              <a:avLst/>
            </a:prstGeom>
            <a:solidFill>
              <a:srgbClr val="FFC000"/>
            </a:solidFill>
            <a:ln w="19050" cap="flat" cmpd="sng" algn="ctr">
              <a:solidFill>
                <a:srgbClr val="418AB3">
                  <a:shade val="50000"/>
                </a:srgbClr>
              </a:solidFill>
              <a:prstDash val="solid"/>
            </a:ln>
            <a:effectLst/>
          </p:spPr>
          <p:txBody>
            <a:bodyPr rtlCol="0" anchor="ctr"/>
            <a:lstStyle/>
            <a:p>
              <a:pPr algn="ctr" defTabSz="457200">
                <a:defRPr/>
              </a:pPr>
              <a:endParaRPr lang="en-US" sz="1200" kern="0" dirty="0">
                <a:solidFill>
                  <a:srgbClr val="FFFFFF"/>
                </a:solidFill>
                <a:latin typeface="Corbel"/>
              </a:endParaRPr>
            </a:p>
          </p:txBody>
        </p:sp>
        <p:sp>
          <p:nvSpPr>
            <p:cNvPr id="13" name="Flowchart: Process 12"/>
            <p:cNvSpPr/>
            <p:nvPr/>
          </p:nvSpPr>
          <p:spPr>
            <a:xfrm>
              <a:off x="761999" y="3879720"/>
              <a:ext cx="1923850" cy="296795"/>
            </a:xfrm>
            <a:prstGeom prst="flowChartProcess">
              <a:avLst/>
            </a:prstGeom>
            <a:solidFill>
              <a:srgbClr val="DF5327"/>
            </a:solidFill>
            <a:ln w="19050" cap="flat" cmpd="sng" algn="ctr">
              <a:solidFill>
                <a:srgbClr val="DF5327">
                  <a:shade val="50000"/>
                </a:srgbClr>
              </a:solidFill>
              <a:prstDash val="solid"/>
            </a:ln>
            <a:effectLst/>
          </p:spPr>
          <p:txBody>
            <a:bodyPr rtlCol="0" anchor="ctr"/>
            <a:lstStyle/>
            <a:p>
              <a:pPr algn="ctr" defTabSz="457200">
                <a:defRPr/>
              </a:pPr>
              <a:r>
                <a:rPr lang="en-US" sz="1200" kern="0" dirty="0">
                  <a:solidFill>
                    <a:srgbClr val="FFFFFF"/>
                  </a:solidFill>
                  <a:latin typeface="Corbel"/>
                </a:rPr>
                <a:t>Pipelining</a:t>
              </a:r>
            </a:p>
          </p:txBody>
        </p:sp>
        <p:sp>
          <p:nvSpPr>
            <p:cNvPr id="14" name="Flowchart: Process 13"/>
            <p:cNvSpPr/>
            <p:nvPr/>
          </p:nvSpPr>
          <p:spPr>
            <a:xfrm>
              <a:off x="2882391" y="3879720"/>
              <a:ext cx="4223259" cy="296795"/>
            </a:xfrm>
            <a:prstGeom prst="flowChartProcess">
              <a:avLst/>
            </a:prstGeom>
            <a:solidFill>
              <a:srgbClr val="418AB3"/>
            </a:solidFill>
            <a:ln w="19050" cap="flat" cmpd="sng" algn="ctr">
              <a:solidFill>
                <a:srgbClr val="418AB3">
                  <a:shade val="50000"/>
                </a:srgbClr>
              </a:solidFill>
              <a:prstDash val="solid"/>
            </a:ln>
            <a:effectLst/>
          </p:spPr>
          <p:txBody>
            <a:bodyPr rtlCol="0" anchor="ctr"/>
            <a:lstStyle/>
            <a:p>
              <a:pPr algn="ctr" defTabSz="457200">
                <a:defRPr/>
              </a:pPr>
              <a:r>
                <a:rPr lang="en-US" sz="1200" kern="0" dirty="0">
                  <a:solidFill>
                    <a:srgbClr val="FFFFFF"/>
                  </a:solidFill>
                  <a:latin typeface="Corbel"/>
                </a:rPr>
                <a:t>Sequence of instruction sharing functional units  </a:t>
              </a:r>
            </a:p>
          </p:txBody>
        </p:sp>
        <p:sp>
          <p:nvSpPr>
            <p:cNvPr id="15" name="Flowchart: Process 14"/>
            <p:cNvSpPr/>
            <p:nvPr/>
          </p:nvSpPr>
          <p:spPr>
            <a:xfrm>
              <a:off x="2687965" y="3879720"/>
              <a:ext cx="194426" cy="296795"/>
            </a:xfrm>
            <a:prstGeom prst="flowChartProcess">
              <a:avLst/>
            </a:prstGeom>
            <a:solidFill>
              <a:srgbClr val="FFC000"/>
            </a:solidFill>
            <a:ln w="19050" cap="flat" cmpd="sng" algn="ctr">
              <a:solidFill>
                <a:srgbClr val="418AB3">
                  <a:shade val="50000"/>
                </a:srgbClr>
              </a:solidFill>
              <a:prstDash val="solid"/>
            </a:ln>
            <a:effectLst/>
          </p:spPr>
          <p:txBody>
            <a:bodyPr rtlCol="0" anchor="ctr"/>
            <a:lstStyle/>
            <a:p>
              <a:pPr algn="ctr" defTabSz="457200">
                <a:defRPr/>
              </a:pPr>
              <a:endParaRPr lang="en-US" sz="1200" kern="0" dirty="0">
                <a:solidFill>
                  <a:srgbClr val="FFFFFF"/>
                </a:solidFill>
                <a:latin typeface="Corbel"/>
              </a:endParaRPr>
            </a:p>
          </p:txBody>
        </p:sp>
        <p:sp>
          <p:nvSpPr>
            <p:cNvPr id="16" name="Flowchart: Process 15"/>
            <p:cNvSpPr/>
            <p:nvPr/>
          </p:nvSpPr>
          <p:spPr>
            <a:xfrm>
              <a:off x="761999" y="3575343"/>
              <a:ext cx="1923851" cy="296795"/>
            </a:xfrm>
            <a:prstGeom prst="flowChartProcess">
              <a:avLst/>
            </a:prstGeom>
            <a:solidFill>
              <a:srgbClr val="DF5327"/>
            </a:solidFill>
            <a:ln w="19050" cap="flat" cmpd="sng" algn="ctr">
              <a:solidFill>
                <a:srgbClr val="DF5327">
                  <a:shade val="50000"/>
                </a:srgbClr>
              </a:solidFill>
              <a:prstDash val="solid"/>
            </a:ln>
            <a:effectLst/>
          </p:spPr>
          <p:txBody>
            <a:bodyPr rtlCol="0" anchor="ctr"/>
            <a:lstStyle/>
            <a:p>
              <a:pPr algn="ctr" defTabSz="457200">
                <a:defRPr/>
              </a:pPr>
              <a:r>
                <a:rPr lang="en-US" sz="1200" kern="0" dirty="0">
                  <a:solidFill>
                    <a:srgbClr val="FFFFFF"/>
                  </a:solidFill>
                  <a:latin typeface="Corbel"/>
                </a:rPr>
                <a:t>Vectorization</a:t>
              </a:r>
            </a:p>
          </p:txBody>
        </p:sp>
        <p:sp>
          <p:nvSpPr>
            <p:cNvPr id="17" name="Flowchart: Process 16"/>
            <p:cNvSpPr/>
            <p:nvPr/>
          </p:nvSpPr>
          <p:spPr>
            <a:xfrm>
              <a:off x="2882391" y="3575343"/>
              <a:ext cx="4223259" cy="296795"/>
            </a:xfrm>
            <a:prstGeom prst="flowChartProcess">
              <a:avLst/>
            </a:prstGeom>
            <a:solidFill>
              <a:srgbClr val="418AB3"/>
            </a:solidFill>
            <a:ln w="19050" cap="flat" cmpd="sng" algn="ctr">
              <a:solidFill>
                <a:srgbClr val="418AB3">
                  <a:shade val="50000"/>
                </a:srgbClr>
              </a:solidFill>
              <a:prstDash val="solid"/>
            </a:ln>
            <a:effectLst/>
          </p:spPr>
          <p:txBody>
            <a:bodyPr rtlCol="0" anchor="ctr"/>
            <a:lstStyle/>
            <a:p>
              <a:pPr algn="ctr" defTabSz="457200">
                <a:defRPr/>
              </a:pPr>
              <a:r>
                <a:rPr lang="en-US" sz="1200" kern="0" dirty="0">
                  <a:solidFill>
                    <a:srgbClr val="FFFFFF"/>
                  </a:solidFill>
                  <a:latin typeface="Corbel"/>
                </a:rPr>
                <a:t>Higher operation throughput via special/fat registers</a:t>
              </a:r>
            </a:p>
          </p:txBody>
        </p:sp>
        <p:sp>
          <p:nvSpPr>
            <p:cNvPr id="18" name="Flowchart: Process 17"/>
            <p:cNvSpPr/>
            <p:nvPr/>
          </p:nvSpPr>
          <p:spPr>
            <a:xfrm>
              <a:off x="2687965" y="3575343"/>
              <a:ext cx="194426" cy="296795"/>
            </a:xfrm>
            <a:prstGeom prst="flowChartProcess">
              <a:avLst/>
            </a:prstGeom>
            <a:solidFill>
              <a:srgbClr val="00B050"/>
            </a:solidFill>
            <a:ln w="19050" cap="flat" cmpd="sng" algn="ctr">
              <a:solidFill>
                <a:srgbClr val="418AB3">
                  <a:shade val="50000"/>
                </a:srgbClr>
              </a:solidFill>
              <a:prstDash val="solid"/>
            </a:ln>
            <a:effectLst/>
          </p:spPr>
          <p:txBody>
            <a:bodyPr rtlCol="0" anchor="ctr"/>
            <a:lstStyle/>
            <a:p>
              <a:pPr algn="ctr" defTabSz="457200">
                <a:defRPr/>
              </a:pPr>
              <a:endParaRPr lang="en-US" sz="1200" kern="0" dirty="0">
                <a:solidFill>
                  <a:srgbClr val="FFFFFF"/>
                </a:solidFill>
                <a:latin typeface="Corbel"/>
              </a:endParaRPr>
            </a:p>
          </p:txBody>
        </p:sp>
        <p:sp>
          <p:nvSpPr>
            <p:cNvPr id="19" name="Flowchart: Process 18"/>
            <p:cNvSpPr/>
            <p:nvPr/>
          </p:nvSpPr>
          <p:spPr>
            <a:xfrm>
              <a:off x="761999" y="3270966"/>
              <a:ext cx="1923851" cy="296795"/>
            </a:xfrm>
            <a:prstGeom prst="flowChartProcess">
              <a:avLst/>
            </a:prstGeom>
            <a:solidFill>
              <a:srgbClr val="DF5327"/>
            </a:solidFill>
            <a:ln w="19050" cap="flat" cmpd="sng" algn="ctr">
              <a:solidFill>
                <a:srgbClr val="DF5327">
                  <a:shade val="50000"/>
                </a:srgbClr>
              </a:solidFill>
              <a:prstDash val="solid"/>
            </a:ln>
            <a:effectLst/>
          </p:spPr>
          <p:txBody>
            <a:bodyPr rtlCol="0" anchor="ctr"/>
            <a:lstStyle/>
            <a:p>
              <a:pPr algn="ctr" defTabSz="457200">
                <a:defRPr/>
              </a:pPr>
              <a:r>
                <a:rPr lang="en-US" sz="1200" kern="0" dirty="0">
                  <a:solidFill>
                    <a:srgbClr val="FFFFFF"/>
                  </a:solidFill>
                  <a:latin typeface="Corbel"/>
                </a:rPr>
                <a:t>Multi-Core Processor</a:t>
              </a:r>
            </a:p>
          </p:txBody>
        </p:sp>
        <p:sp>
          <p:nvSpPr>
            <p:cNvPr id="20" name="Flowchart: Process 19"/>
            <p:cNvSpPr/>
            <p:nvPr/>
          </p:nvSpPr>
          <p:spPr>
            <a:xfrm>
              <a:off x="2882391" y="3270966"/>
              <a:ext cx="4223259" cy="296795"/>
            </a:xfrm>
            <a:prstGeom prst="flowChartProcess">
              <a:avLst/>
            </a:prstGeom>
            <a:solidFill>
              <a:srgbClr val="418AB3"/>
            </a:solidFill>
            <a:ln w="19050" cap="flat" cmpd="sng" algn="ctr">
              <a:solidFill>
                <a:srgbClr val="418AB3">
                  <a:shade val="50000"/>
                </a:srgbClr>
              </a:solidFill>
              <a:prstDash val="solid"/>
            </a:ln>
            <a:effectLst/>
          </p:spPr>
          <p:txBody>
            <a:bodyPr rtlCol="0" anchor="ctr"/>
            <a:lstStyle/>
            <a:p>
              <a:pPr algn="ctr" defTabSz="457200">
                <a:defRPr/>
              </a:pPr>
              <a:r>
                <a:rPr lang="en-US" sz="1200" kern="0" dirty="0">
                  <a:solidFill>
                    <a:srgbClr val="FFFFFF"/>
                  </a:solidFill>
                  <a:latin typeface="Corbel"/>
                </a:rPr>
                <a:t>Communication through shared caches and main mem.</a:t>
              </a:r>
            </a:p>
          </p:txBody>
        </p:sp>
        <p:sp>
          <p:nvSpPr>
            <p:cNvPr id="21" name="Flowchart: Process 20"/>
            <p:cNvSpPr/>
            <p:nvPr/>
          </p:nvSpPr>
          <p:spPr>
            <a:xfrm>
              <a:off x="2687965" y="3270966"/>
              <a:ext cx="194426" cy="296795"/>
            </a:xfrm>
            <a:prstGeom prst="flowChartProcess">
              <a:avLst/>
            </a:prstGeom>
            <a:solidFill>
              <a:srgbClr val="00B050"/>
            </a:solidFill>
            <a:ln w="19050" cap="flat" cmpd="sng" algn="ctr">
              <a:solidFill>
                <a:srgbClr val="418AB3">
                  <a:shade val="50000"/>
                </a:srgbClr>
              </a:solidFill>
              <a:prstDash val="solid"/>
            </a:ln>
            <a:effectLst/>
          </p:spPr>
          <p:txBody>
            <a:bodyPr rtlCol="0" anchor="ctr"/>
            <a:lstStyle/>
            <a:p>
              <a:pPr algn="ctr" defTabSz="457200">
                <a:defRPr/>
              </a:pPr>
              <a:endParaRPr lang="en-US" sz="1200" kern="0" dirty="0">
                <a:solidFill>
                  <a:srgbClr val="FFFFFF"/>
                </a:solidFill>
                <a:latin typeface="Corbel"/>
              </a:endParaRPr>
            </a:p>
          </p:txBody>
        </p:sp>
        <p:sp>
          <p:nvSpPr>
            <p:cNvPr id="22" name="Flowchart: Process 21"/>
            <p:cNvSpPr/>
            <p:nvPr/>
          </p:nvSpPr>
          <p:spPr>
            <a:xfrm>
              <a:off x="761999" y="2972891"/>
              <a:ext cx="1923851" cy="296795"/>
            </a:xfrm>
            <a:prstGeom prst="flowChartProcess">
              <a:avLst/>
            </a:prstGeom>
            <a:solidFill>
              <a:srgbClr val="DF5327"/>
            </a:solidFill>
            <a:ln w="19050" cap="flat" cmpd="sng" algn="ctr">
              <a:solidFill>
                <a:srgbClr val="DF5327">
                  <a:shade val="50000"/>
                </a:srgbClr>
              </a:solidFill>
              <a:prstDash val="solid"/>
            </a:ln>
            <a:effectLst/>
          </p:spPr>
          <p:txBody>
            <a:bodyPr rtlCol="0" anchor="ctr"/>
            <a:lstStyle/>
            <a:p>
              <a:pPr algn="ctr" defTabSz="457200">
                <a:defRPr/>
              </a:pPr>
              <a:r>
                <a:rPr lang="en-US" sz="1200" kern="0" dirty="0">
                  <a:solidFill>
                    <a:srgbClr val="FFFFFF"/>
                  </a:solidFill>
                  <a:latin typeface="Corbel"/>
                </a:rPr>
                <a:t>Acceleration (GPU/Phi)</a:t>
              </a:r>
            </a:p>
          </p:txBody>
        </p:sp>
        <p:sp>
          <p:nvSpPr>
            <p:cNvPr id="23" name="Flowchart: Process 22"/>
            <p:cNvSpPr/>
            <p:nvPr/>
          </p:nvSpPr>
          <p:spPr>
            <a:xfrm>
              <a:off x="2882391" y="2972891"/>
              <a:ext cx="4223259" cy="296795"/>
            </a:xfrm>
            <a:prstGeom prst="flowChartProcess">
              <a:avLst/>
            </a:prstGeom>
            <a:solidFill>
              <a:srgbClr val="418AB3"/>
            </a:solidFill>
            <a:ln w="19050" cap="flat" cmpd="sng" algn="ctr">
              <a:solidFill>
                <a:srgbClr val="418AB3">
                  <a:shade val="50000"/>
                </a:srgbClr>
              </a:solidFill>
              <a:prstDash val="solid"/>
            </a:ln>
            <a:effectLst/>
          </p:spPr>
          <p:txBody>
            <a:bodyPr rtlCol="0" anchor="ctr"/>
            <a:lstStyle/>
            <a:p>
              <a:pPr algn="ctr" defTabSz="457200">
                <a:defRPr/>
              </a:pPr>
              <a:r>
                <a:rPr lang="en-US" sz="1200" kern="0" dirty="0">
                  <a:solidFill>
                    <a:srgbClr val="FFFFFF"/>
                  </a:solidFill>
                  <a:latin typeface="Corbel"/>
                </a:rPr>
                <a:t>Compute devices accelerating parallel computation on one node</a:t>
              </a:r>
            </a:p>
          </p:txBody>
        </p:sp>
        <p:sp>
          <p:nvSpPr>
            <p:cNvPr id="24" name="Flowchart: Process 23"/>
            <p:cNvSpPr/>
            <p:nvPr/>
          </p:nvSpPr>
          <p:spPr>
            <a:xfrm>
              <a:off x="2687965" y="2972891"/>
              <a:ext cx="194426" cy="296795"/>
            </a:xfrm>
            <a:prstGeom prst="flowChartProcess">
              <a:avLst/>
            </a:prstGeom>
            <a:solidFill>
              <a:srgbClr val="00B050"/>
            </a:solidFill>
            <a:ln w="19050" cap="flat" cmpd="sng" algn="ctr">
              <a:solidFill>
                <a:srgbClr val="418AB3">
                  <a:shade val="50000"/>
                </a:srgbClr>
              </a:solidFill>
              <a:prstDash val="solid"/>
            </a:ln>
            <a:effectLst/>
          </p:spPr>
          <p:txBody>
            <a:bodyPr rtlCol="0" anchor="ctr"/>
            <a:lstStyle/>
            <a:p>
              <a:pPr algn="ctr" defTabSz="457200">
                <a:defRPr/>
              </a:pPr>
              <a:endParaRPr lang="en-US" sz="1200" kern="0" dirty="0">
                <a:solidFill>
                  <a:srgbClr val="FFFFFF"/>
                </a:solidFill>
                <a:latin typeface="Corbel"/>
              </a:endParaRPr>
            </a:p>
          </p:txBody>
        </p:sp>
        <p:sp>
          <p:nvSpPr>
            <p:cNvPr id="25" name="Flowchart: Process 24"/>
            <p:cNvSpPr/>
            <p:nvPr/>
          </p:nvSpPr>
          <p:spPr>
            <a:xfrm>
              <a:off x="761999" y="2667602"/>
              <a:ext cx="1923851" cy="296795"/>
            </a:xfrm>
            <a:prstGeom prst="flowChartProcess">
              <a:avLst/>
            </a:prstGeom>
            <a:solidFill>
              <a:srgbClr val="DF5327"/>
            </a:solidFill>
            <a:ln w="19050" cap="flat" cmpd="sng" algn="ctr">
              <a:solidFill>
                <a:srgbClr val="DF5327">
                  <a:shade val="50000"/>
                </a:srgbClr>
              </a:solidFill>
              <a:prstDash val="solid"/>
            </a:ln>
            <a:effectLst/>
          </p:spPr>
          <p:txBody>
            <a:bodyPr rtlCol="0" anchor="ctr"/>
            <a:lstStyle/>
            <a:p>
              <a:pPr algn="ctr" defTabSz="457200">
                <a:defRPr/>
              </a:pPr>
              <a:r>
                <a:rPr lang="en-US" sz="1200" kern="0" dirty="0">
                  <a:solidFill>
                    <a:srgbClr val="FFFFFF"/>
                  </a:solidFill>
                  <a:latin typeface="Corbel"/>
                </a:rPr>
                <a:t>Multi-Socket Node</a:t>
              </a:r>
            </a:p>
          </p:txBody>
        </p:sp>
        <p:sp>
          <p:nvSpPr>
            <p:cNvPr id="26" name="Flowchart: Process 25"/>
            <p:cNvSpPr/>
            <p:nvPr/>
          </p:nvSpPr>
          <p:spPr>
            <a:xfrm>
              <a:off x="2882391" y="2668882"/>
              <a:ext cx="4223259" cy="296795"/>
            </a:xfrm>
            <a:prstGeom prst="flowChartProcess">
              <a:avLst/>
            </a:prstGeom>
            <a:solidFill>
              <a:srgbClr val="418AB3"/>
            </a:solidFill>
            <a:ln w="19050" cap="flat" cmpd="sng" algn="ctr">
              <a:solidFill>
                <a:srgbClr val="418AB3">
                  <a:shade val="50000"/>
                </a:srgbClr>
              </a:solidFill>
              <a:prstDash val="solid"/>
            </a:ln>
            <a:effectLst/>
          </p:spPr>
          <p:txBody>
            <a:bodyPr rtlCol="0" anchor="ctr"/>
            <a:lstStyle/>
            <a:p>
              <a:pPr algn="ctr" defTabSz="457200">
                <a:defRPr/>
              </a:pPr>
              <a:r>
                <a:rPr lang="en-US" sz="1200" kern="0" dirty="0">
                  <a:solidFill>
                    <a:srgbClr val="FFFFFF"/>
                  </a:solidFill>
                  <a:latin typeface="Corbel"/>
                </a:rPr>
                <a:t>Group of CPUs on the same node, talk through main mem.</a:t>
              </a:r>
            </a:p>
          </p:txBody>
        </p:sp>
        <p:sp>
          <p:nvSpPr>
            <p:cNvPr id="27" name="Flowchart: Process 26"/>
            <p:cNvSpPr/>
            <p:nvPr/>
          </p:nvSpPr>
          <p:spPr>
            <a:xfrm>
              <a:off x="2687965" y="2668882"/>
              <a:ext cx="194426" cy="296795"/>
            </a:xfrm>
            <a:prstGeom prst="flowChartProcess">
              <a:avLst/>
            </a:prstGeom>
            <a:solidFill>
              <a:srgbClr val="00B050"/>
            </a:solidFill>
            <a:ln w="19050" cap="flat" cmpd="sng" algn="ctr">
              <a:solidFill>
                <a:srgbClr val="418AB3">
                  <a:shade val="50000"/>
                </a:srgbClr>
              </a:solidFill>
              <a:prstDash val="solid"/>
            </a:ln>
            <a:effectLst/>
          </p:spPr>
          <p:txBody>
            <a:bodyPr rtlCol="0" anchor="ctr"/>
            <a:lstStyle/>
            <a:p>
              <a:pPr algn="ctr" defTabSz="457200">
                <a:defRPr/>
              </a:pPr>
              <a:endParaRPr lang="en-US" sz="1200" kern="0" dirty="0">
                <a:solidFill>
                  <a:srgbClr val="FFFFFF"/>
                </a:solidFill>
                <a:latin typeface="Corbel"/>
              </a:endParaRPr>
            </a:p>
          </p:txBody>
        </p:sp>
        <p:sp>
          <p:nvSpPr>
            <p:cNvPr id="28" name="Flowchart: Process 27"/>
            <p:cNvSpPr/>
            <p:nvPr/>
          </p:nvSpPr>
          <p:spPr>
            <a:xfrm>
              <a:off x="761998" y="2362447"/>
              <a:ext cx="1923851" cy="296795"/>
            </a:xfrm>
            <a:prstGeom prst="flowChartProcess">
              <a:avLst/>
            </a:prstGeom>
            <a:solidFill>
              <a:srgbClr val="DF5327"/>
            </a:solidFill>
            <a:ln w="19050" cap="flat" cmpd="sng" algn="ctr">
              <a:solidFill>
                <a:srgbClr val="DF5327">
                  <a:shade val="50000"/>
                </a:srgbClr>
              </a:solidFill>
              <a:prstDash val="solid"/>
            </a:ln>
            <a:effectLst/>
          </p:spPr>
          <p:txBody>
            <a:bodyPr rtlCol="0" anchor="ctr"/>
            <a:lstStyle/>
            <a:p>
              <a:pPr algn="ctr" defTabSz="457200">
                <a:defRPr/>
              </a:pPr>
              <a:r>
                <a:rPr lang="en-US" sz="1200" kern="0" dirty="0">
                  <a:solidFill>
                    <a:srgbClr val="FFFFFF"/>
                  </a:solidFill>
                  <a:latin typeface="Corbel"/>
                </a:rPr>
                <a:t>Cluster (distributed mem.)</a:t>
              </a:r>
            </a:p>
          </p:txBody>
        </p:sp>
        <p:sp>
          <p:nvSpPr>
            <p:cNvPr id="29" name="Flowchart: Process 28"/>
            <p:cNvSpPr/>
            <p:nvPr/>
          </p:nvSpPr>
          <p:spPr>
            <a:xfrm>
              <a:off x="2882391" y="2362447"/>
              <a:ext cx="4223259" cy="296795"/>
            </a:xfrm>
            <a:prstGeom prst="flowChartProcess">
              <a:avLst/>
            </a:prstGeom>
            <a:solidFill>
              <a:srgbClr val="418AB3"/>
            </a:solidFill>
            <a:ln w="19050" cap="flat" cmpd="sng" algn="ctr">
              <a:solidFill>
                <a:srgbClr val="418AB3">
                  <a:shade val="50000"/>
                </a:srgbClr>
              </a:solidFill>
              <a:prstDash val="solid"/>
            </a:ln>
            <a:effectLst/>
          </p:spPr>
          <p:txBody>
            <a:bodyPr rtlCol="0" anchor="ctr"/>
            <a:lstStyle/>
            <a:p>
              <a:pPr algn="ctr" defTabSz="457200">
                <a:defRPr/>
              </a:pPr>
              <a:r>
                <a:rPr lang="en-US" sz="1200" kern="0" dirty="0">
                  <a:solidFill>
                    <a:srgbClr val="FFFFFF"/>
                  </a:solidFill>
                  <a:latin typeface="Corbel"/>
                </a:rPr>
                <a:t>Group of nodes communicate through fast interconnect</a:t>
              </a:r>
            </a:p>
          </p:txBody>
        </p:sp>
        <p:sp>
          <p:nvSpPr>
            <p:cNvPr id="30" name="Flowchart: Process 29"/>
            <p:cNvSpPr/>
            <p:nvPr/>
          </p:nvSpPr>
          <p:spPr>
            <a:xfrm>
              <a:off x="2687965" y="2362447"/>
              <a:ext cx="194426" cy="296795"/>
            </a:xfrm>
            <a:prstGeom prst="flowChartProcess">
              <a:avLst/>
            </a:prstGeom>
            <a:solidFill>
              <a:srgbClr val="00B050"/>
            </a:solidFill>
            <a:ln w="19050" cap="flat" cmpd="sng" algn="ctr">
              <a:solidFill>
                <a:srgbClr val="418AB3">
                  <a:shade val="50000"/>
                </a:srgbClr>
              </a:solidFill>
              <a:prstDash val="solid"/>
            </a:ln>
            <a:effectLst/>
          </p:spPr>
          <p:txBody>
            <a:bodyPr rtlCol="0" anchor="ctr"/>
            <a:lstStyle/>
            <a:p>
              <a:pPr algn="ctr" defTabSz="457200">
                <a:defRPr/>
              </a:pPr>
              <a:endParaRPr lang="en-US" sz="1200" kern="0" dirty="0">
                <a:solidFill>
                  <a:srgbClr val="FFFFFF"/>
                </a:solidFill>
                <a:latin typeface="Corbel"/>
              </a:endParaRPr>
            </a:p>
          </p:txBody>
        </p:sp>
        <p:grpSp>
          <p:nvGrpSpPr>
            <p:cNvPr id="45" name="Group 44"/>
            <p:cNvGrpSpPr/>
            <p:nvPr/>
          </p:nvGrpSpPr>
          <p:grpSpPr>
            <a:xfrm>
              <a:off x="7105650" y="2361167"/>
              <a:ext cx="1797926" cy="2117815"/>
              <a:chOff x="7314324" y="2227101"/>
              <a:chExt cx="1797926" cy="2117815"/>
            </a:xfrm>
          </p:grpSpPr>
          <p:sp>
            <p:nvSpPr>
              <p:cNvPr id="38" name="Flowchart: Process 37"/>
              <p:cNvSpPr/>
              <p:nvPr/>
            </p:nvSpPr>
            <p:spPr>
              <a:xfrm>
                <a:off x="7314325" y="2227101"/>
                <a:ext cx="1797925" cy="296795"/>
              </a:xfrm>
              <a:prstGeom prst="flowChartProcess">
                <a:avLst/>
              </a:prstGeom>
              <a:solidFill>
                <a:srgbClr val="7030A0"/>
              </a:solidFill>
              <a:ln w="19050" cap="flat" cmpd="sng" algn="ctr">
                <a:solidFill>
                  <a:srgbClr val="418AB3">
                    <a:shade val="50000"/>
                  </a:srgbClr>
                </a:solidFill>
                <a:prstDash val="solid"/>
              </a:ln>
              <a:effectLst/>
            </p:spPr>
            <p:txBody>
              <a:bodyPr rtlCol="0" anchor="ctr"/>
              <a:lstStyle/>
              <a:p>
                <a:pPr algn="ctr" defTabSz="457200">
                  <a:defRPr/>
                </a:pPr>
                <a:r>
                  <a:rPr lang="en-US" sz="1200" kern="0" dirty="0">
                    <a:solidFill>
                      <a:srgbClr val="FFFFFF"/>
                    </a:solidFill>
                    <a:latin typeface="Corbel"/>
                  </a:rPr>
                  <a:t>MPI, Charm++, Chapel</a:t>
                </a:r>
              </a:p>
            </p:txBody>
          </p:sp>
          <p:sp>
            <p:nvSpPr>
              <p:cNvPr id="39" name="Flowchart: Process 38"/>
              <p:cNvSpPr/>
              <p:nvPr/>
            </p:nvSpPr>
            <p:spPr>
              <a:xfrm>
                <a:off x="7314325" y="2533168"/>
                <a:ext cx="1797925" cy="296795"/>
              </a:xfrm>
              <a:prstGeom prst="flowChartProcess">
                <a:avLst/>
              </a:prstGeom>
              <a:solidFill>
                <a:srgbClr val="7030A0"/>
              </a:solidFill>
              <a:ln w="19050" cap="flat" cmpd="sng" algn="ctr">
                <a:solidFill>
                  <a:srgbClr val="418AB3">
                    <a:shade val="50000"/>
                  </a:srgbClr>
                </a:solidFill>
                <a:prstDash val="solid"/>
              </a:ln>
              <a:effectLst/>
            </p:spPr>
            <p:txBody>
              <a:bodyPr rtlCol="0" anchor="ctr"/>
              <a:lstStyle/>
              <a:p>
                <a:pPr algn="ctr" defTabSz="457200">
                  <a:defRPr/>
                </a:pPr>
                <a:r>
                  <a:rPr lang="en-US" sz="1200" kern="0" dirty="0">
                    <a:solidFill>
                      <a:srgbClr val="FFFFFF"/>
                    </a:solidFill>
                    <a:latin typeface="Corbel"/>
                  </a:rPr>
                  <a:t>OpenMP, MPI</a:t>
                </a:r>
              </a:p>
            </p:txBody>
          </p:sp>
          <p:sp>
            <p:nvSpPr>
              <p:cNvPr id="40" name="Flowchart: Process 39"/>
              <p:cNvSpPr/>
              <p:nvPr/>
            </p:nvSpPr>
            <p:spPr>
              <a:xfrm>
                <a:off x="7314325" y="2839470"/>
                <a:ext cx="1797925" cy="296795"/>
              </a:xfrm>
              <a:prstGeom prst="flowChartProcess">
                <a:avLst/>
              </a:prstGeom>
              <a:solidFill>
                <a:srgbClr val="7030A0"/>
              </a:solidFill>
              <a:ln w="19050" cap="flat" cmpd="sng" algn="ctr">
                <a:solidFill>
                  <a:srgbClr val="418AB3">
                    <a:shade val="50000"/>
                  </a:srgbClr>
                </a:solidFill>
                <a:prstDash val="solid"/>
              </a:ln>
              <a:effectLst/>
            </p:spPr>
            <p:txBody>
              <a:bodyPr rtlCol="0" anchor="ctr"/>
              <a:lstStyle/>
              <a:p>
                <a:pPr algn="ctr" defTabSz="457200">
                  <a:defRPr/>
                </a:pPr>
                <a:r>
                  <a:rPr lang="en-US" sz="1200" kern="0" dirty="0">
                    <a:solidFill>
                      <a:srgbClr val="FFFFFF"/>
                    </a:solidFill>
                    <a:latin typeface="Corbel"/>
                  </a:rPr>
                  <a:t>CUDA, </a:t>
                </a:r>
                <a:r>
                  <a:rPr lang="en-US" sz="1200" kern="0" dirty="0" err="1">
                    <a:solidFill>
                      <a:srgbClr val="FFFFFF"/>
                    </a:solidFill>
                    <a:latin typeface="Corbel"/>
                  </a:rPr>
                  <a:t>OpenCL</a:t>
                </a:r>
                <a:r>
                  <a:rPr lang="en-US" sz="1200" kern="0" dirty="0">
                    <a:solidFill>
                      <a:srgbClr val="FFFFFF"/>
                    </a:solidFill>
                    <a:latin typeface="Corbel"/>
                  </a:rPr>
                  <a:t>, OpenMP</a:t>
                </a:r>
              </a:p>
            </p:txBody>
          </p:sp>
          <p:sp>
            <p:nvSpPr>
              <p:cNvPr id="41" name="Flowchart: Process 40"/>
              <p:cNvSpPr/>
              <p:nvPr/>
            </p:nvSpPr>
            <p:spPr>
              <a:xfrm>
                <a:off x="7314325" y="3143132"/>
                <a:ext cx="1797925" cy="296795"/>
              </a:xfrm>
              <a:prstGeom prst="flowChartProcess">
                <a:avLst/>
              </a:prstGeom>
              <a:solidFill>
                <a:srgbClr val="7030A0"/>
              </a:solidFill>
              <a:ln w="19050" cap="flat" cmpd="sng" algn="ctr">
                <a:solidFill>
                  <a:srgbClr val="418AB3">
                    <a:shade val="50000"/>
                  </a:srgbClr>
                </a:solidFill>
                <a:prstDash val="solid"/>
              </a:ln>
              <a:effectLst/>
            </p:spPr>
            <p:txBody>
              <a:bodyPr rtlCol="0" anchor="ctr"/>
              <a:lstStyle/>
              <a:p>
                <a:pPr algn="ctr" defTabSz="457200">
                  <a:defRPr/>
                </a:pPr>
                <a:r>
                  <a:rPr lang="en-US" sz="1200" kern="0" dirty="0">
                    <a:solidFill>
                      <a:srgbClr val="FFFFFF"/>
                    </a:solidFill>
                    <a:latin typeface="Corbel"/>
                  </a:rPr>
                  <a:t>OpenMP, TBB, </a:t>
                </a:r>
                <a:r>
                  <a:rPr lang="en-US" sz="1200" kern="0" dirty="0" err="1">
                    <a:solidFill>
                      <a:srgbClr val="FFFFFF"/>
                    </a:solidFill>
                    <a:latin typeface="Corbel"/>
                  </a:rPr>
                  <a:t>pthreads</a:t>
                </a:r>
                <a:endParaRPr lang="en-US" sz="1200" kern="0" dirty="0">
                  <a:solidFill>
                    <a:srgbClr val="FFFFFF"/>
                  </a:solidFill>
                  <a:latin typeface="Corbel"/>
                </a:endParaRPr>
              </a:p>
            </p:txBody>
          </p:sp>
          <p:sp>
            <p:nvSpPr>
              <p:cNvPr id="42" name="Flowchart: Process 41"/>
              <p:cNvSpPr/>
              <p:nvPr/>
            </p:nvSpPr>
            <p:spPr>
              <a:xfrm>
                <a:off x="7314325" y="3439997"/>
                <a:ext cx="1797925" cy="296795"/>
              </a:xfrm>
              <a:prstGeom prst="flowChartProcess">
                <a:avLst/>
              </a:prstGeom>
              <a:solidFill>
                <a:srgbClr val="7030A0"/>
              </a:solidFill>
              <a:ln w="19050" cap="flat" cmpd="sng" algn="ctr">
                <a:solidFill>
                  <a:srgbClr val="418AB3">
                    <a:shade val="50000"/>
                  </a:srgbClr>
                </a:solidFill>
                <a:prstDash val="solid"/>
              </a:ln>
              <a:effectLst/>
            </p:spPr>
            <p:txBody>
              <a:bodyPr rtlCol="0" anchor="ctr"/>
              <a:lstStyle/>
              <a:p>
                <a:pPr algn="ctr" defTabSz="457200">
                  <a:defRPr/>
                </a:pPr>
                <a:r>
                  <a:rPr lang="en-US" sz="1200" kern="0" dirty="0">
                    <a:solidFill>
                      <a:srgbClr val="FFFFFF"/>
                    </a:solidFill>
                    <a:latin typeface="Corbel"/>
                  </a:rPr>
                  <a:t>AVX, SSE</a:t>
                </a:r>
              </a:p>
            </p:txBody>
          </p:sp>
          <p:sp>
            <p:nvSpPr>
              <p:cNvPr id="43" name="Flowchart: Process 42"/>
              <p:cNvSpPr/>
              <p:nvPr/>
            </p:nvSpPr>
            <p:spPr>
              <a:xfrm>
                <a:off x="7314325" y="3738906"/>
                <a:ext cx="1797925" cy="296795"/>
              </a:xfrm>
              <a:prstGeom prst="flowChartProcess">
                <a:avLst/>
              </a:prstGeom>
              <a:solidFill>
                <a:srgbClr val="7030A0"/>
              </a:solidFill>
              <a:ln w="19050" cap="flat" cmpd="sng" algn="ctr">
                <a:solidFill>
                  <a:srgbClr val="418AB3">
                    <a:shade val="50000"/>
                  </a:srgbClr>
                </a:solidFill>
                <a:prstDash val="solid"/>
              </a:ln>
              <a:effectLst/>
            </p:spPr>
            <p:txBody>
              <a:bodyPr rtlCol="0" anchor="ctr"/>
              <a:lstStyle/>
              <a:p>
                <a:pPr algn="ctr" defTabSz="457200">
                  <a:defRPr/>
                </a:pPr>
                <a:r>
                  <a:rPr lang="en-US" sz="1200" kern="0" dirty="0">
                    <a:solidFill>
                      <a:srgbClr val="FFFFFF"/>
                    </a:solidFill>
                    <a:latin typeface="Corbel"/>
                  </a:rPr>
                  <a:t>Assembly</a:t>
                </a:r>
              </a:p>
            </p:txBody>
          </p:sp>
          <p:sp>
            <p:nvSpPr>
              <p:cNvPr id="44" name="Flowchart: Process 43"/>
              <p:cNvSpPr/>
              <p:nvPr/>
            </p:nvSpPr>
            <p:spPr>
              <a:xfrm>
                <a:off x="7314324" y="4048121"/>
                <a:ext cx="1797925" cy="296795"/>
              </a:xfrm>
              <a:prstGeom prst="flowChartProcess">
                <a:avLst/>
              </a:prstGeom>
              <a:solidFill>
                <a:srgbClr val="7030A0"/>
              </a:solidFill>
              <a:ln w="19050" cap="flat" cmpd="sng" algn="ctr">
                <a:solidFill>
                  <a:srgbClr val="418AB3">
                    <a:shade val="50000"/>
                  </a:srgbClr>
                </a:solidFill>
                <a:prstDash val="solid"/>
              </a:ln>
              <a:effectLst/>
            </p:spPr>
            <p:txBody>
              <a:bodyPr rtlCol="0" anchor="ctr"/>
              <a:lstStyle/>
              <a:p>
                <a:pPr algn="ctr" defTabSz="457200">
                  <a:defRPr/>
                </a:pPr>
                <a:r>
                  <a:rPr lang="en-US" sz="1200" kern="0" dirty="0">
                    <a:solidFill>
                      <a:srgbClr val="FFFFFF"/>
                    </a:solidFill>
                    <a:latin typeface="Corbel"/>
                  </a:rPr>
                  <a:t>Assembly</a:t>
                </a:r>
              </a:p>
            </p:txBody>
          </p:sp>
        </p:grpSp>
      </p:grpSp>
      <p:sp>
        <p:nvSpPr>
          <p:cNvPr id="32" name="Rectangle 31">
            <a:extLst>
              <a:ext uri="{FF2B5EF4-FFF2-40B4-BE49-F238E27FC236}">
                <a16:creationId xmlns:a16="http://schemas.microsoft.com/office/drawing/2014/main" id="{69929486-C9E7-47AA-8CCD-60079987887F}"/>
              </a:ext>
            </a:extLst>
          </p:cNvPr>
          <p:cNvSpPr/>
          <p:nvPr/>
        </p:nvSpPr>
        <p:spPr>
          <a:xfrm>
            <a:off x="2455606" y="5013252"/>
            <a:ext cx="383458" cy="22171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Arrow: Down 32">
            <a:extLst>
              <a:ext uri="{FF2B5EF4-FFF2-40B4-BE49-F238E27FC236}">
                <a16:creationId xmlns:a16="http://schemas.microsoft.com/office/drawing/2014/main" id="{9A0A4413-FE1C-4722-9053-827098CFE1FD}"/>
              </a:ext>
            </a:extLst>
          </p:cNvPr>
          <p:cNvSpPr/>
          <p:nvPr/>
        </p:nvSpPr>
        <p:spPr>
          <a:xfrm flipH="1" flipV="1">
            <a:off x="2433483" y="5234971"/>
            <a:ext cx="427704" cy="340460"/>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54D37B63-486E-43C8-93DE-8E6CC35AFC0D}"/>
              </a:ext>
            </a:extLst>
          </p:cNvPr>
          <p:cNvSpPr/>
          <p:nvPr/>
        </p:nvSpPr>
        <p:spPr>
          <a:xfrm>
            <a:off x="2426460" y="5547621"/>
            <a:ext cx="2083840" cy="276999"/>
          </a:xfrm>
          <a:prstGeom prst="rect">
            <a:avLst/>
          </a:prstGeom>
        </p:spPr>
        <p:txBody>
          <a:bodyPr wrap="none">
            <a:spAutoFit/>
          </a:bodyPr>
          <a:lstStyle/>
          <a:p>
            <a:r>
              <a:rPr lang="en-US" sz="1200" dirty="0">
                <a:solidFill>
                  <a:srgbClr val="C00000"/>
                </a:solidFill>
              </a:rPr>
              <a:t>Little, but might pack a punch!</a:t>
            </a:r>
          </a:p>
        </p:txBody>
      </p:sp>
      <p:sp>
        <p:nvSpPr>
          <p:cNvPr id="46" name="Flowchart: Process 45">
            <a:extLst>
              <a:ext uri="{FF2B5EF4-FFF2-40B4-BE49-F238E27FC236}">
                <a16:creationId xmlns:a16="http://schemas.microsoft.com/office/drawing/2014/main" id="{CCA57125-BD8E-4786-A3EC-CF84C6ED422C}"/>
              </a:ext>
            </a:extLst>
          </p:cNvPr>
          <p:cNvSpPr/>
          <p:nvPr/>
        </p:nvSpPr>
        <p:spPr>
          <a:xfrm>
            <a:off x="4027785" y="4975713"/>
            <a:ext cx="194426" cy="296795"/>
          </a:xfrm>
          <a:prstGeom prst="flowChartProcess">
            <a:avLst/>
          </a:prstGeom>
          <a:solidFill>
            <a:srgbClr val="FFC000"/>
          </a:solidFill>
          <a:ln w="19050" cap="flat" cmpd="sng" algn="ctr">
            <a:solidFill>
              <a:srgbClr val="418AB3">
                <a:shade val="50000"/>
              </a:srgbClr>
            </a:solidFill>
            <a:prstDash val="solid"/>
          </a:ln>
          <a:effectLst/>
        </p:spPr>
        <p:txBody>
          <a:bodyPr rtlCol="0" anchor="ctr"/>
          <a:lstStyle/>
          <a:p>
            <a:pPr algn="ctr" defTabSz="457200">
              <a:defRPr/>
            </a:pPr>
            <a:endParaRPr lang="en-US" sz="1200" kern="0" dirty="0">
              <a:solidFill>
                <a:srgbClr val="FFFFFF"/>
              </a:solidFill>
              <a:latin typeface="Corbel"/>
            </a:endParaRPr>
          </a:p>
        </p:txBody>
      </p:sp>
      <p:sp>
        <p:nvSpPr>
          <p:cNvPr id="50" name="Flowchart: Process 49">
            <a:extLst>
              <a:ext uri="{FF2B5EF4-FFF2-40B4-BE49-F238E27FC236}">
                <a16:creationId xmlns:a16="http://schemas.microsoft.com/office/drawing/2014/main" id="{B49BAC3D-DC63-4BDF-A1EB-18755368980C}"/>
              </a:ext>
            </a:extLst>
          </p:cNvPr>
          <p:cNvSpPr/>
          <p:nvPr/>
        </p:nvSpPr>
        <p:spPr>
          <a:xfrm>
            <a:off x="4027785" y="4416071"/>
            <a:ext cx="194426" cy="296795"/>
          </a:xfrm>
          <a:prstGeom prst="flowChartProcess">
            <a:avLst/>
          </a:prstGeom>
          <a:solidFill>
            <a:srgbClr val="00B050"/>
          </a:solidFill>
          <a:ln w="19050" cap="flat" cmpd="sng" algn="ctr">
            <a:solidFill>
              <a:srgbClr val="418AB3">
                <a:shade val="50000"/>
              </a:srgbClr>
            </a:solidFill>
            <a:prstDash val="solid"/>
          </a:ln>
          <a:effectLst/>
        </p:spPr>
        <p:txBody>
          <a:bodyPr rtlCol="0" anchor="ctr"/>
          <a:lstStyle/>
          <a:p>
            <a:pPr algn="ctr" defTabSz="457200">
              <a:defRPr/>
            </a:pPr>
            <a:endParaRPr lang="en-US" sz="1200" kern="0" dirty="0">
              <a:solidFill>
                <a:srgbClr val="FFFFFF"/>
              </a:solidFill>
              <a:latin typeface="Corbel"/>
            </a:endParaRPr>
          </a:p>
        </p:txBody>
      </p:sp>
    </p:spTree>
    <p:extLst>
      <p:ext uri="{BB962C8B-B14F-4D97-AF65-F5344CB8AC3E}">
        <p14:creationId xmlns:p14="http://schemas.microsoft.com/office/powerpoint/2010/main" val="3481474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animBg="1"/>
      <p:bldP spid="3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000" dirty="0"/>
              <a:t>[Next thing to consider:]</a:t>
            </a:r>
            <a:r>
              <a:rPr lang="en-US" dirty="0"/>
              <a:t> Exploiting Instruction-Level Parallelism</a:t>
            </a:r>
          </a:p>
        </p:txBody>
      </p:sp>
      <p:sp>
        <p:nvSpPr>
          <p:cNvPr id="3" name="Content Placeholder 2"/>
          <p:cNvSpPr>
            <a:spLocks noGrp="1"/>
          </p:cNvSpPr>
          <p:nvPr>
            <p:ph idx="1"/>
          </p:nvPr>
        </p:nvSpPr>
        <p:spPr/>
        <p:txBody>
          <a:bodyPr/>
          <a:lstStyle/>
          <a:p>
            <a:pPr lvl="1"/>
            <a:endParaRPr lang="en-US" dirty="0"/>
          </a:p>
          <a:p>
            <a:endParaRPr lang="en-US" dirty="0"/>
          </a:p>
          <a:p>
            <a:r>
              <a:rPr lang="en-US" dirty="0"/>
              <a:t>Simple ILP-targeted transformations can yield good performance improvements</a:t>
            </a:r>
          </a:p>
          <a:p>
            <a:pPr lvl="1"/>
            <a:r>
              <a:rPr lang="en-US" dirty="0"/>
              <a:t>Compilers often cannot make these transformations since they don’t know if it’s safe to do so or not</a:t>
            </a:r>
          </a:p>
          <a:p>
            <a:endParaRPr lang="en-US" dirty="0"/>
          </a:p>
          <a:p>
            <a:endParaRPr lang="en-US" dirty="0"/>
          </a:p>
          <a:p>
            <a:r>
              <a:rPr lang="en-US" dirty="0"/>
              <a:t>ILP </a:t>
            </a:r>
          </a:p>
          <a:p>
            <a:pPr lvl="1"/>
            <a:r>
              <a:rPr lang="en-US" dirty="0"/>
              <a:t>Hardware can execute multiple instructions in parallel</a:t>
            </a:r>
          </a:p>
          <a:p>
            <a:pPr lvl="1"/>
            <a:r>
              <a:rPr lang="en-US" dirty="0"/>
              <a:t>Performance limited by ILP </a:t>
            </a:r>
            <a:r>
              <a:rPr lang="en-US" dirty="0">
                <a:solidFill>
                  <a:srgbClr val="00B050"/>
                </a:solidFill>
              </a:rPr>
              <a:t>hazards</a:t>
            </a:r>
          </a:p>
          <a:p>
            <a:endParaRPr lang="en-US" dirty="0"/>
          </a:p>
          <a:p>
            <a:endParaRPr lang="en-US" dirty="0"/>
          </a:p>
        </p:txBody>
      </p:sp>
      <p:sp>
        <p:nvSpPr>
          <p:cNvPr id="4" name="Slide Number Placeholder 3">
            <a:extLst>
              <a:ext uri="{FF2B5EF4-FFF2-40B4-BE49-F238E27FC236}">
                <a16:creationId xmlns:a16="http://schemas.microsoft.com/office/drawing/2014/main" id="{D47DE50B-9475-46F8-84A7-5C27A4DCA05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825117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D5400-FBC1-4B40-B60C-3093A044042F}"/>
              </a:ext>
            </a:extLst>
          </p:cNvPr>
          <p:cNvSpPr>
            <a:spLocks noGrp="1"/>
          </p:cNvSpPr>
          <p:nvPr>
            <p:ph type="title"/>
          </p:nvPr>
        </p:nvSpPr>
        <p:spPr/>
        <p:txBody>
          <a:bodyPr/>
          <a:lstStyle/>
          <a:p>
            <a:r>
              <a:rPr lang="en-US" dirty="0"/>
              <a:t>Curbing our enthusiasm, ILP hazards</a:t>
            </a:r>
          </a:p>
        </p:txBody>
      </p:sp>
      <p:sp>
        <p:nvSpPr>
          <p:cNvPr id="6" name="Content Placeholder 5">
            <a:extLst>
              <a:ext uri="{FF2B5EF4-FFF2-40B4-BE49-F238E27FC236}">
                <a16:creationId xmlns:a16="http://schemas.microsoft.com/office/drawing/2014/main" id="{A137653C-ACDE-4890-B74F-B70E02F88793}"/>
              </a:ext>
            </a:extLst>
          </p:cNvPr>
          <p:cNvSpPr>
            <a:spLocks noGrp="1"/>
          </p:cNvSpPr>
          <p:nvPr>
            <p:ph idx="1"/>
          </p:nvPr>
        </p:nvSpPr>
        <p:spPr/>
        <p:txBody>
          <a:bodyPr/>
          <a:lstStyle/>
          <a:p>
            <a:pPr lvl="1"/>
            <a:endParaRPr lang="en-US" dirty="0"/>
          </a:p>
          <a:p>
            <a:r>
              <a:rPr lang="en-US" dirty="0"/>
              <a:t>Structural hazards</a:t>
            </a:r>
          </a:p>
          <a:p>
            <a:pPr lvl="1"/>
            <a:r>
              <a:rPr lang="en-US" dirty="0"/>
              <a:t>The scheduler: “Unfortunately, there aren’t enough hammers in this plant”</a:t>
            </a:r>
          </a:p>
          <a:p>
            <a:endParaRPr lang="en-US" dirty="0"/>
          </a:p>
          <a:p>
            <a:endParaRPr lang="en-US" dirty="0"/>
          </a:p>
          <a:p>
            <a:r>
              <a:rPr lang="en-US" dirty="0"/>
              <a:t>Data dependency hazards</a:t>
            </a:r>
          </a:p>
          <a:p>
            <a:pPr lvl="1"/>
            <a:r>
              <a:rPr lang="en-US" dirty="0"/>
              <a:t>The scheduler: “This next instruction depends on the outcome of the instruction right ahead of it”</a:t>
            </a:r>
          </a:p>
          <a:p>
            <a:endParaRPr lang="en-US" dirty="0"/>
          </a:p>
          <a:p>
            <a:endParaRPr lang="en-US" dirty="0"/>
          </a:p>
          <a:p>
            <a:r>
              <a:rPr lang="en-US" dirty="0"/>
              <a:t>Control hazards</a:t>
            </a:r>
          </a:p>
          <a:p>
            <a:pPr lvl="1"/>
            <a:r>
              <a:rPr lang="en-US" dirty="0"/>
              <a:t>The scheduler: “I’m not sure what is supposed to happen next”</a:t>
            </a:r>
          </a:p>
          <a:p>
            <a:endParaRPr lang="en-US" dirty="0"/>
          </a:p>
        </p:txBody>
      </p:sp>
      <p:sp>
        <p:nvSpPr>
          <p:cNvPr id="4" name="Slide Number Placeholder 3">
            <a:extLst>
              <a:ext uri="{FF2B5EF4-FFF2-40B4-BE49-F238E27FC236}">
                <a16:creationId xmlns:a16="http://schemas.microsoft.com/office/drawing/2014/main" id="{B6C81443-35BB-4DFE-B780-65209B8C6DA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33C3136-38B5-49B0-B7B2-ED139F0532E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351307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1890" name="Rectangle 2"/>
          <p:cNvSpPr>
            <a:spLocks noGrp="1" noChangeArrowheads="1"/>
          </p:cNvSpPr>
          <p:nvPr>
            <p:ph type="title"/>
          </p:nvPr>
        </p:nvSpPr>
        <p:spPr/>
        <p:txBody>
          <a:bodyPr>
            <a:normAutofit/>
          </a:bodyPr>
          <a:lstStyle/>
          <a:p>
            <a:pPr eaLnBrk="1" hangingPunct="1">
              <a:defRPr/>
            </a:pPr>
            <a:r>
              <a:rPr lang="en-US" dirty="0"/>
              <a:t>Modern CPU Design </a:t>
            </a:r>
            <a:r>
              <a:rPr lang="en-US" sz="2400" dirty="0"/>
              <a:t>[old slide]</a:t>
            </a:r>
            <a:endParaRPr lang="en-US" dirty="0"/>
          </a:p>
        </p:txBody>
      </p:sp>
      <p:sp>
        <p:nvSpPr>
          <p:cNvPr id="3" name="Slide Number Placeholder 2">
            <a:extLst>
              <a:ext uri="{FF2B5EF4-FFF2-40B4-BE49-F238E27FC236}">
                <a16:creationId xmlns:a16="http://schemas.microsoft.com/office/drawing/2014/main" id="{C21471B0-A37C-4869-8026-373D0238D7B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mc:AlternateContent xmlns:mc="http://schemas.openxmlformats.org/markup-compatibility/2006">
        <mc:Choice xmlns:a14="http://schemas.microsoft.com/office/drawing/2010/main" Requires="a14">
          <p:sp>
            <p:nvSpPr>
              <p:cNvPr id="5" name="Text Placeholder 4">
                <a:extLst>
                  <a:ext uri="{FF2B5EF4-FFF2-40B4-BE49-F238E27FC236}">
                    <a16:creationId xmlns:a16="http://schemas.microsoft.com/office/drawing/2014/main" id="{75B74346-E0E5-4C22-B52B-56934DC6D149}"/>
                  </a:ext>
                </a:extLst>
              </p:cNvPr>
              <p:cNvSpPr>
                <a:spLocks noGrp="1"/>
              </p:cNvSpPr>
              <p:nvPr>
                <p:ph type="body" sz="quarter" idx="13"/>
              </p:nvPr>
            </p:nvSpPr>
            <p:spPr/>
            <p:txBody>
              <a:bodyPr/>
              <a:lstStyle/>
              <a:p>
                <a:r>
                  <a:rPr lang="en-US" sz="800" dirty="0"/>
                  <a:t>[15-213 @ CMU]</a:t>
                </a:r>
                <a14:m>
                  <m:oMath xmlns:m="http://schemas.openxmlformats.org/officeDocument/2006/math">
                    <m:r>
                      <a:rPr lang="en-US" sz="800" i="1">
                        <a:latin typeface="Cambria Math" panose="02040503050406030204" pitchFamily="18" charset="0"/>
                      </a:rPr>
                      <m:t>→</m:t>
                    </m:r>
                  </m:oMath>
                </a14:m>
                <a:endParaRPr lang="en-US" sz="800" dirty="0"/>
              </a:p>
            </p:txBody>
          </p:sp>
        </mc:Choice>
        <mc:Fallback>
          <p:sp>
            <p:nvSpPr>
              <p:cNvPr id="5" name="Text Placeholder 4">
                <a:extLst>
                  <a:ext uri="{FF2B5EF4-FFF2-40B4-BE49-F238E27FC236}">
                    <a16:creationId xmlns:a16="http://schemas.microsoft.com/office/drawing/2014/main" id="{75B74346-E0E5-4C22-B52B-56934DC6D149}"/>
                  </a:ext>
                </a:extLst>
              </p:cNvPr>
              <p:cNvSpPr>
                <a:spLocks noGrp="1" noRot="1" noChangeAspect="1" noMove="1" noResize="1" noEditPoints="1" noAdjustHandles="1" noChangeArrowheads="1" noChangeShapeType="1" noTextEdit="1"/>
              </p:cNvSpPr>
              <p:nvPr>
                <p:ph type="body" sz="quarter" idx="13"/>
              </p:nvPr>
            </p:nvSpPr>
            <p:spPr>
              <a:blipFill>
                <a:blip r:embed="rId3"/>
                <a:stretch>
                  <a:fillRect b="-8824"/>
                </a:stretch>
              </a:blipFill>
            </p:spPr>
            <p:txBody>
              <a:bodyPr/>
              <a:lstStyle/>
              <a:p>
                <a:r>
                  <a:rPr lang="en-US">
                    <a:noFill/>
                  </a:rPr>
                  <a:t> </a:t>
                </a:r>
              </a:p>
            </p:txBody>
          </p:sp>
        </mc:Fallback>
      </mc:AlternateContent>
      <p:sp>
        <p:nvSpPr>
          <p:cNvPr id="421891" name="Rectangle 3"/>
          <p:cNvSpPr>
            <a:spLocks noChangeArrowheads="1"/>
          </p:cNvSpPr>
          <p:nvPr/>
        </p:nvSpPr>
        <p:spPr bwMode="auto">
          <a:xfrm>
            <a:off x="3066041" y="3505200"/>
            <a:ext cx="6510337" cy="3048000"/>
          </a:xfrm>
          <a:prstGeom prst="rect">
            <a:avLst/>
          </a:prstGeom>
          <a:solidFill>
            <a:schemeClr val="bg1">
              <a:lumMod val="95000"/>
            </a:schemeClr>
          </a:solidFill>
          <a:ln w="19050">
            <a:solidFill>
              <a:schemeClr val="tx1"/>
            </a:solidFill>
            <a:miter lim="800000"/>
            <a:headEnd/>
            <a:tailEnd/>
          </a:ln>
          <a:effectLst/>
        </p:spPr>
        <p:txBody>
          <a:bodyPr wrap="none" anchor="b" anchorCtr="0"/>
          <a:lstStyle/>
          <a:p>
            <a:pPr eaLnBrk="1" hangingPunct="1">
              <a:lnSpc>
                <a:spcPct val="100000"/>
              </a:lnSpc>
              <a:defRPr/>
            </a:pPr>
            <a:r>
              <a:rPr lang="en-US" i="1" dirty="0">
                <a:solidFill>
                  <a:schemeClr val="tx1">
                    <a:lumMod val="50000"/>
                    <a:lumOff val="50000"/>
                  </a:schemeClr>
                </a:solidFill>
                <a:latin typeface="Calibri" pitchFamily="34" charset="0"/>
              </a:rPr>
              <a:t>Execution</a:t>
            </a:r>
          </a:p>
        </p:txBody>
      </p:sp>
      <p:sp>
        <p:nvSpPr>
          <p:cNvPr id="11268" name="Rectangle 4"/>
          <p:cNvSpPr>
            <a:spLocks noChangeArrowheads="1"/>
          </p:cNvSpPr>
          <p:nvPr/>
        </p:nvSpPr>
        <p:spPr bwMode="auto">
          <a:xfrm>
            <a:off x="3581400" y="3900160"/>
            <a:ext cx="5706052" cy="762000"/>
          </a:xfrm>
          <a:prstGeom prst="rect">
            <a:avLst/>
          </a:prstGeom>
          <a:solidFill>
            <a:schemeClr val="bg1">
              <a:lumMod val="75000"/>
            </a:schemeClr>
          </a:solidFill>
          <a:ln w="9525">
            <a:solidFill>
              <a:schemeClr val="tx1"/>
            </a:solidFill>
            <a:miter lim="800000"/>
            <a:headEnd/>
            <a:tailEnd/>
          </a:ln>
        </p:spPr>
        <p:txBody>
          <a:bodyPr wrap="none" anchor="ctr"/>
          <a:lstStyle/>
          <a:p>
            <a:pPr algn="r" eaLnBrk="1" hangingPunct="1">
              <a:lnSpc>
                <a:spcPct val="100000"/>
              </a:lnSpc>
            </a:pPr>
            <a:r>
              <a:rPr lang="en-US" sz="1400" dirty="0">
                <a:latin typeface="Calibri" pitchFamily="34" charset="0"/>
              </a:rPr>
              <a:t>Functional</a:t>
            </a:r>
          </a:p>
          <a:p>
            <a:pPr algn="r" eaLnBrk="1" hangingPunct="1">
              <a:lnSpc>
                <a:spcPct val="100000"/>
              </a:lnSpc>
            </a:pPr>
            <a:r>
              <a:rPr lang="en-US" sz="1400" dirty="0">
                <a:latin typeface="Calibri" pitchFamily="34" charset="0"/>
              </a:rPr>
              <a:t>Units</a:t>
            </a:r>
          </a:p>
        </p:txBody>
      </p:sp>
      <p:sp>
        <p:nvSpPr>
          <p:cNvPr id="421893" name="Rectangle 5"/>
          <p:cNvSpPr>
            <a:spLocks noChangeArrowheads="1"/>
          </p:cNvSpPr>
          <p:nvPr/>
        </p:nvSpPr>
        <p:spPr bwMode="auto">
          <a:xfrm>
            <a:off x="3066041" y="1219200"/>
            <a:ext cx="6510337" cy="1905000"/>
          </a:xfrm>
          <a:prstGeom prst="rect">
            <a:avLst/>
          </a:prstGeom>
          <a:solidFill>
            <a:schemeClr val="bg1">
              <a:lumMod val="95000"/>
            </a:schemeClr>
          </a:solidFill>
          <a:ln w="19050">
            <a:solidFill>
              <a:schemeClr val="tx1"/>
            </a:solidFill>
            <a:miter lim="800000"/>
            <a:headEnd/>
            <a:tailEnd/>
          </a:ln>
          <a:effectLst/>
        </p:spPr>
        <p:txBody>
          <a:bodyPr wrap="none" anchor="t" anchorCtr="0"/>
          <a:lstStyle/>
          <a:p>
            <a:pPr eaLnBrk="1" hangingPunct="1">
              <a:lnSpc>
                <a:spcPct val="100000"/>
              </a:lnSpc>
              <a:defRPr/>
            </a:pPr>
            <a:r>
              <a:rPr lang="en-US" i="1" dirty="0">
                <a:solidFill>
                  <a:schemeClr val="tx1">
                    <a:lumMod val="50000"/>
                    <a:lumOff val="50000"/>
                  </a:schemeClr>
                </a:solidFill>
                <a:latin typeface="Calibri" pitchFamily="34" charset="0"/>
              </a:rPr>
              <a:t>Instruction Control</a:t>
            </a:r>
          </a:p>
        </p:txBody>
      </p:sp>
      <p:sp>
        <p:nvSpPr>
          <p:cNvPr id="11270" name="Rectangle 6"/>
          <p:cNvSpPr>
            <a:spLocks noChangeArrowheads="1"/>
          </p:cNvSpPr>
          <p:nvPr/>
        </p:nvSpPr>
        <p:spPr bwMode="auto">
          <a:xfrm>
            <a:off x="3740728" y="4038600"/>
            <a:ext cx="676275" cy="457200"/>
          </a:xfrm>
          <a:prstGeom prst="rect">
            <a:avLst/>
          </a:prstGeom>
          <a:solidFill>
            <a:srgbClr val="8C4040"/>
          </a:solidFill>
          <a:ln w="9525">
            <a:solidFill>
              <a:schemeClr val="tx1"/>
            </a:solidFill>
            <a:miter lim="800000"/>
            <a:headEnd/>
            <a:tailEnd/>
          </a:ln>
        </p:spPr>
        <p:txBody>
          <a:bodyPr wrap="none" anchor="ctr"/>
          <a:lstStyle/>
          <a:p>
            <a:pPr algn="ctr" eaLnBrk="1" hangingPunct="1">
              <a:lnSpc>
                <a:spcPct val="100000"/>
              </a:lnSpc>
            </a:pPr>
            <a:r>
              <a:rPr lang="en-US" sz="1400" dirty="0">
                <a:solidFill>
                  <a:schemeClr val="bg1"/>
                </a:solidFill>
                <a:latin typeface="Calibri" pitchFamily="34" charset="0"/>
              </a:rPr>
              <a:t>Branch</a:t>
            </a:r>
          </a:p>
        </p:txBody>
      </p:sp>
      <p:sp>
        <p:nvSpPr>
          <p:cNvPr id="11271" name="Rectangle 7"/>
          <p:cNvSpPr>
            <a:spLocks noChangeArrowheads="1"/>
          </p:cNvSpPr>
          <p:nvPr/>
        </p:nvSpPr>
        <p:spPr bwMode="auto">
          <a:xfrm>
            <a:off x="5283778" y="4038600"/>
            <a:ext cx="676275" cy="457200"/>
          </a:xfrm>
          <a:prstGeom prst="rect">
            <a:avLst/>
          </a:prstGeom>
          <a:solidFill>
            <a:srgbClr val="8C4040"/>
          </a:solidFill>
          <a:ln w="9525">
            <a:solidFill>
              <a:schemeClr val="tx1"/>
            </a:solidFill>
            <a:miter lim="800000"/>
            <a:headEnd/>
            <a:tailEnd/>
          </a:ln>
        </p:spPr>
        <p:txBody>
          <a:bodyPr wrap="none" anchor="ctr"/>
          <a:lstStyle/>
          <a:p>
            <a:pPr algn="ctr" eaLnBrk="1" hangingPunct="1">
              <a:lnSpc>
                <a:spcPct val="100000"/>
              </a:lnSpc>
            </a:pPr>
            <a:r>
              <a:rPr lang="en-US" sz="1400" dirty="0" err="1">
                <a:solidFill>
                  <a:schemeClr val="bg1"/>
                </a:solidFill>
                <a:latin typeface="Calibri" pitchFamily="34" charset="0"/>
              </a:rPr>
              <a:t>Arith</a:t>
            </a:r>
            <a:endParaRPr lang="en-US" sz="1400" dirty="0">
              <a:solidFill>
                <a:schemeClr val="bg1"/>
              </a:solidFill>
              <a:latin typeface="Calibri" pitchFamily="34" charset="0"/>
            </a:endParaRPr>
          </a:p>
        </p:txBody>
      </p:sp>
      <p:sp>
        <p:nvSpPr>
          <p:cNvPr id="11272" name="Rectangle 8"/>
          <p:cNvSpPr>
            <a:spLocks noChangeArrowheads="1"/>
          </p:cNvSpPr>
          <p:nvPr/>
        </p:nvSpPr>
        <p:spPr bwMode="auto">
          <a:xfrm>
            <a:off x="6056891" y="4038600"/>
            <a:ext cx="674687" cy="457200"/>
          </a:xfrm>
          <a:prstGeom prst="rect">
            <a:avLst/>
          </a:prstGeom>
          <a:solidFill>
            <a:srgbClr val="8C4040"/>
          </a:solidFill>
          <a:ln w="9525">
            <a:solidFill>
              <a:schemeClr val="tx1"/>
            </a:solidFill>
            <a:miter lim="800000"/>
            <a:headEnd/>
            <a:tailEnd/>
          </a:ln>
        </p:spPr>
        <p:txBody>
          <a:bodyPr wrap="none" anchor="ctr"/>
          <a:lstStyle/>
          <a:p>
            <a:pPr algn="ctr" eaLnBrk="1" hangingPunct="1">
              <a:lnSpc>
                <a:spcPct val="100000"/>
              </a:lnSpc>
            </a:pPr>
            <a:r>
              <a:rPr lang="en-US" sz="1400" dirty="0" err="1">
                <a:solidFill>
                  <a:schemeClr val="bg1"/>
                </a:solidFill>
                <a:latin typeface="Calibri" pitchFamily="34" charset="0"/>
              </a:rPr>
              <a:t>Arith</a:t>
            </a:r>
            <a:endParaRPr lang="en-US" sz="1400" dirty="0">
              <a:solidFill>
                <a:schemeClr val="bg1"/>
              </a:solidFill>
              <a:latin typeface="Calibri" pitchFamily="34" charset="0"/>
            </a:endParaRPr>
          </a:p>
        </p:txBody>
      </p:sp>
      <p:sp>
        <p:nvSpPr>
          <p:cNvPr id="11273" name="Rectangle 9"/>
          <p:cNvSpPr>
            <a:spLocks noChangeArrowheads="1"/>
          </p:cNvSpPr>
          <p:nvPr/>
        </p:nvSpPr>
        <p:spPr bwMode="auto">
          <a:xfrm>
            <a:off x="6826828" y="4038600"/>
            <a:ext cx="676275" cy="457200"/>
          </a:xfrm>
          <a:prstGeom prst="rect">
            <a:avLst/>
          </a:prstGeom>
          <a:solidFill>
            <a:srgbClr val="8C4040"/>
          </a:solidFill>
          <a:ln w="9525">
            <a:solidFill>
              <a:schemeClr val="tx1"/>
            </a:solidFill>
            <a:miter lim="800000"/>
            <a:headEnd/>
            <a:tailEnd/>
          </a:ln>
        </p:spPr>
        <p:txBody>
          <a:bodyPr wrap="none" anchor="ctr"/>
          <a:lstStyle/>
          <a:p>
            <a:pPr algn="ctr" eaLnBrk="1" hangingPunct="1">
              <a:lnSpc>
                <a:spcPct val="100000"/>
              </a:lnSpc>
            </a:pPr>
            <a:r>
              <a:rPr lang="en-US" sz="1400" dirty="0">
                <a:solidFill>
                  <a:schemeClr val="bg1"/>
                </a:solidFill>
                <a:latin typeface="Calibri" pitchFamily="34" charset="0"/>
              </a:rPr>
              <a:t>Load</a:t>
            </a:r>
          </a:p>
        </p:txBody>
      </p:sp>
      <p:sp>
        <p:nvSpPr>
          <p:cNvPr id="11274" name="Rectangle 10"/>
          <p:cNvSpPr>
            <a:spLocks noChangeArrowheads="1"/>
          </p:cNvSpPr>
          <p:nvPr/>
        </p:nvSpPr>
        <p:spPr bwMode="auto">
          <a:xfrm>
            <a:off x="7598353" y="4038600"/>
            <a:ext cx="676275" cy="457200"/>
          </a:xfrm>
          <a:prstGeom prst="rect">
            <a:avLst/>
          </a:prstGeom>
          <a:solidFill>
            <a:srgbClr val="8C4040"/>
          </a:solidFill>
          <a:ln w="9525">
            <a:solidFill>
              <a:schemeClr val="tx1"/>
            </a:solidFill>
            <a:miter lim="800000"/>
            <a:headEnd/>
            <a:tailEnd/>
          </a:ln>
        </p:spPr>
        <p:txBody>
          <a:bodyPr wrap="none" anchor="ctr"/>
          <a:lstStyle/>
          <a:p>
            <a:pPr algn="ctr" eaLnBrk="1" hangingPunct="1"/>
            <a:r>
              <a:rPr lang="en-US" sz="1400" dirty="0">
                <a:solidFill>
                  <a:schemeClr val="bg1"/>
                </a:solidFill>
                <a:latin typeface="Calibri" pitchFamily="34" charset="0"/>
              </a:rPr>
              <a:t>Store</a:t>
            </a:r>
          </a:p>
        </p:txBody>
      </p:sp>
      <p:sp>
        <p:nvSpPr>
          <p:cNvPr id="11275" name="Rectangle 11"/>
          <p:cNvSpPr>
            <a:spLocks noChangeArrowheads="1"/>
          </p:cNvSpPr>
          <p:nvPr/>
        </p:nvSpPr>
        <p:spPr bwMode="auto">
          <a:xfrm>
            <a:off x="7984116" y="1676400"/>
            <a:ext cx="1303337" cy="1143000"/>
          </a:xfrm>
          <a:prstGeom prst="rect">
            <a:avLst/>
          </a:prstGeom>
          <a:solidFill>
            <a:srgbClr val="8C4040"/>
          </a:solidFill>
          <a:ln w="9525">
            <a:solidFill>
              <a:schemeClr val="tx1"/>
            </a:solidFill>
            <a:miter lim="800000"/>
            <a:headEnd/>
            <a:tailEnd/>
          </a:ln>
        </p:spPr>
        <p:txBody>
          <a:bodyPr wrap="none" anchor="ctr"/>
          <a:lstStyle/>
          <a:p>
            <a:pPr algn="ctr" eaLnBrk="1" hangingPunct="1">
              <a:lnSpc>
                <a:spcPct val="100000"/>
              </a:lnSpc>
            </a:pPr>
            <a:r>
              <a:rPr lang="en-US" sz="1400" dirty="0">
                <a:solidFill>
                  <a:schemeClr val="bg1"/>
                </a:solidFill>
                <a:latin typeface="Calibri" pitchFamily="34" charset="0"/>
              </a:rPr>
              <a:t>Instruction</a:t>
            </a:r>
          </a:p>
          <a:p>
            <a:pPr algn="ctr" eaLnBrk="1" hangingPunct="1">
              <a:lnSpc>
                <a:spcPct val="100000"/>
              </a:lnSpc>
            </a:pPr>
            <a:r>
              <a:rPr lang="en-US" sz="1400" dirty="0">
                <a:solidFill>
                  <a:schemeClr val="bg1"/>
                </a:solidFill>
                <a:latin typeface="Calibri" pitchFamily="34" charset="0"/>
              </a:rPr>
              <a:t>Cache</a:t>
            </a:r>
          </a:p>
        </p:txBody>
      </p:sp>
      <p:sp>
        <p:nvSpPr>
          <p:cNvPr id="11276" name="Rectangle 12"/>
          <p:cNvSpPr>
            <a:spLocks noChangeArrowheads="1"/>
          </p:cNvSpPr>
          <p:nvPr/>
        </p:nvSpPr>
        <p:spPr bwMode="auto">
          <a:xfrm>
            <a:off x="6826827" y="5562600"/>
            <a:ext cx="1447800" cy="609600"/>
          </a:xfrm>
          <a:prstGeom prst="rect">
            <a:avLst/>
          </a:prstGeom>
          <a:solidFill>
            <a:srgbClr val="8C4040"/>
          </a:solidFill>
          <a:ln w="9525">
            <a:solidFill>
              <a:schemeClr val="tx1"/>
            </a:solidFill>
            <a:miter lim="800000"/>
            <a:headEnd/>
            <a:tailEnd/>
          </a:ln>
        </p:spPr>
        <p:txBody>
          <a:bodyPr wrap="none" anchor="ctr"/>
          <a:lstStyle/>
          <a:p>
            <a:pPr algn="ctr" eaLnBrk="1" hangingPunct="1">
              <a:lnSpc>
                <a:spcPct val="100000"/>
              </a:lnSpc>
            </a:pPr>
            <a:r>
              <a:rPr lang="en-US" sz="1400" dirty="0">
                <a:solidFill>
                  <a:schemeClr val="bg1"/>
                </a:solidFill>
                <a:latin typeface="Calibri" pitchFamily="34" charset="0"/>
              </a:rPr>
              <a:t>Data</a:t>
            </a:r>
          </a:p>
          <a:p>
            <a:pPr algn="ctr" eaLnBrk="1" hangingPunct="1">
              <a:lnSpc>
                <a:spcPct val="100000"/>
              </a:lnSpc>
            </a:pPr>
            <a:r>
              <a:rPr lang="en-US" sz="1400" dirty="0">
                <a:solidFill>
                  <a:schemeClr val="bg1"/>
                </a:solidFill>
                <a:latin typeface="Calibri" pitchFamily="34" charset="0"/>
              </a:rPr>
              <a:t>Cache</a:t>
            </a:r>
          </a:p>
        </p:txBody>
      </p:sp>
      <p:sp>
        <p:nvSpPr>
          <p:cNvPr id="11277" name="Rectangle 13"/>
          <p:cNvSpPr>
            <a:spLocks noChangeArrowheads="1"/>
          </p:cNvSpPr>
          <p:nvPr/>
        </p:nvSpPr>
        <p:spPr bwMode="auto">
          <a:xfrm>
            <a:off x="5766377" y="1676400"/>
            <a:ext cx="1157288" cy="533400"/>
          </a:xfrm>
          <a:prstGeom prst="rect">
            <a:avLst/>
          </a:prstGeom>
          <a:solidFill>
            <a:srgbClr val="8C4040"/>
          </a:solidFill>
          <a:ln w="9525">
            <a:solidFill>
              <a:schemeClr val="tx1"/>
            </a:solidFill>
            <a:miter lim="800000"/>
            <a:headEnd/>
            <a:tailEnd/>
          </a:ln>
        </p:spPr>
        <p:txBody>
          <a:bodyPr wrap="none" anchor="ctr"/>
          <a:lstStyle/>
          <a:p>
            <a:pPr algn="ctr" eaLnBrk="1" hangingPunct="1">
              <a:lnSpc>
                <a:spcPct val="100000"/>
              </a:lnSpc>
            </a:pPr>
            <a:r>
              <a:rPr lang="en-US" sz="1400" dirty="0">
                <a:solidFill>
                  <a:schemeClr val="bg1"/>
                </a:solidFill>
                <a:latin typeface="Calibri" pitchFamily="34" charset="0"/>
              </a:rPr>
              <a:t>Fetch</a:t>
            </a:r>
          </a:p>
          <a:p>
            <a:pPr algn="ctr" eaLnBrk="1" hangingPunct="1">
              <a:lnSpc>
                <a:spcPct val="100000"/>
              </a:lnSpc>
            </a:pPr>
            <a:r>
              <a:rPr lang="en-US" sz="1400" dirty="0">
                <a:solidFill>
                  <a:schemeClr val="bg1"/>
                </a:solidFill>
                <a:latin typeface="Calibri" pitchFamily="34" charset="0"/>
              </a:rPr>
              <a:t>Control</a:t>
            </a:r>
          </a:p>
        </p:txBody>
      </p:sp>
      <p:sp>
        <p:nvSpPr>
          <p:cNvPr id="11278" name="Rectangle 14"/>
          <p:cNvSpPr>
            <a:spLocks noChangeArrowheads="1"/>
          </p:cNvSpPr>
          <p:nvPr/>
        </p:nvSpPr>
        <p:spPr bwMode="auto">
          <a:xfrm>
            <a:off x="5766377" y="2286000"/>
            <a:ext cx="1157288" cy="533400"/>
          </a:xfrm>
          <a:prstGeom prst="rect">
            <a:avLst/>
          </a:prstGeom>
          <a:solidFill>
            <a:srgbClr val="8C4040"/>
          </a:solidFill>
          <a:ln w="9525">
            <a:solidFill>
              <a:schemeClr val="tx1"/>
            </a:solidFill>
            <a:miter lim="800000"/>
            <a:headEnd/>
            <a:tailEnd/>
          </a:ln>
        </p:spPr>
        <p:txBody>
          <a:bodyPr wrap="none" anchor="ctr"/>
          <a:lstStyle/>
          <a:p>
            <a:pPr algn="ctr" eaLnBrk="1" hangingPunct="1">
              <a:lnSpc>
                <a:spcPct val="100000"/>
              </a:lnSpc>
            </a:pPr>
            <a:r>
              <a:rPr lang="en-US" sz="1400" dirty="0">
                <a:solidFill>
                  <a:schemeClr val="bg1"/>
                </a:solidFill>
                <a:latin typeface="Calibri" pitchFamily="34" charset="0"/>
              </a:rPr>
              <a:t>Instruction</a:t>
            </a:r>
          </a:p>
          <a:p>
            <a:pPr algn="ctr" eaLnBrk="1" hangingPunct="1">
              <a:lnSpc>
                <a:spcPct val="100000"/>
              </a:lnSpc>
            </a:pPr>
            <a:r>
              <a:rPr lang="en-US" sz="1400" dirty="0">
                <a:solidFill>
                  <a:schemeClr val="bg1"/>
                </a:solidFill>
                <a:latin typeface="Calibri" pitchFamily="34" charset="0"/>
              </a:rPr>
              <a:t>Decode</a:t>
            </a:r>
          </a:p>
        </p:txBody>
      </p:sp>
      <p:sp>
        <p:nvSpPr>
          <p:cNvPr id="11279" name="Line 15"/>
          <p:cNvSpPr>
            <a:spLocks noChangeShapeType="1"/>
          </p:cNvSpPr>
          <p:nvPr/>
        </p:nvSpPr>
        <p:spPr bwMode="auto">
          <a:xfrm>
            <a:off x="6923665" y="1948130"/>
            <a:ext cx="1060450" cy="0"/>
          </a:xfrm>
          <a:prstGeom prst="line">
            <a:avLst/>
          </a:prstGeom>
          <a:noFill/>
          <a:ln w="28575">
            <a:solidFill>
              <a:schemeClr val="tx1"/>
            </a:solidFill>
            <a:round/>
            <a:headEnd/>
            <a:tailEnd type="triangle" w="med" len="med"/>
          </a:ln>
        </p:spPr>
        <p:txBody>
          <a:bodyPr/>
          <a:lstStyle/>
          <a:p>
            <a:endParaRPr lang="en-US" dirty="0">
              <a:latin typeface="Calibri" pitchFamily="34" charset="0"/>
            </a:endParaRPr>
          </a:p>
        </p:txBody>
      </p:sp>
      <p:sp>
        <p:nvSpPr>
          <p:cNvPr id="11280" name="Line 16"/>
          <p:cNvSpPr>
            <a:spLocks noChangeShapeType="1"/>
          </p:cNvSpPr>
          <p:nvPr/>
        </p:nvSpPr>
        <p:spPr bwMode="auto">
          <a:xfrm flipH="1">
            <a:off x="6923665" y="2562880"/>
            <a:ext cx="1060450" cy="0"/>
          </a:xfrm>
          <a:prstGeom prst="line">
            <a:avLst/>
          </a:prstGeom>
          <a:noFill/>
          <a:ln w="28575">
            <a:solidFill>
              <a:schemeClr val="tx1"/>
            </a:solidFill>
            <a:round/>
            <a:headEnd/>
            <a:tailEnd type="triangle" w="med" len="med"/>
          </a:ln>
        </p:spPr>
        <p:txBody>
          <a:bodyPr/>
          <a:lstStyle/>
          <a:p>
            <a:endParaRPr lang="en-US" dirty="0">
              <a:latin typeface="Calibri" pitchFamily="34" charset="0"/>
            </a:endParaRPr>
          </a:p>
        </p:txBody>
      </p:sp>
      <p:sp>
        <p:nvSpPr>
          <p:cNvPr id="11281" name="Line 17"/>
          <p:cNvSpPr>
            <a:spLocks noChangeShapeType="1"/>
          </p:cNvSpPr>
          <p:nvPr/>
        </p:nvSpPr>
        <p:spPr bwMode="auto">
          <a:xfrm>
            <a:off x="6344227" y="2819400"/>
            <a:ext cx="0" cy="990600"/>
          </a:xfrm>
          <a:prstGeom prst="line">
            <a:avLst/>
          </a:prstGeom>
          <a:noFill/>
          <a:ln w="28575">
            <a:solidFill>
              <a:schemeClr val="tx1"/>
            </a:solidFill>
            <a:round/>
            <a:headEnd/>
            <a:tailEnd type="triangle" w="med" len="med"/>
          </a:ln>
        </p:spPr>
        <p:txBody>
          <a:bodyPr/>
          <a:lstStyle/>
          <a:p>
            <a:endParaRPr lang="en-US" dirty="0">
              <a:latin typeface="Calibri" pitchFamily="34" charset="0"/>
            </a:endParaRPr>
          </a:p>
        </p:txBody>
      </p:sp>
      <p:sp>
        <p:nvSpPr>
          <p:cNvPr id="11282" name="Freeform 18"/>
          <p:cNvSpPr>
            <a:spLocks/>
          </p:cNvSpPr>
          <p:nvPr/>
        </p:nvSpPr>
        <p:spPr bwMode="auto">
          <a:xfrm flipH="1">
            <a:off x="3837565" y="1752600"/>
            <a:ext cx="1928812" cy="2286000"/>
          </a:xfrm>
          <a:custGeom>
            <a:avLst/>
            <a:gdLst>
              <a:gd name="T0" fmla="*/ 0 w 144"/>
              <a:gd name="T1" fmla="*/ 0 h 864"/>
              <a:gd name="T2" fmla="*/ 144 w 144"/>
              <a:gd name="T3" fmla="*/ 0 h 864"/>
              <a:gd name="T4" fmla="*/ 144 w 144"/>
              <a:gd name="T5" fmla="*/ 864 h 864"/>
              <a:gd name="T6" fmla="*/ 0 60000 65536"/>
              <a:gd name="T7" fmla="*/ 0 60000 65536"/>
              <a:gd name="T8" fmla="*/ 0 60000 65536"/>
              <a:gd name="T9" fmla="*/ 0 w 144"/>
              <a:gd name="T10" fmla="*/ 0 h 864"/>
              <a:gd name="T11" fmla="*/ 144 w 144"/>
              <a:gd name="T12" fmla="*/ 864 h 864"/>
            </a:gdLst>
            <a:ahLst/>
            <a:cxnLst>
              <a:cxn ang="T6">
                <a:pos x="T0" y="T1"/>
              </a:cxn>
              <a:cxn ang="T7">
                <a:pos x="T2" y="T3"/>
              </a:cxn>
              <a:cxn ang="T8">
                <a:pos x="T4" y="T5"/>
              </a:cxn>
            </a:cxnLst>
            <a:rect l="T9" t="T10" r="T11" b="T12"/>
            <a:pathLst>
              <a:path w="144" h="864">
                <a:moveTo>
                  <a:pt x="0" y="0"/>
                </a:moveTo>
                <a:lnTo>
                  <a:pt x="144" y="0"/>
                </a:lnTo>
                <a:lnTo>
                  <a:pt x="144" y="864"/>
                </a:lnTo>
              </a:path>
            </a:pathLst>
          </a:custGeom>
          <a:noFill/>
          <a:ln w="28575">
            <a:solidFill>
              <a:schemeClr val="tx1"/>
            </a:solidFill>
            <a:prstDash val="sysDot"/>
            <a:round/>
            <a:headEnd type="triangle" w="med" len="med"/>
            <a:tailEnd/>
          </a:ln>
        </p:spPr>
        <p:txBody>
          <a:bodyPr/>
          <a:lstStyle/>
          <a:p>
            <a:endParaRPr lang="en-US" dirty="0">
              <a:latin typeface="Calibri" pitchFamily="34" charset="0"/>
            </a:endParaRPr>
          </a:p>
        </p:txBody>
      </p:sp>
      <p:sp>
        <p:nvSpPr>
          <p:cNvPr id="11283" name="Line 19"/>
          <p:cNvSpPr>
            <a:spLocks noChangeShapeType="1"/>
          </p:cNvSpPr>
          <p:nvPr/>
        </p:nvSpPr>
        <p:spPr bwMode="auto">
          <a:xfrm rot="5400000">
            <a:off x="6487102" y="5029200"/>
            <a:ext cx="1066800" cy="0"/>
          </a:xfrm>
          <a:prstGeom prst="line">
            <a:avLst/>
          </a:prstGeom>
          <a:noFill/>
          <a:ln w="28575">
            <a:solidFill>
              <a:schemeClr val="tx1"/>
            </a:solidFill>
            <a:round/>
            <a:headEnd/>
            <a:tailEnd type="triangle" w="med" len="med"/>
          </a:ln>
        </p:spPr>
        <p:txBody>
          <a:bodyPr/>
          <a:lstStyle/>
          <a:p>
            <a:endParaRPr lang="en-US" dirty="0">
              <a:latin typeface="Calibri" pitchFamily="34" charset="0"/>
            </a:endParaRPr>
          </a:p>
        </p:txBody>
      </p:sp>
      <p:sp>
        <p:nvSpPr>
          <p:cNvPr id="11284" name="Line 20"/>
          <p:cNvSpPr>
            <a:spLocks noChangeShapeType="1"/>
          </p:cNvSpPr>
          <p:nvPr/>
        </p:nvSpPr>
        <p:spPr bwMode="auto">
          <a:xfrm rot="16200000" flipV="1">
            <a:off x="6777615" y="5029200"/>
            <a:ext cx="1066800" cy="0"/>
          </a:xfrm>
          <a:prstGeom prst="line">
            <a:avLst/>
          </a:prstGeom>
          <a:noFill/>
          <a:ln w="28575">
            <a:solidFill>
              <a:schemeClr val="tx1"/>
            </a:solidFill>
            <a:round/>
            <a:headEnd/>
            <a:tailEnd type="triangle" w="med" len="med"/>
          </a:ln>
        </p:spPr>
        <p:txBody>
          <a:bodyPr/>
          <a:lstStyle/>
          <a:p>
            <a:endParaRPr lang="en-US" dirty="0">
              <a:latin typeface="Calibri" pitchFamily="34" charset="0"/>
            </a:endParaRPr>
          </a:p>
        </p:txBody>
      </p:sp>
      <p:sp>
        <p:nvSpPr>
          <p:cNvPr id="11285" name="Line 21"/>
          <p:cNvSpPr>
            <a:spLocks noChangeShapeType="1"/>
          </p:cNvSpPr>
          <p:nvPr/>
        </p:nvSpPr>
        <p:spPr bwMode="auto">
          <a:xfrm rot="5400000">
            <a:off x="7258627" y="5029200"/>
            <a:ext cx="1066800" cy="0"/>
          </a:xfrm>
          <a:prstGeom prst="line">
            <a:avLst/>
          </a:prstGeom>
          <a:noFill/>
          <a:ln w="28575">
            <a:solidFill>
              <a:schemeClr val="tx1"/>
            </a:solidFill>
            <a:round/>
            <a:headEnd/>
            <a:tailEnd type="triangle" w="med" len="med"/>
          </a:ln>
        </p:spPr>
        <p:txBody>
          <a:bodyPr/>
          <a:lstStyle/>
          <a:p>
            <a:endParaRPr lang="en-US" dirty="0">
              <a:latin typeface="Calibri" pitchFamily="34" charset="0"/>
            </a:endParaRPr>
          </a:p>
        </p:txBody>
      </p:sp>
      <p:sp>
        <p:nvSpPr>
          <p:cNvPr id="11286" name="Line 22"/>
          <p:cNvSpPr>
            <a:spLocks noChangeShapeType="1"/>
          </p:cNvSpPr>
          <p:nvPr/>
        </p:nvSpPr>
        <p:spPr bwMode="auto">
          <a:xfrm rot="5400000">
            <a:off x="7547552" y="5029200"/>
            <a:ext cx="1066800" cy="0"/>
          </a:xfrm>
          <a:prstGeom prst="line">
            <a:avLst/>
          </a:prstGeom>
          <a:noFill/>
          <a:ln w="28575">
            <a:solidFill>
              <a:schemeClr val="tx1"/>
            </a:solidFill>
            <a:round/>
            <a:headEnd/>
            <a:tailEnd type="triangle" w="med" len="med"/>
          </a:ln>
        </p:spPr>
        <p:txBody>
          <a:bodyPr/>
          <a:lstStyle/>
          <a:p>
            <a:endParaRPr lang="en-US" dirty="0">
              <a:latin typeface="Calibri" pitchFamily="34" charset="0"/>
            </a:endParaRPr>
          </a:p>
        </p:txBody>
      </p:sp>
      <p:sp>
        <p:nvSpPr>
          <p:cNvPr id="11287" name="Text Box 23"/>
          <p:cNvSpPr txBox="1">
            <a:spLocks noChangeArrowheads="1"/>
          </p:cNvSpPr>
          <p:nvPr/>
        </p:nvSpPr>
        <p:spPr bwMode="auto">
          <a:xfrm>
            <a:off x="7038320" y="1673424"/>
            <a:ext cx="782202" cy="307777"/>
          </a:xfrm>
          <a:prstGeom prst="rect">
            <a:avLst/>
          </a:prstGeom>
          <a:noFill/>
          <a:ln w="9525">
            <a:noFill/>
            <a:miter lim="800000"/>
            <a:headEnd/>
            <a:tailEnd/>
          </a:ln>
        </p:spPr>
        <p:txBody>
          <a:bodyPr wrap="none">
            <a:spAutoFit/>
          </a:bodyPr>
          <a:lstStyle/>
          <a:p>
            <a:pPr algn="ctr" eaLnBrk="1" hangingPunct="1">
              <a:lnSpc>
                <a:spcPct val="100000"/>
              </a:lnSpc>
            </a:pPr>
            <a:r>
              <a:rPr lang="en-US" sz="1400" dirty="0">
                <a:latin typeface="Calibri" pitchFamily="34" charset="0"/>
              </a:rPr>
              <a:t>Address</a:t>
            </a:r>
          </a:p>
        </p:txBody>
      </p:sp>
      <p:sp>
        <p:nvSpPr>
          <p:cNvPr id="11288" name="Text Box 24"/>
          <p:cNvSpPr txBox="1">
            <a:spLocks noChangeArrowheads="1"/>
          </p:cNvSpPr>
          <p:nvPr/>
        </p:nvSpPr>
        <p:spPr bwMode="auto">
          <a:xfrm>
            <a:off x="6934200" y="2286001"/>
            <a:ext cx="1069140" cy="307777"/>
          </a:xfrm>
          <a:prstGeom prst="rect">
            <a:avLst/>
          </a:prstGeom>
          <a:noFill/>
          <a:ln w="9525">
            <a:noFill/>
            <a:miter lim="800000"/>
            <a:headEnd/>
            <a:tailEnd/>
          </a:ln>
        </p:spPr>
        <p:txBody>
          <a:bodyPr wrap="none">
            <a:spAutoFit/>
          </a:bodyPr>
          <a:lstStyle/>
          <a:p>
            <a:pPr algn="ctr" eaLnBrk="1" hangingPunct="1">
              <a:lnSpc>
                <a:spcPct val="100000"/>
              </a:lnSpc>
            </a:pPr>
            <a:r>
              <a:rPr lang="en-US" sz="1400" dirty="0">
                <a:latin typeface="Calibri" pitchFamily="34" charset="0"/>
              </a:rPr>
              <a:t>Instructions</a:t>
            </a:r>
          </a:p>
        </p:txBody>
      </p:sp>
      <p:sp>
        <p:nvSpPr>
          <p:cNvPr id="11289" name="Text Box 25"/>
          <p:cNvSpPr txBox="1">
            <a:spLocks noChangeArrowheads="1"/>
          </p:cNvSpPr>
          <p:nvPr/>
        </p:nvSpPr>
        <p:spPr bwMode="auto">
          <a:xfrm>
            <a:off x="6324601" y="2816424"/>
            <a:ext cx="1010981" cy="307777"/>
          </a:xfrm>
          <a:prstGeom prst="rect">
            <a:avLst/>
          </a:prstGeom>
          <a:noFill/>
          <a:ln w="9525">
            <a:noFill/>
            <a:miter lim="800000"/>
            <a:headEnd/>
            <a:tailEnd/>
          </a:ln>
        </p:spPr>
        <p:txBody>
          <a:bodyPr wrap="none">
            <a:spAutoFit/>
          </a:bodyPr>
          <a:lstStyle/>
          <a:p>
            <a:pPr algn="ctr" eaLnBrk="1" hangingPunct="1">
              <a:lnSpc>
                <a:spcPct val="100000"/>
              </a:lnSpc>
            </a:pPr>
            <a:r>
              <a:rPr lang="en-US" sz="1400" dirty="0">
                <a:latin typeface="Calibri" pitchFamily="34" charset="0"/>
              </a:rPr>
              <a:t>Operations</a:t>
            </a:r>
          </a:p>
        </p:txBody>
      </p:sp>
      <p:sp>
        <p:nvSpPr>
          <p:cNvPr id="11290" name="Text Box 26"/>
          <p:cNvSpPr txBox="1">
            <a:spLocks noChangeArrowheads="1"/>
          </p:cNvSpPr>
          <p:nvPr/>
        </p:nvSpPr>
        <p:spPr bwMode="auto">
          <a:xfrm>
            <a:off x="3810001" y="3166081"/>
            <a:ext cx="1291957" cy="307777"/>
          </a:xfrm>
          <a:prstGeom prst="rect">
            <a:avLst/>
          </a:prstGeom>
          <a:noFill/>
          <a:ln w="9525">
            <a:noFill/>
            <a:miter lim="800000"/>
            <a:headEnd/>
            <a:tailEnd/>
          </a:ln>
        </p:spPr>
        <p:txBody>
          <a:bodyPr wrap="none">
            <a:spAutoFit/>
          </a:bodyPr>
          <a:lstStyle/>
          <a:p>
            <a:pPr eaLnBrk="1" hangingPunct="1">
              <a:lnSpc>
                <a:spcPct val="100000"/>
              </a:lnSpc>
            </a:pPr>
            <a:r>
              <a:rPr lang="en-US" sz="1400" dirty="0">
                <a:latin typeface="Calibri" pitchFamily="34" charset="0"/>
              </a:rPr>
              <a:t>Prediction OK?</a:t>
            </a:r>
          </a:p>
        </p:txBody>
      </p:sp>
      <p:sp>
        <p:nvSpPr>
          <p:cNvPr id="11291" name="Text Box 27"/>
          <p:cNvSpPr txBox="1">
            <a:spLocks noChangeArrowheads="1"/>
          </p:cNvSpPr>
          <p:nvPr/>
        </p:nvSpPr>
        <p:spPr bwMode="auto">
          <a:xfrm>
            <a:off x="8039677" y="5240180"/>
            <a:ext cx="434734" cy="246221"/>
          </a:xfrm>
          <a:prstGeom prst="rect">
            <a:avLst/>
          </a:prstGeom>
          <a:noFill/>
          <a:ln w="9525">
            <a:noFill/>
            <a:miter lim="800000"/>
            <a:headEnd/>
            <a:tailEnd/>
          </a:ln>
        </p:spPr>
        <p:txBody>
          <a:bodyPr wrap="none">
            <a:spAutoFit/>
          </a:bodyPr>
          <a:lstStyle/>
          <a:p>
            <a:pPr algn="ctr" eaLnBrk="1" hangingPunct="1">
              <a:lnSpc>
                <a:spcPct val="100000"/>
              </a:lnSpc>
            </a:pPr>
            <a:r>
              <a:rPr lang="en-US" sz="1000" dirty="0">
                <a:latin typeface="Calibri" pitchFamily="34" charset="0"/>
              </a:rPr>
              <a:t>Data</a:t>
            </a:r>
          </a:p>
        </p:txBody>
      </p:sp>
      <p:sp>
        <p:nvSpPr>
          <p:cNvPr id="11292" name="Text Box 28"/>
          <p:cNvSpPr txBox="1">
            <a:spLocks noChangeArrowheads="1"/>
          </p:cNvSpPr>
          <p:nvPr/>
        </p:nvSpPr>
        <p:spPr bwMode="auto">
          <a:xfrm>
            <a:off x="7259940" y="5257801"/>
            <a:ext cx="434734" cy="246221"/>
          </a:xfrm>
          <a:prstGeom prst="rect">
            <a:avLst/>
          </a:prstGeom>
          <a:noFill/>
          <a:ln w="9525">
            <a:noFill/>
            <a:miter lim="800000"/>
            <a:headEnd/>
            <a:tailEnd/>
          </a:ln>
        </p:spPr>
        <p:txBody>
          <a:bodyPr wrap="none">
            <a:spAutoFit/>
          </a:bodyPr>
          <a:lstStyle/>
          <a:p>
            <a:pPr algn="ctr" eaLnBrk="1" hangingPunct="1">
              <a:lnSpc>
                <a:spcPct val="100000"/>
              </a:lnSpc>
            </a:pPr>
            <a:r>
              <a:rPr lang="en-US" sz="1000" dirty="0">
                <a:latin typeface="Calibri" pitchFamily="34" charset="0"/>
              </a:rPr>
              <a:t>Data</a:t>
            </a:r>
          </a:p>
        </p:txBody>
      </p:sp>
      <p:sp>
        <p:nvSpPr>
          <p:cNvPr id="11293" name="Text Box 29"/>
          <p:cNvSpPr txBox="1">
            <a:spLocks noChangeArrowheads="1"/>
          </p:cNvSpPr>
          <p:nvPr/>
        </p:nvSpPr>
        <p:spPr bwMode="auto">
          <a:xfrm>
            <a:off x="6608584" y="5011580"/>
            <a:ext cx="478016" cy="246221"/>
          </a:xfrm>
          <a:prstGeom prst="rect">
            <a:avLst/>
          </a:prstGeom>
          <a:noFill/>
          <a:ln w="9525">
            <a:noFill/>
            <a:miter lim="800000"/>
            <a:headEnd/>
            <a:tailEnd/>
          </a:ln>
        </p:spPr>
        <p:txBody>
          <a:bodyPr wrap="none">
            <a:spAutoFit/>
          </a:bodyPr>
          <a:lstStyle/>
          <a:p>
            <a:pPr algn="ctr" eaLnBrk="1" hangingPunct="1">
              <a:lnSpc>
                <a:spcPct val="100000"/>
              </a:lnSpc>
            </a:pPr>
            <a:r>
              <a:rPr lang="en-US" sz="1000" dirty="0" err="1">
                <a:latin typeface="Calibri" pitchFamily="34" charset="0"/>
              </a:rPr>
              <a:t>Addr</a:t>
            </a:r>
            <a:r>
              <a:rPr lang="en-US" sz="1000" dirty="0">
                <a:latin typeface="Calibri" pitchFamily="34" charset="0"/>
              </a:rPr>
              <a:t>.</a:t>
            </a:r>
          </a:p>
        </p:txBody>
      </p:sp>
      <p:sp>
        <p:nvSpPr>
          <p:cNvPr id="11294" name="Text Box 30"/>
          <p:cNvSpPr txBox="1">
            <a:spLocks noChangeArrowheads="1"/>
          </p:cNvSpPr>
          <p:nvPr/>
        </p:nvSpPr>
        <p:spPr bwMode="auto">
          <a:xfrm>
            <a:off x="7377440" y="5011580"/>
            <a:ext cx="478016" cy="246221"/>
          </a:xfrm>
          <a:prstGeom prst="rect">
            <a:avLst/>
          </a:prstGeom>
          <a:noFill/>
          <a:ln w="9525">
            <a:noFill/>
            <a:miter lim="800000"/>
            <a:headEnd/>
            <a:tailEnd/>
          </a:ln>
        </p:spPr>
        <p:txBody>
          <a:bodyPr wrap="none">
            <a:spAutoFit/>
          </a:bodyPr>
          <a:lstStyle/>
          <a:p>
            <a:pPr algn="ctr" eaLnBrk="1" hangingPunct="1">
              <a:lnSpc>
                <a:spcPct val="100000"/>
              </a:lnSpc>
            </a:pPr>
            <a:r>
              <a:rPr lang="en-US" sz="1000" dirty="0" err="1">
                <a:latin typeface="Calibri" pitchFamily="34" charset="0"/>
              </a:rPr>
              <a:t>Addr</a:t>
            </a:r>
            <a:r>
              <a:rPr lang="en-US" sz="1000" dirty="0">
                <a:latin typeface="Calibri" pitchFamily="34" charset="0"/>
              </a:rPr>
              <a:t>.</a:t>
            </a:r>
          </a:p>
        </p:txBody>
      </p:sp>
      <p:sp>
        <p:nvSpPr>
          <p:cNvPr id="11295" name="Line 31"/>
          <p:cNvSpPr>
            <a:spLocks noChangeShapeType="1"/>
          </p:cNvSpPr>
          <p:nvPr/>
        </p:nvSpPr>
        <p:spPr bwMode="auto">
          <a:xfrm>
            <a:off x="4067175" y="3810000"/>
            <a:ext cx="0" cy="228600"/>
          </a:xfrm>
          <a:prstGeom prst="line">
            <a:avLst/>
          </a:prstGeom>
          <a:noFill/>
          <a:ln w="28575">
            <a:solidFill>
              <a:schemeClr val="tx1"/>
            </a:solidFill>
            <a:round/>
            <a:headEnd/>
            <a:tailEnd type="triangle" w="med" len="med"/>
          </a:ln>
        </p:spPr>
        <p:txBody>
          <a:bodyPr/>
          <a:lstStyle/>
          <a:p>
            <a:endParaRPr lang="en-US" dirty="0">
              <a:latin typeface="Calibri" pitchFamily="34" charset="0"/>
            </a:endParaRPr>
          </a:p>
        </p:txBody>
      </p:sp>
      <p:sp>
        <p:nvSpPr>
          <p:cNvPr id="11296" name="Line 32"/>
          <p:cNvSpPr>
            <a:spLocks noChangeShapeType="1"/>
          </p:cNvSpPr>
          <p:nvPr/>
        </p:nvSpPr>
        <p:spPr bwMode="auto">
          <a:xfrm>
            <a:off x="5611812" y="3810000"/>
            <a:ext cx="0" cy="228600"/>
          </a:xfrm>
          <a:prstGeom prst="line">
            <a:avLst/>
          </a:prstGeom>
          <a:noFill/>
          <a:ln w="28575">
            <a:solidFill>
              <a:schemeClr val="tx1"/>
            </a:solidFill>
            <a:round/>
            <a:headEnd/>
            <a:tailEnd type="triangle" w="med" len="med"/>
          </a:ln>
        </p:spPr>
        <p:txBody>
          <a:bodyPr/>
          <a:lstStyle/>
          <a:p>
            <a:endParaRPr lang="en-US" dirty="0">
              <a:latin typeface="Calibri" pitchFamily="34" charset="0"/>
            </a:endParaRPr>
          </a:p>
        </p:txBody>
      </p:sp>
      <p:sp>
        <p:nvSpPr>
          <p:cNvPr id="11297" name="Line 33"/>
          <p:cNvSpPr>
            <a:spLocks noChangeShapeType="1"/>
          </p:cNvSpPr>
          <p:nvPr/>
        </p:nvSpPr>
        <p:spPr bwMode="auto">
          <a:xfrm>
            <a:off x="6381750" y="3810000"/>
            <a:ext cx="0" cy="228600"/>
          </a:xfrm>
          <a:prstGeom prst="line">
            <a:avLst/>
          </a:prstGeom>
          <a:noFill/>
          <a:ln w="28575">
            <a:solidFill>
              <a:schemeClr val="tx1"/>
            </a:solidFill>
            <a:round/>
            <a:headEnd/>
            <a:tailEnd type="triangle" w="med" len="med"/>
          </a:ln>
        </p:spPr>
        <p:txBody>
          <a:bodyPr/>
          <a:lstStyle/>
          <a:p>
            <a:endParaRPr lang="en-US" dirty="0">
              <a:latin typeface="Calibri" pitchFamily="34" charset="0"/>
            </a:endParaRPr>
          </a:p>
        </p:txBody>
      </p:sp>
      <p:sp>
        <p:nvSpPr>
          <p:cNvPr id="11298" name="Line 34"/>
          <p:cNvSpPr>
            <a:spLocks noChangeShapeType="1"/>
          </p:cNvSpPr>
          <p:nvPr/>
        </p:nvSpPr>
        <p:spPr bwMode="auto">
          <a:xfrm>
            <a:off x="7154862" y="3810000"/>
            <a:ext cx="0" cy="228600"/>
          </a:xfrm>
          <a:prstGeom prst="line">
            <a:avLst/>
          </a:prstGeom>
          <a:noFill/>
          <a:ln w="28575">
            <a:solidFill>
              <a:schemeClr val="tx1"/>
            </a:solidFill>
            <a:round/>
            <a:headEnd/>
            <a:tailEnd type="triangle" w="med" len="med"/>
          </a:ln>
        </p:spPr>
        <p:txBody>
          <a:bodyPr/>
          <a:lstStyle/>
          <a:p>
            <a:endParaRPr lang="en-US" dirty="0">
              <a:latin typeface="Calibri" pitchFamily="34" charset="0"/>
            </a:endParaRPr>
          </a:p>
        </p:txBody>
      </p:sp>
      <p:sp>
        <p:nvSpPr>
          <p:cNvPr id="11299" name="Line 35"/>
          <p:cNvSpPr>
            <a:spLocks noChangeShapeType="1"/>
          </p:cNvSpPr>
          <p:nvPr/>
        </p:nvSpPr>
        <p:spPr bwMode="auto">
          <a:xfrm>
            <a:off x="7924800" y="3810000"/>
            <a:ext cx="0" cy="228600"/>
          </a:xfrm>
          <a:prstGeom prst="line">
            <a:avLst/>
          </a:prstGeom>
          <a:noFill/>
          <a:ln w="28575">
            <a:solidFill>
              <a:schemeClr val="tx1"/>
            </a:solidFill>
            <a:round/>
            <a:headEnd/>
            <a:tailEnd type="triangle" w="med" len="med"/>
          </a:ln>
        </p:spPr>
        <p:txBody>
          <a:bodyPr/>
          <a:lstStyle/>
          <a:p>
            <a:endParaRPr lang="en-US" dirty="0">
              <a:latin typeface="Calibri" pitchFamily="34" charset="0"/>
            </a:endParaRPr>
          </a:p>
        </p:txBody>
      </p:sp>
      <p:sp>
        <p:nvSpPr>
          <p:cNvPr id="11300" name="Line 36"/>
          <p:cNvSpPr>
            <a:spLocks noChangeShapeType="1"/>
          </p:cNvSpPr>
          <p:nvPr/>
        </p:nvSpPr>
        <p:spPr bwMode="auto">
          <a:xfrm>
            <a:off x="4067176" y="3810000"/>
            <a:ext cx="3857625" cy="0"/>
          </a:xfrm>
          <a:prstGeom prst="line">
            <a:avLst/>
          </a:prstGeom>
          <a:noFill/>
          <a:ln w="28575">
            <a:solidFill>
              <a:schemeClr val="tx1"/>
            </a:solidFill>
            <a:round/>
            <a:headEnd/>
            <a:tailEnd/>
          </a:ln>
        </p:spPr>
        <p:txBody>
          <a:bodyPr/>
          <a:lstStyle/>
          <a:p>
            <a:endParaRPr lang="en-US" dirty="0">
              <a:latin typeface="Calibri" pitchFamily="34" charset="0"/>
            </a:endParaRPr>
          </a:p>
        </p:txBody>
      </p:sp>
      <p:sp>
        <p:nvSpPr>
          <p:cNvPr id="11301" name="Rectangle 37"/>
          <p:cNvSpPr>
            <a:spLocks noChangeArrowheads="1"/>
          </p:cNvSpPr>
          <p:nvPr/>
        </p:nvSpPr>
        <p:spPr bwMode="auto">
          <a:xfrm>
            <a:off x="4513840" y="4038600"/>
            <a:ext cx="673100" cy="457200"/>
          </a:xfrm>
          <a:prstGeom prst="rect">
            <a:avLst/>
          </a:prstGeom>
          <a:solidFill>
            <a:srgbClr val="8C4040"/>
          </a:solidFill>
          <a:ln w="9525">
            <a:solidFill>
              <a:schemeClr val="tx1"/>
            </a:solidFill>
            <a:miter lim="800000"/>
            <a:headEnd/>
            <a:tailEnd/>
          </a:ln>
        </p:spPr>
        <p:txBody>
          <a:bodyPr wrap="none" anchor="ctr"/>
          <a:lstStyle/>
          <a:p>
            <a:pPr algn="ctr" eaLnBrk="1" hangingPunct="1">
              <a:lnSpc>
                <a:spcPct val="100000"/>
              </a:lnSpc>
            </a:pPr>
            <a:r>
              <a:rPr lang="en-US" sz="1400" dirty="0" err="1">
                <a:solidFill>
                  <a:schemeClr val="bg1"/>
                </a:solidFill>
                <a:latin typeface="Calibri" pitchFamily="34" charset="0"/>
              </a:rPr>
              <a:t>Arith</a:t>
            </a:r>
            <a:endParaRPr lang="en-US" sz="1400" dirty="0">
              <a:solidFill>
                <a:schemeClr val="bg1"/>
              </a:solidFill>
              <a:latin typeface="Calibri" pitchFamily="34" charset="0"/>
            </a:endParaRPr>
          </a:p>
        </p:txBody>
      </p:sp>
      <p:sp>
        <p:nvSpPr>
          <p:cNvPr id="11302" name="Line 38"/>
          <p:cNvSpPr>
            <a:spLocks noChangeShapeType="1"/>
          </p:cNvSpPr>
          <p:nvPr/>
        </p:nvSpPr>
        <p:spPr bwMode="auto">
          <a:xfrm>
            <a:off x="4838700" y="3810000"/>
            <a:ext cx="0" cy="228600"/>
          </a:xfrm>
          <a:prstGeom prst="line">
            <a:avLst/>
          </a:prstGeom>
          <a:noFill/>
          <a:ln w="28575">
            <a:solidFill>
              <a:schemeClr val="tx1"/>
            </a:solidFill>
            <a:round/>
            <a:headEnd/>
            <a:tailEnd type="triangle" w="med" len="med"/>
          </a:ln>
        </p:spPr>
        <p:txBody>
          <a:bodyPr/>
          <a:lstStyle/>
          <a:p>
            <a:endParaRPr lang="en-US" dirty="0">
              <a:latin typeface="Calibri" pitchFamily="34" charset="0"/>
            </a:endParaRPr>
          </a:p>
        </p:txBody>
      </p:sp>
      <p:sp>
        <p:nvSpPr>
          <p:cNvPr id="11303" name="Line 39"/>
          <p:cNvSpPr>
            <a:spLocks noChangeShapeType="1"/>
          </p:cNvSpPr>
          <p:nvPr/>
        </p:nvSpPr>
        <p:spPr bwMode="auto">
          <a:xfrm>
            <a:off x="3259715" y="4876800"/>
            <a:ext cx="5214696" cy="0"/>
          </a:xfrm>
          <a:prstGeom prst="line">
            <a:avLst/>
          </a:prstGeom>
          <a:noFill/>
          <a:ln w="28575">
            <a:solidFill>
              <a:schemeClr val="tx1"/>
            </a:solidFill>
            <a:round/>
            <a:headEnd/>
            <a:tailEnd/>
          </a:ln>
        </p:spPr>
        <p:txBody>
          <a:bodyPr/>
          <a:lstStyle/>
          <a:p>
            <a:endParaRPr lang="en-US" dirty="0">
              <a:latin typeface="Calibri" pitchFamily="34" charset="0"/>
            </a:endParaRPr>
          </a:p>
        </p:txBody>
      </p:sp>
      <p:grpSp>
        <p:nvGrpSpPr>
          <p:cNvPr id="2" name="Group 40"/>
          <p:cNvGrpSpPr>
            <a:grpSpLocks/>
          </p:cNvGrpSpPr>
          <p:nvPr/>
        </p:nvGrpSpPr>
        <p:grpSpPr bwMode="auto">
          <a:xfrm>
            <a:off x="4031241" y="4495800"/>
            <a:ext cx="3857625" cy="381000"/>
            <a:chOff x="768" y="2016"/>
            <a:chExt cx="1920" cy="144"/>
          </a:xfrm>
        </p:grpSpPr>
        <p:sp>
          <p:nvSpPr>
            <p:cNvPr id="11313" name="Line 41"/>
            <p:cNvSpPr>
              <a:spLocks noChangeShapeType="1"/>
            </p:cNvSpPr>
            <p:nvPr/>
          </p:nvSpPr>
          <p:spPr bwMode="auto">
            <a:xfrm>
              <a:off x="768" y="2016"/>
              <a:ext cx="0" cy="144"/>
            </a:xfrm>
            <a:prstGeom prst="line">
              <a:avLst/>
            </a:prstGeom>
            <a:noFill/>
            <a:ln w="28575">
              <a:solidFill>
                <a:schemeClr val="tx1"/>
              </a:solidFill>
              <a:round/>
              <a:headEnd type="triangle" w="med" len="med"/>
              <a:tailEnd type="triangle" w="med" len="med"/>
            </a:ln>
          </p:spPr>
          <p:txBody>
            <a:bodyPr/>
            <a:lstStyle/>
            <a:p>
              <a:endParaRPr lang="en-US" dirty="0">
                <a:latin typeface="Calibri" pitchFamily="34" charset="0"/>
              </a:endParaRPr>
            </a:p>
          </p:txBody>
        </p:sp>
        <p:sp>
          <p:nvSpPr>
            <p:cNvPr id="11314" name="Line 42"/>
            <p:cNvSpPr>
              <a:spLocks noChangeShapeType="1"/>
            </p:cNvSpPr>
            <p:nvPr/>
          </p:nvSpPr>
          <p:spPr bwMode="auto">
            <a:xfrm>
              <a:off x="1536" y="2016"/>
              <a:ext cx="0" cy="144"/>
            </a:xfrm>
            <a:prstGeom prst="line">
              <a:avLst/>
            </a:prstGeom>
            <a:noFill/>
            <a:ln w="28575">
              <a:solidFill>
                <a:schemeClr val="tx1"/>
              </a:solidFill>
              <a:round/>
              <a:headEnd type="triangle" w="med" len="med"/>
              <a:tailEnd type="triangle" w="med" len="med"/>
            </a:ln>
          </p:spPr>
          <p:txBody>
            <a:bodyPr/>
            <a:lstStyle/>
            <a:p>
              <a:endParaRPr lang="en-US" dirty="0">
                <a:latin typeface="Calibri" pitchFamily="34" charset="0"/>
              </a:endParaRPr>
            </a:p>
          </p:txBody>
        </p:sp>
        <p:sp>
          <p:nvSpPr>
            <p:cNvPr id="11315" name="Line 43"/>
            <p:cNvSpPr>
              <a:spLocks noChangeShapeType="1"/>
            </p:cNvSpPr>
            <p:nvPr/>
          </p:nvSpPr>
          <p:spPr bwMode="auto">
            <a:xfrm>
              <a:off x="1920" y="2016"/>
              <a:ext cx="0" cy="144"/>
            </a:xfrm>
            <a:prstGeom prst="line">
              <a:avLst/>
            </a:prstGeom>
            <a:noFill/>
            <a:ln w="28575">
              <a:solidFill>
                <a:schemeClr val="tx1"/>
              </a:solidFill>
              <a:round/>
              <a:headEnd type="triangle" w="med" len="med"/>
              <a:tailEnd type="triangle" w="med" len="med"/>
            </a:ln>
          </p:spPr>
          <p:txBody>
            <a:bodyPr/>
            <a:lstStyle/>
            <a:p>
              <a:endParaRPr lang="en-US" dirty="0">
                <a:latin typeface="Calibri" pitchFamily="34" charset="0"/>
              </a:endParaRPr>
            </a:p>
          </p:txBody>
        </p:sp>
        <p:sp>
          <p:nvSpPr>
            <p:cNvPr id="11316" name="Line 44"/>
            <p:cNvSpPr>
              <a:spLocks noChangeShapeType="1"/>
            </p:cNvSpPr>
            <p:nvPr/>
          </p:nvSpPr>
          <p:spPr bwMode="auto">
            <a:xfrm>
              <a:off x="2304" y="2016"/>
              <a:ext cx="0" cy="144"/>
            </a:xfrm>
            <a:prstGeom prst="line">
              <a:avLst/>
            </a:prstGeom>
            <a:noFill/>
            <a:ln w="28575">
              <a:solidFill>
                <a:schemeClr val="tx1"/>
              </a:solidFill>
              <a:round/>
              <a:headEnd type="triangle" w="med" len="med"/>
              <a:tailEnd type="triangle" w="med" len="med"/>
            </a:ln>
          </p:spPr>
          <p:txBody>
            <a:bodyPr/>
            <a:lstStyle/>
            <a:p>
              <a:endParaRPr lang="en-US" dirty="0">
                <a:latin typeface="Calibri" pitchFamily="34" charset="0"/>
              </a:endParaRPr>
            </a:p>
          </p:txBody>
        </p:sp>
        <p:sp>
          <p:nvSpPr>
            <p:cNvPr id="11317" name="Line 45"/>
            <p:cNvSpPr>
              <a:spLocks noChangeShapeType="1"/>
            </p:cNvSpPr>
            <p:nvPr/>
          </p:nvSpPr>
          <p:spPr bwMode="auto">
            <a:xfrm>
              <a:off x="2688" y="2016"/>
              <a:ext cx="0" cy="144"/>
            </a:xfrm>
            <a:prstGeom prst="line">
              <a:avLst/>
            </a:prstGeom>
            <a:noFill/>
            <a:ln w="28575">
              <a:solidFill>
                <a:schemeClr val="tx1"/>
              </a:solidFill>
              <a:round/>
              <a:headEnd type="triangle" w="med" len="med"/>
              <a:tailEnd type="triangle" w="med" len="med"/>
            </a:ln>
          </p:spPr>
          <p:txBody>
            <a:bodyPr/>
            <a:lstStyle/>
            <a:p>
              <a:endParaRPr lang="en-US" dirty="0">
                <a:latin typeface="Calibri" pitchFamily="34" charset="0"/>
              </a:endParaRPr>
            </a:p>
          </p:txBody>
        </p:sp>
        <p:sp>
          <p:nvSpPr>
            <p:cNvPr id="11318" name="Line 46"/>
            <p:cNvSpPr>
              <a:spLocks noChangeShapeType="1"/>
            </p:cNvSpPr>
            <p:nvPr/>
          </p:nvSpPr>
          <p:spPr bwMode="auto">
            <a:xfrm>
              <a:off x="1152" y="2016"/>
              <a:ext cx="0" cy="144"/>
            </a:xfrm>
            <a:prstGeom prst="line">
              <a:avLst/>
            </a:prstGeom>
            <a:noFill/>
            <a:ln w="28575">
              <a:solidFill>
                <a:schemeClr val="tx1"/>
              </a:solidFill>
              <a:round/>
              <a:headEnd type="triangle" w="med" len="med"/>
              <a:tailEnd type="triangle" w="med" len="med"/>
            </a:ln>
          </p:spPr>
          <p:txBody>
            <a:bodyPr/>
            <a:lstStyle/>
            <a:p>
              <a:endParaRPr lang="en-US" dirty="0">
                <a:latin typeface="Calibri" pitchFamily="34" charset="0"/>
              </a:endParaRPr>
            </a:p>
          </p:txBody>
        </p:sp>
      </p:grpSp>
      <p:sp>
        <p:nvSpPr>
          <p:cNvPr id="11305" name="Rectangle 47"/>
          <p:cNvSpPr>
            <a:spLocks noChangeArrowheads="1"/>
          </p:cNvSpPr>
          <p:nvPr/>
        </p:nvSpPr>
        <p:spPr bwMode="auto">
          <a:xfrm>
            <a:off x="4320165" y="4829176"/>
            <a:ext cx="1514902" cy="307777"/>
          </a:xfrm>
          <a:prstGeom prst="rect">
            <a:avLst/>
          </a:prstGeom>
          <a:noFill/>
          <a:ln w="9525">
            <a:noFill/>
            <a:miter lim="800000"/>
            <a:headEnd/>
            <a:tailEnd/>
          </a:ln>
        </p:spPr>
        <p:txBody>
          <a:bodyPr wrap="none">
            <a:spAutoFit/>
          </a:bodyPr>
          <a:lstStyle/>
          <a:p>
            <a:pPr eaLnBrk="1" hangingPunct="1">
              <a:lnSpc>
                <a:spcPct val="100000"/>
              </a:lnSpc>
            </a:pPr>
            <a:r>
              <a:rPr lang="en-US" sz="1400" dirty="0">
                <a:latin typeface="Calibri" pitchFamily="34" charset="0"/>
              </a:rPr>
              <a:t>Operation Results</a:t>
            </a:r>
          </a:p>
        </p:txBody>
      </p:sp>
      <p:sp>
        <p:nvSpPr>
          <p:cNvPr id="11306" name="Rectangle 48"/>
          <p:cNvSpPr>
            <a:spLocks noChangeArrowheads="1"/>
          </p:cNvSpPr>
          <p:nvPr/>
        </p:nvSpPr>
        <p:spPr bwMode="auto">
          <a:xfrm>
            <a:off x="4320166" y="1828800"/>
            <a:ext cx="1157287" cy="990600"/>
          </a:xfrm>
          <a:prstGeom prst="rect">
            <a:avLst/>
          </a:prstGeom>
          <a:solidFill>
            <a:srgbClr val="8C4040"/>
          </a:solidFill>
          <a:ln w="9525">
            <a:solidFill>
              <a:schemeClr val="tx1"/>
            </a:solidFill>
            <a:miter lim="800000"/>
            <a:headEnd/>
            <a:tailEnd/>
          </a:ln>
        </p:spPr>
        <p:txBody>
          <a:bodyPr wrap="none"/>
          <a:lstStyle/>
          <a:p>
            <a:pPr algn="ctr" eaLnBrk="1" hangingPunct="1">
              <a:lnSpc>
                <a:spcPct val="100000"/>
              </a:lnSpc>
            </a:pPr>
            <a:r>
              <a:rPr lang="en-US" sz="1400" dirty="0">
                <a:solidFill>
                  <a:schemeClr val="bg1"/>
                </a:solidFill>
                <a:latin typeface="Calibri" pitchFamily="34" charset="0"/>
              </a:rPr>
              <a:t>Retirement</a:t>
            </a:r>
          </a:p>
          <a:p>
            <a:pPr algn="ctr" eaLnBrk="1" hangingPunct="1">
              <a:lnSpc>
                <a:spcPct val="100000"/>
              </a:lnSpc>
            </a:pPr>
            <a:r>
              <a:rPr lang="en-US" sz="1400" dirty="0">
                <a:solidFill>
                  <a:schemeClr val="bg1"/>
                </a:solidFill>
                <a:latin typeface="Calibri" pitchFamily="34" charset="0"/>
              </a:rPr>
              <a:t>Unit</a:t>
            </a:r>
          </a:p>
        </p:txBody>
      </p:sp>
      <p:sp>
        <p:nvSpPr>
          <p:cNvPr id="11307" name="Rectangle 49"/>
          <p:cNvSpPr>
            <a:spLocks noChangeArrowheads="1"/>
          </p:cNvSpPr>
          <p:nvPr/>
        </p:nvSpPr>
        <p:spPr bwMode="auto">
          <a:xfrm>
            <a:off x="4513841" y="2286000"/>
            <a:ext cx="769937" cy="457200"/>
          </a:xfrm>
          <a:prstGeom prst="rect">
            <a:avLst/>
          </a:prstGeom>
          <a:solidFill>
            <a:schemeClr val="bg1">
              <a:lumMod val="50000"/>
            </a:schemeClr>
          </a:solidFill>
          <a:ln w="9525">
            <a:solidFill>
              <a:schemeClr val="tx1"/>
            </a:solidFill>
            <a:miter lim="800000"/>
            <a:headEnd/>
            <a:tailEnd/>
          </a:ln>
        </p:spPr>
        <p:txBody>
          <a:bodyPr wrap="none" anchor="ctr"/>
          <a:lstStyle/>
          <a:p>
            <a:pPr algn="ctr" eaLnBrk="1" hangingPunct="1">
              <a:lnSpc>
                <a:spcPct val="100000"/>
              </a:lnSpc>
            </a:pPr>
            <a:r>
              <a:rPr lang="en-US" sz="1400" dirty="0">
                <a:solidFill>
                  <a:schemeClr val="bg1"/>
                </a:solidFill>
                <a:latin typeface="Calibri" pitchFamily="34" charset="0"/>
              </a:rPr>
              <a:t>Register</a:t>
            </a:r>
          </a:p>
          <a:p>
            <a:pPr algn="ctr" eaLnBrk="1" hangingPunct="1">
              <a:lnSpc>
                <a:spcPct val="100000"/>
              </a:lnSpc>
            </a:pPr>
            <a:r>
              <a:rPr lang="en-US" sz="1400" dirty="0">
                <a:solidFill>
                  <a:schemeClr val="bg1"/>
                </a:solidFill>
                <a:latin typeface="Calibri" pitchFamily="34" charset="0"/>
              </a:rPr>
              <a:t>File</a:t>
            </a:r>
          </a:p>
        </p:txBody>
      </p:sp>
      <p:sp>
        <p:nvSpPr>
          <p:cNvPr id="11308" name="Line 50"/>
          <p:cNvSpPr>
            <a:spLocks noChangeShapeType="1"/>
          </p:cNvSpPr>
          <p:nvPr/>
        </p:nvSpPr>
        <p:spPr bwMode="auto">
          <a:xfrm>
            <a:off x="3837565" y="2209800"/>
            <a:ext cx="482600" cy="0"/>
          </a:xfrm>
          <a:prstGeom prst="line">
            <a:avLst/>
          </a:prstGeom>
          <a:noFill/>
          <a:ln w="28575">
            <a:solidFill>
              <a:schemeClr val="tx1"/>
            </a:solidFill>
            <a:prstDash val="sysDot"/>
            <a:round/>
            <a:headEnd/>
            <a:tailEnd type="triangle" w="med" len="med"/>
          </a:ln>
        </p:spPr>
        <p:txBody>
          <a:bodyPr/>
          <a:lstStyle/>
          <a:p>
            <a:endParaRPr lang="en-US" dirty="0">
              <a:latin typeface="Calibri" pitchFamily="34" charset="0"/>
            </a:endParaRPr>
          </a:p>
        </p:txBody>
      </p:sp>
      <p:sp>
        <p:nvSpPr>
          <p:cNvPr id="11309" name="Freeform 51"/>
          <p:cNvSpPr>
            <a:spLocks/>
          </p:cNvSpPr>
          <p:nvPr/>
        </p:nvSpPr>
        <p:spPr bwMode="auto">
          <a:xfrm flipH="1">
            <a:off x="3428999" y="2667000"/>
            <a:ext cx="891166" cy="2209800"/>
          </a:xfrm>
          <a:custGeom>
            <a:avLst/>
            <a:gdLst>
              <a:gd name="T0" fmla="*/ 0 w 144"/>
              <a:gd name="T1" fmla="*/ 0 h 864"/>
              <a:gd name="T2" fmla="*/ 144 w 144"/>
              <a:gd name="T3" fmla="*/ 0 h 864"/>
              <a:gd name="T4" fmla="*/ 144 w 144"/>
              <a:gd name="T5" fmla="*/ 864 h 864"/>
              <a:gd name="T6" fmla="*/ 0 60000 65536"/>
              <a:gd name="T7" fmla="*/ 0 60000 65536"/>
              <a:gd name="T8" fmla="*/ 0 60000 65536"/>
              <a:gd name="T9" fmla="*/ 0 w 144"/>
              <a:gd name="T10" fmla="*/ 0 h 864"/>
              <a:gd name="T11" fmla="*/ 144 w 144"/>
              <a:gd name="T12" fmla="*/ 864 h 864"/>
            </a:gdLst>
            <a:ahLst/>
            <a:cxnLst>
              <a:cxn ang="T6">
                <a:pos x="T0" y="T1"/>
              </a:cxn>
              <a:cxn ang="T7">
                <a:pos x="T2" y="T3"/>
              </a:cxn>
              <a:cxn ang="T8">
                <a:pos x="T4" y="T5"/>
              </a:cxn>
            </a:cxnLst>
            <a:rect l="T9" t="T10" r="T11" b="T12"/>
            <a:pathLst>
              <a:path w="144" h="864">
                <a:moveTo>
                  <a:pt x="0" y="0"/>
                </a:moveTo>
                <a:lnTo>
                  <a:pt x="144" y="0"/>
                </a:lnTo>
                <a:lnTo>
                  <a:pt x="144" y="864"/>
                </a:lnTo>
              </a:path>
            </a:pathLst>
          </a:custGeom>
          <a:noFill/>
          <a:ln w="19050">
            <a:solidFill>
              <a:schemeClr val="tx1"/>
            </a:solidFill>
            <a:round/>
            <a:headEnd type="triangle" w="med" len="med"/>
            <a:tailEnd/>
          </a:ln>
        </p:spPr>
        <p:txBody>
          <a:bodyPr/>
          <a:lstStyle/>
          <a:p>
            <a:endParaRPr lang="en-US" dirty="0">
              <a:latin typeface="Calibri" pitchFamily="34" charset="0"/>
            </a:endParaRPr>
          </a:p>
        </p:txBody>
      </p:sp>
      <p:sp>
        <p:nvSpPr>
          <p:cNvPr id="11310" name="Text Box 52"/>
          <p:cNvSpPr txBox="1">
            <a:spLocks noChangeArrowheads="1"/>
          </p:cNvSpPr>
          <p:nvPr/>
        </p:nvSpPr>
        <p:spPr bwMode="auto">
          <a:xfrm>
            <a:off x="1981201" y="3159101"/>
            <a:ext cx="1445203" cy="307777"/>
          </a:xfrm>
          <a:prstGeom prst="rect">
            <a:avLst/>
          </a:prstGeom>
          <a:noFill/>
          <a:ln w="9525">
            <a:noFill/>
            <a:miter lim="800000"/>
            <a:headEnd/>
            <a:tailEnd/>
          </a:ln>
        </p:spPr>
        <p:txBody>
          <a:bodyPr wrap="none">
            <a:spAutoFit/>
          </a:bodyPr>
          <a:lstStyle/>
          <a:p>
            <a:pPr algn="r" eaLnBrk="1" hangingPunct="1">
              <a:lnSpc>
                <a:spcPct val="100000"/>
              </a:lnSpc>
            </a:pPr>
            <a:r>
              <a:rPr lang="en-US" sz="1400" dirty="0">
                <a:latin typeface="Calibri" pitchFamily="34" charset="0"/>
              </a:rPr>
              <a:t>Register Updates</a:t>
            </a:r>
          </a:p>
        </p:txBody>
      </p:sp>
      <p:sp>
        <p:nvSpPr>
          <p:cNvPr id="11311" name="Line 53"/>
          <p:cNvSpPr>
            <a:spLocks noChangeShapeType="1"/>
          </p:cNvSpPr>
          <p:nvPr/>
        </p:nvSpPr>
        <p:spPr bwMode="auto">
          <a:xfrm>
            <a:off x="5283777" y="2514600"/>
            <a:ext cx="482600" cy="0"/>
          </a:xfrm>
          <a:prstGeom prst="line">
            <a:avLst/>
          </a:prstGeom>
          <a:noFill/>
          <a:ln w="28575">
            <a:solidFill>
              <a:schemeClr val="tx1"/>
            </a:solidFill>
            <a:round/>
            <a:headEnd/>
            <a:tailEnd type="triangle" w="med" len="med"/>
          </a:ln>
        </p:spPr>
        <p:txBody>
          <a:bodyPr/>
          <a:lstStyle/>
          <a:p>
            <a:endParaRPr lang="en-US" dirty="0">
              <a:latin typeface="Calibri" pitchFamily="34" charset="0"/>
            </a:endParaRPr>
          </a:p>
        </p:txBody>
      </p:sp>
      <p:sp>
        <p:nvSpPr>
          <p:cNvPr id="11312" name="Freeform 54"/>
          <p:cNvSpPr>
            <a:spLocks/>
          </p:cNvSpPr>
          <p:nvPr/>
        </p:nvSpPr>
        <p:spPr bwMode="auto">
          <a:xfrm>
            <a:off x="5380615" y="2819400"/>
            <a:ext cx="963612" cy="228600"/>
          </a:xfrm>
          <a:custGeom>
            <a:avLst/>
            <a:gdLst>
              <a:gd name="T0" fmla="*/ 480 w 480"/>
              <a:gd name="T1" fmla="*/ 144 h 144"/>
              <a:gd name="T2" fmla="*/ 0 w 480"/>
              <a:gd name="T3" fmla="*/ 144 h 144"/>
              <a:gd name="T4" fmla="*/ 0 w 480"/>
              <a:gd name="T5" fmla="*/ 0 h 144"/>
              <a:gd name="T6" fmla="*/ 0 60000 65536"/>
              <a:gd name="T7" fmla="*/ 0 60000 65536"/>
              <a:gd name="T8" fmla="*/ 0 60000 65536"/>
              <a:gd name="T9" fmla="*/ 0 w 480"/>
              <a:gd name="T10" fmla="*/ 0 h 144"/>
              <a:gd name="T11" fmla="*/ 480 w 480"/>
              <a:gd name="T12" fmla="*/ 144 h 144"/>
            </a:gdLst>
            <a:ahLst/>
            <a:cxnLst>
              <a:cxn ang="T6">
                <a:pos x="T0" y="T1"/>
              </a:cxn>
              <a:cxn ang="T7">
                <a:pos x="T2" y="T3"/>
              </a:cxn>
              <a:cxn ang="T8">
                <a:pos x="T4" y="T5"/>
              </a:cxn>
            </a:cxnLst>
            <a:rect l="T9" t="T10" r="T11" b="T12"/>
            <a:pathLst>
              <a:path w="480" h="144">
                <a:moveTo>
                  <a:pt x="480" y="144"/>
                </a:moveTo>
                <a:lnTo>
                  <a:pt x="0" y="144"/>
                </a:lnTo>
                <a:lnTo>
                  <a:pt x="0" y="0"/>
                </a:lnTo>
              </a:path>
            </a:pathLst>
          </a:custGeom>
          <a:noFill/>
          <a:ln w="28575">
            <a:solidFill>
              <a:schemeClr val="tx1"/>
            </a:solidFill>
            <a:round/>
            <a:headEnd/>
            <a:tailEnd type="triangle" w="med" len="med"/>
          </a:ln>
        </p:spPr>
        <p:txBody>
          <a:bodyPr/>
          <a:lstStyle/>
          <a:p>
            <a:endParaRPr lang="en-US" dirty="0">
              <a:latin typeface="Calibri" pitchFamily="34" charset="0"/>
            </a:endParaRPr>
          </a:p>
        </p:txBody>
      </p:sp>
    </p:spTree>
    <p:extLst>
      <p:ext uri="{BB962C8B-B14F-4D97-AF65-F5344CB8AC3E}">
        <p14:creationId xmlns:p14="http://schemas.microsoft.com/office/powerpoint/2010/main" val="650869728"/>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Recall ILP discussion, 1.5 months ago: </a:t>
            </a:r>
            <a:r>
              <a:rPr lang="en-US" dirty="0">
                <a:solidFill>
                  <a:srgbClr val="FFC000"/>
                </a:solidFill>
              </a:rPr>
              <a:t>superscalar</a:t>
            </a:r>
            <a:r>
              <a:rPr lang="en-US" dirty="0"/>
              <a:t> attribute</a:t>
            </a:r>
          </a:p>
        </p:txBody>
      </p:sp>
      <p:sp>
        <p:nvSpPr>
          <p:cNvPr id="3" name="Content Placeholder 2"/>
          <p:cNvSpPr>
            <a:spLocks noGrp="1"/>
          </p:cNvSpPr>
          <p:nvPr>
            <p:ph idx="1"/>
          </p:nvPr>
        </p:nvSpPr>
        <p:spPr/>
        <p:txBody>
          <a:bodyPr/>
          <a:lstStyle/>
          <a:p>
            <a:endParaRPr lang="en-US" dirty="0">
              <a:solidFill>
                <a:srgbClr val="990000"/>
              </a:solidFill>
            </a:endParaRPr>
          </a:p>
          <a:p>
            <a:r>
              <a:rPr lang="en-US" dirty="0">
                <a:solidFill>
                  <a:srgbClr val="0070C0"/>
                </a:solidFill>
              </a:rPr>
              <a:t>Superscalar processor</a:t>
            </a:r>
            <a:r>
              <a:rPr lang="en-US" dirty="0"/>
              <a:t>: one that can issue more than one </a:t>
            </a:r>
            <a:r>
              <a:rPr lang="en-US" i="1" dirty="0">
                <a:solidFill>
                  <a:srgbClr val="990000"/>
                </a:solidFill>
              </a:rPr>
              <a:t>instruction in one cycle</a:t>
            </a:r>
            <a:r>
              <a:rPr lang="en-US" dirty="0"/>
              <a:t>. The instructions are retrieved from a sequential instruction stream and are usually scheduled dynamically</a:t>
            </a:r>
          </a:p>
          <a:p>
            <a:pPr lvl="1"/>
            <a:endParaRPr lang="en-US" dirty="0"/>
          </a:p>
          <a:p>
            <a:pPr lvl="1"/>
            <a:endParaRPr lang="en-US" dirty="0"/>
          </a:p>
          <a:p>
            <a:r>
              <a:rPr lang="en-US" dirty="0">
                <a:solidFill>
                  <a:srgbClr val="0070C0"/>
                </a:solidFill>
              </a:rPr>
              <a:t>Superscalar processor</a:t>
            </a:r>
            <a:r>
              <a:rPr lang="en-US" dirty="0"/>
              <a:t>: one manifestation of the </a:t>
            </a:r>
            <a:r>
              <a:rPr lang="en-US" i="1" dirty="0">
                <a:solidFill>
                  <a:srgbClr val="990000"/>
                </a:solidFill>
              </a:rPr>
              <a:t>instruction level parallelism</a:t>
            </a:r>
            <a:r>
              <a:rPr lang="en-US" dirty="0">
                <a:solidFill>
                  <a:srgbClr val="990000"/>
                </a:solidFill>
              </a:rPr>
              <a:t> </a:t>
            </a:r>
            <a:r>
              <a:rPr lang="en-US" dirty="0"/>
              <a:t>idea</a:t>
            </a:r>
          </a:p>
          <a:p>
            <a:pPr lvl="1"/>
            <a:endParaRPr lang="en-US" dirty="0"/>
          </a:p>
          <a:p>
            <a:pPr lvl="1"/>
            <a:endParaRPr lang="en-US" dirty="0"/>
          </a:p>
          <a:p>
            <a:r>
              <a:rPr lang="en-US" dirty="0"/>
              <a:t>Note: Most modern CPUs are superscalar	</a:t>
            </a:r>
          </a:p>
          <a:p>
            <a:pPr lvl="1"/>
            <a:r>
              <a:rPr lang="en-US" dirty="0"/>
              <a:t>Intel: since Pentium (1993)</a:t>
            </a:r>
          </a:p>
        </p:txBody>
      </p:sp>
      <p:sp>
        <p:nvSpPr>
          <p:cNvPr id="4" name="Slide Number Placeholder 3">
            <a:extLst>
              <a:ext uri="{FF2B5EF4-FFF2-40B4-BE49-F238E27FC236}">
                <a16:creationId xmlns:a16="http://schemas.microsoft.com/office/drawing/2014/main" id="{A9BA87F0-EFC9-4C48-868B-002D8EBA213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mc:AlternateContent xmlns:mc="http://schemas.openxmlformats.org/markup-compatibility/2006">
        <mc:Choice xmlns:a14="http://schemas.microsoft.com/office/drawing/2010/main" Requires="a14">
          <p:sp>
            <p:nvSpPr>
              <p:cNvPr id="5" name="Text Placeholder 5">
                <a:extLst>
                  <a:ext uri="{FF2B5EF4-FFF2-40B4-BE49-F238E27FC236}">
                    <a16:creationId xmlns:a16="http://schemas.microsoft.com/office/drawing/2014/main" id="{0CDE9191-303F-40DF-8316-348B02539942}"/>
                  </a:ext>
                </a:extLst>
              </p:cNvPr>
              <p:cNvSpPr txBox="1">
                <a:spLocks/>
              </p:cNvSpPr>
              <p:nvPr/>
            </p:nvSpPr>
            <p:spPr>
              <a:xfrm>
                <a:off x="147344" y="6525676"/>
                <a:ext cx="2567110" cy="20581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700" dirty="0"/>
                  <a:t>[15-213 @ CMU]</a:t>
                </a:r>
                <a14:m>
                  <m:oMath xmlns:m="http://schemas.openxmlformats.org/officeDocument/2006/math">
                    <m:r>
                      <a:rPr lang="en-US" sz="700" i="1">
                        <a:latin typeface="Cambria Math" panose="02040503050406030204" pitchFamily="18" charset="0"/>
                      </a:rPr>
                      <m:t>→</m:t>
                    </m:r>
                  </m:oMath>
                </a14:m>
                <a:endParaRPr lang="en-US" sz="700" dirty="0"/>
              </a:p>
            </p:txBody>
          </p:sp>
        </mc:Choice>
        <mc:Fallback>
          <p:sp>
            <p:nvSpPr>
              <p:cNvPr id="5" name="Text Placeholder 5">
                <a:extLst>
                  <a:ext uri="{FF2B5EF4-FFF2-40B4-BE49-F238E27FC236}">
                    <a16:creationId xmlns:a16="http://schemas.microsoft.com/office/drawing/2014/main" id="{0CDE9191-303F-40DF-8316-348B02539942}"/>
                  </a:ext>
                </a:extLst>
              </p:cNvPr>
              <p:cNvSpPr txBox="1">
                <a:spLocks noRot="1" noChangeAspect="1" noMove="1" noResize="1" noEditPoints="1" noAdjustHandles="1" noChangeArrowheads="1" noChangeShapeType="1" noTextEdit="1"/>
              </p:cNvSpPr>
              <p:nvPr/>
            </p:nvSpPr>
            <p:spPr>
              <a:xfrm>
                <a:off x="147344" y="6525676"/>
                <a:ext cx="2567110" cy="205819"/>
              </a:xfrm>
              <a:prstGeom prst="rect">
                <a:avLst/>
              </a:prstGeo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144336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645"/>
            <a:ext cx="7592093" cy="762000"/>
          </a:xfrm>
        </p:spPr>
        <p:txBody>
          <a:bodyPr>
            <a:normAutofit fontScale="90000"/>
          </a:bodyPr>
          <a:lstStyle/>
          <a:p>
            <a:r>
              <a:rPr lang="en-US"/>
              <a:t>Old ILP </a:t>
            </a:r>
            <a:r>
              <a:rPr lang="en-US" dirty="0"/>
              <a:t>discussion: the </a:t>
            </a:r>
            <a:r>
              <a:rPr lang="en-US" dirty="0">
                <a:solidFill>
                  <a:srgbClr val="FFC000"/>
                </a:solidFill>
              </a:rPr>
              <a:t>pipelining</a:t>
            </a:r>
            <a:r>
              <a:rPr lang="en-US" dirty="0"/>
              <a:t> attribute</a:t>
            </a:r>
          </a:p>
        </p:txBody>
      </p:sp>
      <p:grpSp>
        <p:nvGrpSpPr>
          <p:cNvPr id="18" name="Group 17"/>
          <p:cNvGrpSpPr/>
          <p:nvPr/>
        </p:nvGrpSpPr>
        <p:grpSpPr>
          <a:xfrm>
            <a:off x="7951570" y="357186"/>
            <a:ext cx="1865530" cy="2057400"/>
            <a:chOff x="4553635" y="1828800"/>
            <a:chExt cx="1865530" cy="2057400"/>
          </a:xfrm>
        </p:grpSpPr>
        <p:sp>
          <p:nvSpPr>
            <p:cNvPr id="4" name="AutoShape 5"/>
            <p:cNvSpPr>
              <a:spLocks noChangeArrowheads="1"/>
            </p:cNvSpPr>
            <p:nvPr/>
          </p:nvSpPr>
          <p:spPr bwMode="auto">
            <a:xfrm>
              <a:off x="4571999" y="2057400"/>
              <a:ext cx="1847165" cy="381000"/>
            </a:xfrm>
            <a:prstGeom prst="roundRect">
              <a:avLst>
                <a:gd name="adj" fmla="val 19644"/>
              </a:avLst>
            </a:prstGeom>
            <a:solidFill>
              <a:srgbClr val="F1C7C7"/>
            </a:solidFill>
            <a:ln w="19050">
              <a:solidFill>
                <a:schemeClr val="tx1"/>
              </a:solidFill>
              <a:round/>
              <a:headEnd/>
              <a:tailEnd/>
            </a:ln>
          </p:spPr>
          <p:txBody>
            <a:bodyPr wrap="none" anchor="ctr"/>
            <a:lstStyle/>
            <a:p>
              <a:pPr algn="ctr" eaLnBrk="1" hangingPunct="1">
                <a:lnSpc>
                  <a:spcPct val="100000"/>
                </a:lnSpc>
              </a:pPr>
              <a:r>
                <a:rPr lang="en-US" dirty="0">
                  <a:latin typeface="Calibri"/>
                  <a:cs typeface="Calibri"/>
                </a:rPr>
                <a:t>Stage 1</a:t>
              </a:r>
            </a:p>
          </p:txBody>
        </p:sp>
        <p:sp>
          <p:nvSpPr>
            <p:cNvPr id="5" name="Line 6"/>
            <p:cNvSpPr>
              <a:spLocks noChangeShapeType="1"/>
            </p:cNvSpPr>
            <p:nvPr/>
          </p:nvSpPr>
          <p:spPr bwMode="auto">
            <a:xfrm>
              <a:off x="5029200" y="1828800"/>
              <a:ext cx="0" cy="228600"/>
            </a:xfrm>
            <a:prstGeom prst="line">
              <a:avLst/>
            </a:prstGeom>
            <a:noFill/>
            <a:ln w="19050">
              <a:solidFill>
                <a:schemeClr val="tx1"/>
              </a:solidFill>
              <a:round/>
              <a:headEnd/>
              <a:tailEnd type="triangle" w="med" len="med"/>
            </a:ln>
          </p:spPr>
          <p:txBody>
            <a:bodyPr/>
            <a:lstStyle/>
            <a:p>
              <a:endParaRPr lang="en-US" dirty="0">
                <a:latin typeface="Calibri" pitchFamily="34" charset="0"/>
              </a:endParaRPr>
            </a:p>
          </p:txBody>
        </p:sp>
        <p:sp>
          <p:nvSpPr>
            <p:cNvPr id="6" name="Line 7"/>
            <p:cNvSpPr>
              <a:spLocks noChangeShapeType="1"/>
            </p:cNvSpPr>
            <p:nvPr/>
          </p:nvSpPr>
          <p:spPr bwMode="auto">
            <a:xfrm>
              <a:off x="5943600" y="1828800"/>
              <a:ext cx="0" cy="228600"/>
            </a:xfrm>
            <a:prstGeom prst="line">
              <a:avLst/>
            </a:prstGeom>
            <a:noFill/>
            <a:ln w="19050">
              <a:solidFill>
                <a:schemeClr val="tx1"/>
              </a:solidFill>
              <a:round/>
              <a:headEnd/>
              <a:tailEnd type="triangle" w="med" len="med"/>
            </a:ln>
          </p:spPr>
          <p:txBody>
            <a:bodyPr/>
            <a:lstStyle/>
            <a:p>
              <a:endParaRPr lang="en-US" dirty="0">
                <a:latin typeface="Calibri" pitchFamily="34" charset="0"/>
              </a:endParaRPr>
            </a:p>
          </p:txBody>
        </p:sp>
        <p:sp>
          <p:nvSpPr>
            <p:cNvPr id="11" name="Line 7"/>
            <p:cNvSpPr>
              <a:spLocks noChangeShapeType="1"/>
            </p:cNvSpPr>
            <p:nvPr/>
          </p:nvSpPr>
          <p:spPr bwMode="auto">
            <a:xfrm>
              <a:off x="5486400" y="2438400"/>
              <a:ext cx="0" cy="228600"/>
            </a:xfrm>
            <a:prstGeom prst="line">
              <a:avLst/>
            </a:prstGeom>
            <a:noFill/>
            <a:ln w="19050">
              <a:solidFill>
                <a:schemeClr val="tx1"/>
              </a:solidFill>
              <a:round/>
              <a:headEnd/>
              <a:tailEnd type="triangle" w="med" len="med"/>
            </a:ln>
          </p:spPr>
          <p:txBody>
            <a:bodyPr/>
            <a:lstStyle/>
            <a:p>
              <a:endParaRPr lang="en-US" dirty="0">
                <a:latin typeface="Calibri" pitchFamily="34" charset="0"/>
              </a:endParaRPr>
            </a:p>
          </p:txBody>
        </p:sp>
        <p:sp>
          <p:nvSpPr>
            <p:cNvPr id="12" name="AutoShape 5"/>
            <p:cNvSpPr>
              <a:spLocks noChangeArrowheads="1"/>
            </p:cNvSpPr>
            <p:nvPr/>
          </p:nvSpPr>
          <p:spPr bwMode="auto">
            <a:xfrm>
              <a:off x="4572000" y="2667000"/>
              <a:ext cx="1847165" cy="381000"/>
            </a:xfrm>
            <a:prstGeom prst="roundRect">
              <a:avLst>
                <a:gd name="adj" fmla="val 19644"/>
              </a:avLst>
            </a:prstGeom>
            <a:solidFill>
              <a:srgbClr val="F1C7C7"/>
            </a:solidFill>
            <a:ln w="19050">
              <a:solidFill>
                <a:schemeClr val="tx1"/>
              </a:solidFill>
              <a:round/>
              <a:headEnd/>
              <a:tailEnd/>
            </a:ln>
          </p:spPr>
          <p:txBody>
            <a:bodyPr wrap="none" anchor="ctr"/>
            <a:lstStyle/>
            <a:p>
              <a:pPr algn="ctr" eaLnBrk="1" hangingPunct="1">
                <a:lnSpc>
                  <a:spcPct val="100000"/>
                </a:lnSpc>
              </a:pPr>
              <a:r>
                <a:rPr lang="en-US" dirty="0">
                  <a:latin typeface="Calibri"/>
                  <a:cs typeface="Calibri"/>
                </a:rPr>
                <a:t>Stage 2</a:t>
              </a:r>
            </a:p>
          </p:txBody>
        </p:sp>
        <p:sp>
          <p:nvSpPr>
            <p:cNvPr id="13" name="Line 7"/>
            <p:cNvSpPr>
              <a:spLocks noChangeShapeType="1"/>
            </p:cNvSpPr>
            <p:nvPr/>
          </p:nvSpPr>
          <p:spPr bwMode="auto">
            <a:xfrm>
              <a:off x="5486401" y="3048000"/>
              <a:ext cx="0" cy="228600"/>
            </a:xfrm>
            <a:prstGeom prst="line">
              <a:avLst/>
            </a:prstGeom>
            <a:noFill/>
            <a:ln w="19050">
              <a:solidFill>
                <a:schemeClr val="tx1"/>
              </a:solidFill>
              <a:round/>
              <a:headEnd/>
              <a:tailEnd type="triangle" w="med" len="med"/>
            </a:ln>
          </p:spPr>
          <p:txBody>
            <a:bodyPr/>
            <a:lstStyle/>
            <a:p>
              <a:endParaRPr lang="en-US" dirty="0">
                <a:latin typeface="Calibri" pitchFamily="34" charset="0"/>
              </a:endParaRPr>
            </a:p>
          </p:txBody>
        </p:sp>
        <p:sp>
          <p:nvSpPr>
            <p:cNvPr id="14" name="AutoShape 5"/>
            <p:cNvSpPr>
              <a:spLocks noChangeArrowheads="1"/>
            </p:cNvSpPr>
            <p:nvPr/>
          </p:nvSpPr>
          <p:spPr bwMode="auto">
            <a:xfrm>
              <a:off x="4553635" y="3276600"/>
              <a:ext cx="1847165" cy="381000"/>
            </a:xfrm>
            <a:prstGeom prst="roundRect">
              <a:avLst>
                <a:gd name="adj" fmla="val 19644"/>
              </a:avLst>
            </a:prstGeom>
            <a:solidFill>
              <a:srgbClr val="F1C7C7"/>
            </a:solidFill>
            <a:ln w="19050">
              <a:solidFill>
                <a:schemeClr val="tx1"/>
              </a:solidFill>
              <a:round/>
              <a:headEnd/>
              <a:tailEnd/>
            </a:ln>
          </p:spPr>
          <p:txBody>
            <a:bodyPr wrap="none" anchor="ctr"/>
            <a:lstStyle/>
            <a:p>
              <a:pPr algn="ctr" eaLnBrk="1" hangingPunct="1">
                <a:lnSpc>
                  <a:spcPct val="100000"/>
                </a:lnSpc>
              </a:pPr>
              <a:r>
                <a:rPr lang="en-US" dirty="0">
                  <a:latin typeface="Calibri"/>
                  <a:cs typeface="Calibri"/>
                </a:rPr>
                <a:t>Stage 3</a:t>
              </a:r>
            </a:p>
          </p:txBody>
        </p:sp>
        <p:sp>
          <p:nvSpPr>
            <p:cNvPr id="15" name="Line 7"/>
            <p:cNvSpPr>
              <a:spLocks noChangeShapeType="1"/>
            </p:cNvSpPr>
            <p:nvPr/>
          </p:nvSpPr>
          <p:spPr bwMode="auto">
            <a:xfrm>
              <a:off x="5468036" y="3657600"/>
              <a:ext cx="0" cy="228600"/>
            </a:xfrm>
            <a:prstGeom prst="line">
              <a:avLst/>
            </a:prstGeom>
            <a:noFill/>
            <a:ln w="19050">
              <a:solidFill>
                <a:schemeClr val="tx1"/>
              </a:solidFill>
              <a:round/>
              <a:headEnd/>
              <a:tailEnd type="triangle" w="med" len="med"/>
            </a:ln>
          </p:spPr>
          <p:txBody>
            <a:bodyPr/>
            <a:lstStyle/>
            <a:p>
              <a:endParaRPr lang="en-US" dirty="0">
                <a:latin typeface="Calibri" pitchFamily="34" charset="0"/>
              </a:endParaRPr>
            </a:p>
          </p:txBody>
        </p:sp>
      </p:grpSp>
      <p:sp>
        <p:nvSpPr>
          <p:cNvPr id="19" name="Content Placeholder 18"/>
          <p:cNvSpPr>
            <a:spLocks noGrp="1"/>
          </p:cNvSpPr>
          <p:nvPr>
            <p:ph idx="1"/>
          </p:nvPr>
        </p:nvSpPr>
        <p:spPr>
          <a:xfrm>
            <a:off x="1548381" y="4895852"/>
            <a:ext cx="9095238" cy="1533524"/>
          </a:xfrm>
        </p:spPr>
        <p:txBody>
          <a:bodyPr>
            <a:normAutofit fontScale="92500" lnSpcReduction="10000"/>
          </a:bodyPr>
          <a:lstStyle/>
          <a:p>
            <a:pPr lvl="1"/>
            <a:r>
              <a:rPr lang="en-US" dirty="0"/>
              <a:t>Divide computation into stages</a:t>
            </a:r>
          </a:p>
          <a:p>
            <a:pPr lvl="1"/>
            <a:r>
              <a:rPr lang="en-US" dirty="0"/>
              <a:t>Pass partial computations from stage to stage</a:t>
            </a:r>
          </a:p>
          <a:p>
            <a:pPr lvl="1"/>
            <a:r>
              <a:rPr lang="en-US" dirty="0"/>
              <a:t>Stage s can start on new computation once values passed to s+1</a:t>
            </a:r>
          </a:p>
          <a:p>
            <a:pPr lvl="1"/>
            <a:r>
              <a:rPr lang="en-US" dirty="0"/>
              <a:t>E.g., complete 3 multiplications in 7 cycles, even though each requires 3 cycles</a:t>
            </a:r>
          </a:p>
          <a:p>
            <a:pPr lvl="1"/>
            <a:r>
              <a:rPr lang="en-US" dirty="0"/>
              <a:t>Note when </a:t>
            </a:r>
            <a:r>
              <a:rPr lang="en-US" dirty="0">
                <a:latin typeface="Consolas" panose="020B0609020204030204" pitchFamily="49" charset="0"/>
              </a:rPr>
              <a:t>p1*p2</a:t>
            </a:r>
            <a:r>
              <a:rPr lang="en-US" dirty="0"/>
              <a:t> is issued – classical data dependency situation</a:t>
            </a:r>
          </a:p>
        </p:txBody>
      </p:sp>
      <p:graphicFrame>
        <p:nvGraphicFramePr>
          <p:cNvPr id="17" name="Content Placeholder 16"/>
          <p:cNvGraphicFramePr>
            <a:graphicFrameLocks/>
          </p:cNvGraphicFramePr>
          <p:nvPr/>
        </p:nvGraphicFramePr>
        <p:xfrm>
          <a:off x="2743200" y="2743200"/>
          <a:ext cx="6934202" cy="1854200"/>
        </p:xfrm>
        <a:graphic>
          <a:graphicData uri="http://schemas.openxmlformats.org/drawingml/2006/table">
            <a:tbl>
              <a:tblPr firstRow="1" bandRow="1">
                <a:tableStyleId>{10A1B5D5-9B99-4C35-A422-299274C87663}</a:tableStyleId>
              </a:tblPr>
              <a:tblGrid>
                <a:gridCol w="1143000">
                  <a:extLst>
                    <a:ext uri="{9D8B030D-6E8A-4147-A177-3AD203B41FA5}">
                      <a16:colId xmlns:a16="http://schemas.microsoft.com/office/drawing/2014/main" val="20000"/>
                    </a:ext>
                  </a:extLst>
                </a:gridCol>
                <a:gridCol w="838200">
                  <a:extLst>
                    <a:ext uri="{9D8B030D-6E8A-4147-A177-3AD203B41FA5}">
                      <a16:colId xmlns:a16="http://schemas.microsoft.com/office/drawing/2014/main" val="20001"/>
                    </a:ext>
                  </a:extLst>
                </a:gridCol>
                <a:gridCol w="838200">
                  <a:extLst>
                    <a:ext uri="{9D8B030D-6E8A-4147-A177-3AD203B41FA5}">
                      <a16:colId xmlns:a16="http://schemas.microsoft.com/office/drawing/2014/main" val="20002"/>
                    </a:ext>
                  </a:extLst>
                </a:gridCol>
                <a:gridCol w="685800">
                  <a:extLst>
                    <a:ext uri="{9D8B030D-6E8A-4147-A177-3AD203B41FA5}">
                      <a16:colId xmlns:a16="http://schemas.microsoft.com/office/drawing/2014/main" val="20003"/>
                    </a:ext>
                  </a:extLst>
                </a:gridCol>
                <a:gridCol w="762000">
                  <a:extLst>
                    <a:ext uri="{9D8B030D-6E8A-4147-A177-3AD203B41FA5}">
                      <a16:colId xmlns:a16="http://schemas.microsoft.com/office/drawing/2014/main" val="20004"/>
                    </a:ext>
                  </a:extLst>
                </a:gridCol>
                <a:gridCol w="838200">
                  <a:extLst>
                    <a:ext uri="{9D8B030D-6E8A-4147-A177-3AD203B41FA5}">
                      <a16:colId xmlns:a16="http://schemas.microsoft.com/office/drawing/2014/main" val="20005"/>
                    </a:ext>
                  </a:extLst>
                </a:gridCol>
                <a:gridCol w="914400">
                  <a:extLst>
                    <a:ext uri="{9D8B030D-6E8A-4147-A177-3AD203B41FA5}">
                      <a16:colId xmlns:a16="http://schemas.microsoft.com/office/drawing/2014/main" val="20006"/>
                    </a:ext>
                  </a:extLst>
                </a:gridCol>
                <a:gridCol w="914402">
                  <a:extLst>
                    <a:ext uri="{9D8B030D-6E8A-4147-A177-3AD203B41FA5}">
                      <a16:colId xmlns:a16="http://schemas.microsoft.com/office/drawing/2014/main" val="20007"/>
                    </a:ext>
                  </a:extLst>
                </a:gridCol>
              </a:tblGrid>
              <a:tr h="370840">
                <a:tc>
                  <a:txBody>
                    <a:bodyPr/>
                    <a:lstStyle/>
                    <a:p>
                      <a:pPr algn="ctr"/>
                      <a:endParaRPr lang="en-US" dirty="0">
                        <a:latin typeface="Calibri"/>
                        <a:cs typeface="Calibri"/>
                      </a:endParaRPr>
                    </a:p>
                  </a:txBody>
                  <a:tcPr marL="124677" marR="124677">
                    <a:lnB w="12700" cap="flat" cmpd="sng" algn="ctr">
                      <a:solidFill>
                        <a:scrgbClr r="0" g="0" b="0"/>
                      </a:solidFill>
                      <a:prstDash val="solid"/>
                      <a:round/>
                      <a:headEnd type="none" w="med" len="med"/>
                      <a:tailEnd type="none" w="med" len="med"/>
                    </a:lnB>
                  </a:tcPr>
                </a:tc>
                <a:tc gridSpan="7">
                  <a:txBody>
                    <a:bodyPr/>
                    <a:lstStyle/>
                    <a:p>
                      <a:pPr algn="ctr"/>
                      <a:r>
                        <a:rPr lang="en-US" dirty="0">
                          <a:latin typeface="Calibri"/>
                          <a:cs typeface="Calibri"/>
                        </a:rPr>
                        <a:t>Time</a:t>
                      </a:r>
                    </a:p>
                  </a:txBody>
                  <a:tcPr marL="124677" marR="124677">
                    <a:lnB w="12700" cap="flat" cmpd="sng" algn="ctr">
                      <a:solidFill>
                        <a:scrgbClr r="0" g="0" b="0"/>
                      </a:solidFill>
                      <a:prstDash val="solid"/>
                      <a:round/>
                      <a:headEnd type="none" w="med" len="med"/>
                      <a:tailEnd type="none" w="med" len="med"/>
                    </a:lnB>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10000"/>
                  </a:ext>
                </a:extLst>
              </a:tr>
              <a:tr h="370840">
                <a:tc>
                  <a:txBody>
                    <a:bodyPr/>
                    <a:lstStyle/>
                    <a:p>
                      <a:pPr algn="ctr"/>
                      <a:endParaRPr lang="en-US" b="0" i="0" dirty="0">
                        <a:latin typeface="Calibri"/>
                        <a:cs typeface="Calibri"/>
                      </a:endParaRPr>
                    </a:p>
                  </a:txBody>
                  <a:tcPr marL="124677" marR="124677">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dirty="0">
                          <a:latin typeface="Calibri"/>
                          <a:cs typeface="Calibri"/>
                        </a:rPr>
                        <a:t>1</a:t>
                      </a:r>
                      <a:endParaRPr lang="en-US" b="0" i="0" dirty="0">
                        <a:latin typeface="Calibri"/>
                        <a:cs typeface="Calibri"/>
                      </a:endParaRPr>
                    </a:p>
                  </a:txBody>
                  <a:tcPr marL="124677" marR="124677">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dirty="0">
                          <a:latin typeface="Calibri"/>
                          <a:cs typeface="Calibri"/>
                        </a:rPr>
                        <a:t>2</a:t>
                      </a:r>
                      <a:endParaRPr lang="en-US" b="0" i="0" dirty="0">
                        <a:latin typeface="Calibri"/>
                        <a:cs typeface="Calibri"/>
                      </a:endParaRPr>
                    </a:p>
                  </a:txBody>
                  <a:tcPr marL="124677" marR="124677">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dirty="0">
                          <a:latin typeface="Calibri"/>
                          <a:cs typeface="Calibri"/>
                        </a:rPr>
                        <a:t>3</a:t>
                      </a:r>
                      <a:endParaRPr lang="en-US" b="0" i="0" dirty="0">
                        <a:latin typeface="Calibri"/>
                        <a:cs typeface="Calibri"/>
                      </a:endParaRPr>
                    </a:p>
                  </a:txBody>
                  <a:tcPr marL="124677" marR="124677">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dirty="0">
                          <a:latin typeface="Calibri"/>
                          <a:cs typeface="Calibri"/>
                        </a:rPr>
                        <a:t>4</a:t>
                      </a:r>
                      <a:endParaRPr lang="en-US" b="0" i="0" dirty="0">
                        <a:latin typeface="Calibri"/>
                        <a:cs typeface="Calibri"/>
                      </a:endParaRPr>
                    </a:p>
                  </a:txBody>
                  <a:tcPr marL="124677" marR="124677">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dirty="0">
                          <a:latin typeface="Calibri"/>
                          <a:cs typeface="Calibri"/>
                        </a:rPr>
                        <a:t>5</a:t>
                      </a:r>
                      <a:endParaRPr lang="en-US" b="0" i="0" dirty="0">
                        <a:latin typeface="Calibri"/>
                        <a:cs typeface="Calibri"/>
                      </a:endParaRPr>
                    </a:p>
                  </a:txBody>
                  <a:tcPr marL="124677" marR="124677">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dirty="0">
                          <a:latin typeface="Calibri"/>
                          <a:cs typeface="Calibri"/>
                        </a:rPr>
                        <a:t>6</a:t>
                      </a:r>
                      <a:endParaRPr lang="en-US" b="0" i="0" dirty="0">
                        <a:latin typeface="Calibri"/>
                        <a:cs typeface="Calibri"/>
                      </a:endParaRPr>
                    </a:p>
                  </a:txBody>
                  <a:tcPr marL="124677" marR="124677">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dirty="0">
                          <a:latin typeface="Calibri"/>
                          <a:cs typeface="Calibri"/>
                        </a:rPr>
                        <a:t>7</a:t>
                      </a:r>
                      <a:endParaRPr lang="en-US" b="0" i="0" dirty="0">
                        <a:latin typeface="Calibri"/>
                        <a:cs typeface="Calibri"/>
                      </a:endParaRPr>
                    </a:p>
                  </a:txBody>
                  <a:tcPr marL="124677" marR="124677">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1"/>
                  </a:ext>
                </a:extLst>
              </a:tr>
              <a:tr h="370840">
                <a:tc>
                  <a:txBody>
                    <a:bodyPr/>
                    <a:lstStyle/>
                    <a:p>
                      <a:pPr algn="ctr"/>
                      <a:r>
                        <a:rPr lang="en-US" dirty="0">
                          <a:latin typeface="Calibri"/>
                          <a:cs typeface="Calibri"/>
                        </a:rPr>
                        <a:t>Stage 1</a:t>
                      </a:r>
                    </a:p>
                  </a:txBody>
                  <a:tcPr marL="124677" marR="124677">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sz="1400" b="1" i="0" dirty="0">
                          <a:solidFill>
                            <a:srgbClr val="C00000"/>
                          </a:solidFill>
                          <a:latin typeface="Courier New"/>
                          <a:cs typeface="Courier New"/>
                        </a:rPr>
                        <a:t>a*b</a:t>
                      </a:r>
                    </a:p>
                  </a:txBody>
                  <a:tcPr marL="124677" marR="124677">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sz="1400" b="1" i="0" dirty="0">
                          <a:solidFill>
                            <a:srgbClr val="0070C0"/>
                          </a:solidFill>
                          <a:latin typeface="Courier New"/>
                          <a:cs typeface="Courier New"/>
                        </a:rPr>
                        <a:t>a*c</a:t>
                      </a:r>
                    </a:p>
                  </a:txBody>
                  <a:tcPr marL="124677" marR="124677">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lang="en-US" sz="1400" b="1" i="0" dirty="0">
                        <a:latin typeface="Courier New"/>
                        <a:cs typeface="Courier New"/>
                      </a:endParaRPr>
                    </a:p>
                  </a:txBody>
                  <a:tcPr marL="124677" marR="124677">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lang="en-US" sz="1400" b="1" i="0" dirty="0">
                        <a:latin typeface="Courier New"/>
                        <a:cs typeface="Courier New"/>
                      </a:endParaRPr>
                    </a:p>
                  </a:txBody>
                  <a:tcPr marL="124677" marR="124677">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sz="1400" b="1" i="0" dirty="0">
                          <a:solidFill>
                            <a:srgbClr val="00B050"/>
                          </a:solidFill>
                          <a:latin typeface="Courier New"/>
                          <a:cs typeface="Courier New"/>
                        </a:rPr>
                        <a:t>p1*p2</a:t>
                      </a:r>
                    </a:p>
                  </a:txBody>
                  <a:tcPr marL="124677" marR="124677">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lang="en-US" sz="1400" b="1" i="0">
                        <a:latin typeface="Courier New"/>
                        <a:cs typeface="Courier New"/>
                      </a:endParaRPr>
                    </a:p>
                  </a:txBody>
                  <a:tcPr marL="124677" marR="124677">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lang="en-US" sz="1400" b="1" i="0">
                        <a:latin typeface="Courier New"/>
                        <a:cs typeface="Courier New"/>
                      </a:endParaRPr>
                    </a:p>
                  </a:txBody>
                  <a:tcPr marL="124677" marR="124677">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2"/>
                  </a:ext>
                </a:extLst>
              </a:tr>
              <a:tr h="370840">
                <a:tc>
                  <a:txBody>
                    <a:bodyPr/>
                    <a:lstStyle/>
                    <a:p>
                      <a:pPr algn="ctr"/>
                      <a:r>
                        <a:rPr lang="en-US" dirty="0">
                          <a:latin typeface="Calibri"/>
                          <a:cs typeface="Calibri"/>
                        </a:rPr>
                        <a:t>Stage 2</a:t>
                      </a:r>
                    </a:p>
                  </a:txBody>
                  <a:tcPr marL="124677" marR="124677">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lang="en-US" sz="1400" b="1" i="0" dirty="0">
                        <a:latin typeface="Courier New"/>
                        <a:cs typeface="Courier New"/>
                      </a:endParaRPr>
                    </a:p>
                  </a:txBody>
                  <a:tcPr marL="124677" marR="124677">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sz="1400" b="1" i="0" dirty="0">
                          <a:solidFill>
                            <a:srgbClr val="C00000"/>
                          </a:solidFill>
                          <a:latin typeface="Courier New"/>
                          <a:cs typeface="Courier New"/>
                        </a:rPr>
                        <a:t>a*b</a:t>
                      </a:r>
                    </a:p>
                  </a:txBody>
                  <a:tcPr marL="124677" marR="124677">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sz="1400" b="1" i="0" dirty="0">
                          <a:solidFill>
                            <a:srgbClr val="0070C0"/>
                          </a:solidFill>
                          <a:latin typeface="Courier New"/>
                          <a:cs typeface="Courier New"/>
                        </a:rPr>
                        <a:t>a*c</a:t>
                      </a:r>
                    </a:p>
                  </a:txBody>
                  <a:tcPr marL="124677" marR="124677">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lang="en-US" sz="1400" b="1" i="0" dirty="0">
                        <a:latin typeface="Courier New"/>
                        <a:cs typeface="Courier New"/>
                      </a:endParaRPr>
                    </a:p>
                  </a:txBody>
                  <a:tcPr marL="124677" marR="124677">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lang="en-US" sz="1400" b="1" i="0" dirty="0">
                        <a:latin typeface="Courier New"/>
                        <a:cs typeface="Courier New"/>
                      </a:endParaRPr>
                    </a:p>
                  </a:txBody>
                  <a:tcPr marL="124677" marR="124677">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sz="1400" b="1" i="0" dirty="0">
                          <a:solidFill>
                            <a:srgbClr val="00B050"/>
                          </a:solidFill>
                          <a:latin typeface="Courier New"/>
                          <a:cs typeface="Courier New"/>
                        </a:rPr>
                        <a:t>p1*p2</a:t>
                      </a:r>
                    </a:p>
                  </a:txBody>
                  <a:tcPr marL="124677" marR="124677">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lang="en-US" sz="1400" b="1" i="0" dirty="0">
                        <a:latin typeface="Courier New"/>
                        <a:cs typeface="Courier New"/>
                      </a:endParaRPr>
                    </a:p>
                  </a:txBody>
                  <a:tcPr marL="124677" marR="124677">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3"/>
                  </a:ext>
                </a:extLst>
              </a:tr>
              <a:tr h="370840">
                <a:tc>
                  <a:txBody>
                    <a:bodyPr/>
                    <a:lstStyle/>
                    <a:p>
                      <a:pPr algn="ctr"/>
                      <a:r>
                        <a:rPr lang="en-US" dirty="0">
                          <a:latin typeface="Calibri"/>
                          <a:cs typeface="Calibri"/>
                        </a:rPr>
                        <a:t>Stage 3</a:t>
                      </a:r>
                    </a:p>
                  </a:txBody>
                  <a:tcPr marL="124677" marR="124677">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lang="en-US" sz="1400" b="1" i="0" dirty="0">
                        <a:latin typeface="Courier New"/>
                        <a:cs typeface="Courier New"/>
                      </a:endParaRPr>
                    </a:p>
                  </a:txBody>
                  <a:tcPr marL="124677" marR="124677">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lang="en-US" sz="1400" b="1" i="0">
                        <a:latin typeface="Courier New"/>
                        <a:cs typeface="Courier New"/>
                      </a:endParaRPr>
                    </a:p>
                  </a:txBody>
                  <a:tcPr marL="124677" marR="124677">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sz="1400" b="1" i="0" dirty="0">
                          <a:solidFill>
                            <a:srgbClr val="C00000"/>
                          </a:solidFill>
                          <a:latin typeface="Courier New"/>
                          <a:cs typeface="Courier New"/>
                        </a:rPr>
                        <a:t>a*b</a:t>
                      </a:r>
                    </a:p>
                  </a:txBody>
                  <a:tcPr marL="124677" marR="124677">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sz="1400" b="1" i="0" dirty="0">
                          <a:solidFill>
                            <a:srgbClr val="0070C0"/>
                          </a:solidFill>
                          <a:latin typeface="Courier New"/>
                          <a:cs typeface="Courier New"/>
                        </a:rPr>
                        <a:t>a*c</a:t>
                      </a:r>
                    </a:p>
                  </a:txBody>
                  <a:tcPr marL="124677" marR="124677">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lang="en-US" sz="1400" b="1" i="0" dirty="0">
                        <a:latin typeface="Courier New"/>
                        <a:cs typeface="Courier New"/>
                      </a:endParaRPr>
                    </a:p>
                  </a:txBody>
                  <a:tcPr marL="124677" marR="124677">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lang="en-US" sz="1400" b="1" i="0" dirty="0">
                        <a:latin typeface="Courier New"/>
                        <a:cs typeface="Courier New"/>
                      </a:endParaRPr>
                    </a:p>
                  </a:txBody>
                  <a:tcPr marL="124677" marR="124677">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sz="1400" b="1" i="0" dirty="0">
                          <a:solidFill>
                            <a:srgbClr val="00B050"/>
                          </a:solidFill>
                          <a:latin typeface="Courier New"/>
                          <a:cs typeface="Courier New"/>
                        </a:rPr>
                        <a:t>p1*p2</a:t>
                      </a:r>
                    </a:p>
                  </a:txBody>
                  <a:tcPr marL="124677" marR="124677">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3" name="Slide Number Placeholder 2">
            <a:extLst>
              <a:ext uri="{FF2B5EF4-FFF2-40B4-BE49-F238E27FC236}">
                <a16:creationId xmlns:a16="http://schemas.microsoft.com/office/drawing/2014/main" id="{717AC7F4-8B68-4E03-96DD-0652DF5AF7C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705777A6-9C58-4761-A547-F6ACB86EE02F}"/>
              </a:ext>
            </a:extLst>
          </p:cNvPr>
          <p:cNvSpPr/>
          <p:nvPr/>
        </p:nvSpPr>
        <p:spPr>
          <a:xfrm>
            <a:off x="748046" y="887274"/>
            <a:ext cx="5090046" cy="1754326"/>
          </a:xfrm>
          <a:prstGeom prst="rect">
            <a:avLst/>
          </a:prstGeom>
          <a:solidFill>
            <a:schemeClr val="bg1">
              <a:lumMod val="95000"/>
            </a:schemeClr>
          </a:solidFill>
        </p:spPr>
        <p:txBody>
          <a:bodyPr wrap="square">
            <a:spAutoFit/>
          </a:bodyPr>
          <a:lstStyle/>
          <a:p>
            <a:r>
              <a:rPr lang="en-US" dirty="0">
                <a:solidFill>
                  <a:srgbClr val="0000FF"/>
                </a:solidFill>
                <a:latin typeface="Consolas" panose="020B0609020204030204" pitchFamily="49" charset="0"/>
              </a:rPr>
              <a:t>int</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mult_example</a:t>
            </a:r>
            <a:r>
              <a:rPr lang="en-US" dirty="0">
                <a:solidFill>
                  <a:srgbClr val="000000"/>
                </a:solidFill>
                <a:latin typeface="Consolas" panose="020B0609020204030204" pitchFamily="49" charset="0"/>
              </a:rPr>
              <a:t>(</a:t>
            </a:r>
            <a:r>
              <a:rPr lang="en-US" dirty="0">
                <a:solidFill>
                  <a:srgbClr val="0000FF"/>
                </a:solidFill>
                <a:latin typeface="Consolas" panose="020B0609020204030204" pitchFamily="49" charset="0"/>
              </a:rPr>
              <a:t>int</a:t>
            </a:r>
            <a:r>
              <a:rPr lang="en-US" dirty="0">
                <a:solidFill>
                  <a:srgbClr val="000000"/>
                </a:solidFill>
                <a:latin typeface="Consolas" panose="020B0609020204030204" pitchFamily="49" charset="0"/>
              </a:rPr>
              <a:t> </a:t>
            </a:r>
            <a:r>
              <a:rPr lang="en-US" dirty="0">
                <a:solidFill>
                  <a:srgbClr val="808080"/>
                </a:solidFill>
                <a:latin typeface="Consolas" panose="020B0609020204030204" pitchFamily="49" charset="0"/>
              </a:rPr>
              <a:t>a</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int</a:t>
            </a:r>
            <a:r>
              <a:rPr lang="en-US" dirty="0">
                <a:solidFill>
                  <a:srgbClr val="000000"/>
                </a:solidFill>
                <a:latin typeface="Consolas" panose="020B0609020204030204" pitchFamily="49" charset="0"/>
              </a:rPr>
              <a:t> </a:t>
            </a:r>
            <a:r>
              <a:rPr lang="en-US" dirty="0">
                <a:solidFill>
                  <a:srgbClr val="808080"/>
                </a:solidFill>
                <a:latin typeface="Consolas" panose="020B0609020204030204" pitchFamily="49" charset="0"/>
              </a:rPr>
              <a:t>b</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int</a:t>
            </a:r>
            <a:r>
              <a:rPr lang="en-US" dirty="0">
                <a:solidFill>
                  <a:srgbClr val="000000"/>
                </a:solidFill>
                <a:latin typeface="Consolas" panose="020B0609020204030204" pitchFamily="49" charset="0"/>
              </a:rPr>
              <a:t> </a:t>
            </a:r>
            <a:r>
              <a:rPr lang="en-US" dirty="0">
                <a:solidFill>
                  <a:srgbClr val="808080"/>
                </a:solidFill>
                <a:latin typeface="Consolas" panose="020B0609020204030204" pitchFamily="49" charset="0"/>
              </a:rPr>
              <a:t>c</a:t>
            </a:r>
            <a:r>
              <a:rPr lang="en-US"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int</a:t>
            </a:r>
            <a:r>
              <a:rPr lang="en-US" dirty="0">
                <a:solidFill>
                  <a:srgbClr val="000000"/>
                </a:solidFill>
                <a:latin typeface="Consolas" panose="020B0609020204030204" pitchFamily="49" charset="0"/>
              </a:rPr>
              <a:t> p1 = </a:t>
            </a:r>
            <a:r>
              <a:rPr lang="en-US" dirty="0">
                <a:solidFill>
                  <a:srgbClr val="808080"/>
                </a:solidFill>
                <a:latin typeface="Consolas" panose="020B0609020204030204" pitchFamily="49" charset="0"/>
              </a:rPr>
              <a:t>a</a:t>
            </a:r>
            <a:r>
              <a:rPr lang="en-US" dirty="0">
                <a:solidFill>
                  <a:srgbClr val="000000"/>
                </a:solidFill>
                <a:latin typeface="Consolas" panose="020B0609020204030204" pitchFamily="49" charset="0"/>
              </a:rPr>
              <a:t> * </a:t>
            </a:r>
            <a:r>
              <a:rPr lang="en-US" dirty="0">
                <a:solidFill>
                  <a:srgbClr val="808080"/>
                </a:solidFill>
                <a:latin typeface="Consolas" panose="020B0609020204030204" pitchFamily="49" charset="0"/>
              </a:rPr>
              <a:t>b</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int</a:t>
            </a:r>
            <a:r>
              <a:rPr lang="en-US" dirty="0">
                <a:solidFill>
                  <a:srgbClr val="000000"/>
                </a:solidFill>
                <a:latin typeface="Consolas" panose="020B0609020204030204" pitchFamily="49" charset="0"/>
              </a:rPr>
              <a:t> p2 = </a:t>
            </a:r>
            <a:r>
              <a:rPr lang="en-US" dirty="0">
                <a:solidFill>
                  <a:srgbClr val="808080"/>
                </a:solidFill>
                <a:latin typeface="Consolas" panose="020B0609020204030204" pitchFamily="49" charset="0"/>
              </a:rPr>
              <a:t>a</a:t>
            </a:r>
            <a:r>
              <a:rPr lang="en-US" dirty="0">
                <a:solidFill>
                  <a:srgbClr val="000000"/>
                </a:solidFill>
                <a:latin typeface="Consolas" panose="020B0609020204030204" pitchFamily="49" charset="0"/>
              </a:rPr>
              <a:t> * </a:t>
            </a:r>
            <a:r>
              <a:rPr lang="en-US" dirty="0">
                <a:solidFill>
                  <a:srgbClr val="808080"/>
                </a:solidFill>
                <a:latin typeface="Consolas" panose="020B0609020204030204" pitchFamily="49" charset="0"/>
              </a:rPr>
              <a:t>c</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int</a:t>
            </a:r>
            <a:r>
              <a:rPr lang="en-US" dirty="0">
                <a:solidFill>
                  <a:srgbClr val="000000"/>
                </a:solidFill>
                <a:latin typeface="Consolas" panose="020B0609020204030204" pitchFamily="49" charset="0"/>
              </a:rPr>
              <a:t> p3 = p1 * p2;</a:t>
            </a:r>
          </a:p>
          <a:p>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return</a:t>
            </a:r>
            <a:r>
              <a:rPr lang="en-US" dirty="0">
                <a:solidFill>
                  <a:srgbClr val="000000"/>
                </a:solidFill>
                <a:latin typeface="Consolas" panose="020B0609020204030204" pitchFamily="49" charset="0"/>
              </a:rPr>
              <a:t> p3;</a:t>
            </a:r>
          </a:p>
          <a:p>
            <a:r>
              <a:rPr lang="en-US" dirty="0">
                <a:solidFill>
                  <a:srgbClr val="000000"/>
                </a:solidFill>
                <a:latin typeface="Consolas" panose="020B0609020204030204" pitchFamily="49" charset="0"/>
              </a:rPr>
              <a:t>}</a:t>
            </a:r>
          </a:p>
        </p:txBody>
      </p:sp>
    </p:spTree>
    <p:extLst>
      <p:ext uri="{BB962C8B-B14F-4D97-AF65-F5344CB8AC3E}">
        <p14:creationId xmlns:p14="http://schemas.microsoft.com/office/powerpoint/2010/main" val="6521099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2914" name="Rectangle 2"/>
          <p:cNvSpPr>
            <a:spLocks noGrp="1" noChangeArrowheads="1"/>
          </p:cNvSpPr>
          <p:nvPr>
            <p:ph type="title"/>
          </p:nvPr>
        </p:nvSpPr>
        <p:spPr/>
        <p:txBody>
          <a:bodyPr>
            <a:normAutofit/>
          </a:bodyPr>
          <a:lstStyle/>
          <a:p>
            <a:pPr eaLnBrk="1" hangingPunct="1">
              <a:defRPr/>
            </a:pPr>
            <a:r>
              <a:rPr lang="en-US" dirty="0"/>
              <a:t>Example: The </a:t>
            </a:r>
            <a:r>
              <a:rPr lang="en-US" dirty="0">
                <a:solidFill>
                  <a:srgbClr val="FFCC00"/>
                </a:solidFill>
              </a:rPr>
              <a:t>Intel Haswell</a:t>
            </a:r>
            <a:r>
              <a:rPr lang="en-US" dirty="0"/>
              <a:t> CPU – aspects that are ILP relevant</a:t>
            </a:r>
          </a:p>
        </p:txBody>
      </p:sp>
      <p:sp>
        <p:nvSpPr>
          <p:cNvPr id="422915" name="Rectangle 3"/>
          <p:cNvSpPr>
            <a:spLocks noGrp="1" noChangeArrowheads="1"/>
          </p:cNvSpPr>
          <p:nvPr>
            <p:ph idx="1"/>
          </p:nvPr>
        </p:nvSpPr>
        <p:spPr/>
        <p:txBody>
          <a:bodyPr>
            <a:normAutofit fontScale="85000" lnSpcReduction="20000"/>
          </a:bodyPr>
          <a:lstStyle/>
          <a:p>
            <a:pPr marL="341313" lvl="1" indent="-341313" defTabSz="895350">
              <a:lnSpc>
                <a:spcPct val="95000"/>
              </a:lnSpc>
              <a:spcBef>
                <a:spcPts val="1000"/>
              </a:spcBef>
              <a:tabLst>
                <a:tab pos="114300" algn="l"/>
                <a:tab pos="5314950" algn="r"/>
                <a:tab pos="7258050" algn="r"/>
              </a:tabLst>
              <a:defRPr/>
            </a:pPr>
            <a:r>
              <a:rPr lang="en-US" sz="2400" dirty="0"/>
              <a:t>Haswell: 8 Total Functional Units</a:t>
            </a:r>
          </a:p>
          <a:p>
            <a:pPr marL="798513" lvl="1" indent="-341313" defTabSz="895350">
              <a:lnSpc>
                <a:spcPct val="85000"/>
              </a:lnSpc>
              <a:tabLst>
                <a:tab pos="114300" algn="l"/>
                <a:tab pos="5314950" algn="r"/>
                <a:tab pos="7258050" algn="r"/>
              </a:tabLst>
              <a:defRPr/>
            </a:pPr>
            <a:endParaRPr lang="en-US" dirty="0"/>
          </a:p>
          <a:p>
            <a:pPr marL="341313" indent="-341313" defTabSz="895350">
              <a:lnSpc>
                <a:spcPct val="85000"/>
              </a:lnSpc>
              <a:tabLst>
                <a:tab pos="114300" algn="l"/>
                <a:tab pos="5314950" algn="r"/>
                <a:tab pos="7258050" algn="r"/>
              </a:tabLst>
              <a:defRPr/>
            </a:pPr>
            <a:r>
              <a:rPr lang="en-US" dirty="0"/>
              <a:t>Multiple instructions can execute in parallel</a:t>
            </a:r>
          </a:p>
          <a:p>
            <a:pPr marL="560388" lvl="1" indent="-222250" defTabSz="895350">
              <a:buNone/>
              <a:tabLst>
                <a:tab pos="114300" algn="l"/>
                <a:tab pos="5314950" algn="r"/>
                <a:tab pos="7258050" algn="r"/>
              </a:tabLst>
              <a:defRPr/>
            </a:pPr>
            <a:r>
              <a:rPr lang="en-US" sz="1800" dirty="0"/>
              <a:t>2 load, with address computation</a:t>
            </a:r>
          </a:p>
          <a:p>
            <a:pPr marL="560388" lvl="1" indent="-222250" defTabSz="895350">
              <a:buNone/>
              <a:tabLst>
                <a:tab pos="114300" algn="l"/>
                <a:tab pos="5314950" algn="r"/>
                <a:tab pos="7258050" algn="r"/>
              </a:tabLst>
              <a:defRPr/>
            </a:pPr>
            <a:r>
              <a:rPr lang="en-US" sz="1800" dirty="0"/>
              <a:t>1 store, with address computation</a:t>
            </a:r>
          </a:p>
          <a:p>
            <a:pPr marL="560388" lvl="1" indent="-222250" defTabSz="895350">
              <a:buNone/>
              <a:tabLst>
                <a:tab pos="114300" algn="l"/>
                <a:tab pos="5314950" algn="r"/>
                <a:tab pos="7258050" algn="r"/>
              </a:tabLst>
              <a:defRPr/>
            </a:pPr>
            <a:r>
              <a:rPr lang="en-US" sz="1800" dirty="0"/>
              <a:t>4 integer ops (doing address arithmetic too – explains why you have more)</a:t>
            </a:r>
          </a:p>
          <a:p>
            <a:pPr marL="560388" lvl="1" indent="-222250" defTabSz="895350">
              <a:buNone/>
              <a:tabLst>
                <a:tab pos="114300" algn="l"/>
                <a:tab pos="5314950" algn="r"/>
                <a:tab pos="7258050" algn="r"/>
              </a:tabLst>
              <a:defRPr/>
            </a:pPr>
            <a:r>
              <a:rPr lang="en-US" sz="1800" dirty="0"/>
              <a:t>2 FP multiply</a:t>
            </a:r>
          </a:p>
          <a:p>
            <a:pPr marL="560388" lvl="1" indent="-222250" defTabSz="895350">
              <a:buNone/>
              <a:tabLst>
                <a:tab pos="114300" algn="l"/>
                <a:tab pos="5314950" algn="r"/>
                <a:tab pos="7258050" algn="r"/>
              </a:tabLst>
              <a:defRPr/>
            </a:pPr>
            <a:r>
              <a:rPr lang="en-US" sz="1800" dirty="0"/>
              <a:t>1 FP add</a:t>
            </a:r>
          </a:p>
          <a:p>
            <a:pPr marL="560388" lvl="1" indent="-222250" defTabSz="895350">
              <a:buNone/>
              <a:tabLst>
                <a:tab pos="114300" algn="l"/>
                <a:tab pos="5314950" algn="r"/>
                <a:tab pos="7258050" algn="r"/>
              </a:tabLst>
              <a:defRPr/>
            </a:pPr>
            <a:r>
              <a:rPr lang="en-US" sz="1800" dirty="0"/>
              <a:t>1 FP divide</a:t>
            </a:r>
          </a:p>
          <a:p>
            <a:pPr marL="560388" lvl="1" indent="-222250" defTabSz="895350">
              <a:buNone/>
              <a:tabLst>
                <a:tab pos="114300" algn="l"/>
                <a:tab pos="5314950" algn="r"/>
                <a:tab pos="7258050" algn="r"/>
              </a:tabLst>
              <a:defRPr/>
            </a:pPr>
            <a:r>
              <a:rPr lang="en-US" dirty="0"/>
              <a:t>	</a:t>
            </a:r>
          </a:p>
          <a:p>
            <a:pPr marL="341313" indent="-341313" defTabSz="895350">
              <a:lnSpc>
                <a:spcPct val="85000"/>
              </a:lnSpc>
              <a:tabLst>
                <a:tab pos="114300" algn="l"/>
                <a:tab pos="5314950" algn="r"/>
                <a:tab pos="7258050" algn="r"/>
              </a:tabLst>
              <a:defRPr/>
            </a:pPr>
            <a:r>
              <a:rPr lang="en-US" dirty="0"/>
              <a:t>Some instructions take &gt; 1 cycle, but can be pipelined</a:t>
            </a:r>
          </a:p>
          <a:p>
            <a:pPr marL="560388" lvl="1" indent="-222250" defTabSz="895350">
              <a:buNone/>
              <a:tabLst>
                <a:tab pos="114300" algn="l"/>
                <a:tab pos="5715000" algn="r"/>
                <a:tab pos="7658100" algn="r"/>
              </a:tabLst>
              <a:defRPr/>
            </a:pPr>
            <a:r>
              <a:rPr lang="en-US" sz="1800" b="1" i="1" dirty="0">
                <a:solidFill>
                  <a:srgbClr val="C00000"/>
                </a:solidFill>
              </a:rPr>
              <a:t>Instruction	Its Latency (in cycles)	Its Issue (in cycles)</a:t>
            </a:r>
          </a:p>
          <a:p>
            <a:pPr marL="560388" lvl="1" indent="-222250" defTabSz="895350">
              <a:buNone/>
              <a:tabLst>
                <a:tab pos="114300" algn="l"/>
                <a:tab pos="5314950" algn="r"/>
                <a:tab pos="7258050" algn="r"/>
              </a:tabLst>
              <a:defRPr/>
            </a:pPr>
            <a:r>
              <a:rPr lang="en-US" sz="1800" dirty="0"/>
              <a:t>Load / Store	4	1</a:t>
            </a:r>
          </a:p>
          <a:p>
            <a:pPr marL="560388" lvl="1" indent="-222250" defTabSz="895350">
              <a:buNone/>
              <a:tabLst>
                <a:tab pos="114300" algn="l"/>
                <a:tab pos="5314950" algn="r"/>
                <a:tab pos="7258050" algn="r"/>
              </a:tabLst>
              <a:defRPr/>
            </a:pPr>
            <a:r>
              <a:rPr lang="en-US" sz="1800" dirty="0"/>
              <a:t>Integer Add	1	1</a:t>
            </a:r>
          </a:p>
          <a:p>
            <a:pPr marL="560388" lvl="1" indent="-222250" defTabSz="895350">
              <a:buNone/>
              <a:tabLst>
                <a:tab pos="114300" algn="l"/>
                <a:tab pos="5314950" algn="r"/>
                <a:tab pos="7258050" algn="r"/>
              </a:tabLst>
              <a:defRPr/>
            </a:pPr>
            <a:r>
              <a:rPr lang="en-US" sz="1800" dirty="0"/>
              <a:t>Integer Multiply	3	1</a:t>
            </a:r>
          </a:p>
          <a:p>
            <a:pPr marL="560388" lvl="1" indent="-222250" defTabSz="895350">
              <a:buNone/>
              <a:tabLst>
                <a:tab pos="114300" algn="l"/>
                <a:tab pos="5314950" algn="r"/>
                <a:tab pos="7258050" algn="r"/>
              </a:tabLst>
              <a:defRPr/>
            </a:pPr>
            <a:r>
              <a:rPr lang="en-US" sz="1800" dirty="0"/>
              <a:t>Integer/Long Divide	3-30	3-30</a:t>
            </a:r>
          </a:p>
          <a:p>
            <a:pPr marL="560388" lvl="1" indent="-222250" defTabSz="895350">
              <a:buNone/>
              <a:tabLst>
                <a:tab pos="114300" algn="l"/>
                <a:tab pos="5314950" algn="r"/>
                <a:tab pos="7258050" algn="r"/>
              </a:tabLst>
              <a:defRPr/>
            </a:pPr>
            <a:r>
              <a:rPr lang="en-US" sz="1800" dirty="0"/>
              <a:t>Single/Double FP Add	3	1</a:t>
            </a:r>
          </a:p>
          <a:p>
            <a:pPr marL="560388" lvl="1" indent="-222250" defTabSz="895350">
              <a:buNone/>
              <a:tabLst>
                <a:tab pos="114300" algn="l"/>
                <a:tab pos="5314950" algn="r"/>
                <a:tab pos="7258050" algn="r"/>
              </a:tabLst>
              <a:defRPr/>
            </a:pPr>
            <a:r>
              <a:rPr lang="en-US" sz="1800" dirty="0"/>
              <a:t>Single/Double FP Multiply	5	1</a:t>
            </a:r>
          </a:p>
          <a:p>
            <a:pPr marL="560388" lvl="1" indent="-222250" defTabSz="895350">
              <a:buNone/>
              <a:tabLst>
                <a:tab pos="114300" algn="l"/>
                <a:tab pos="5314950" algn="r"/>
                <a:tab pos="7258050" algn="r"/>
              </a:tabLst>
              <a:defRPr/>
            </a:pPr>
            <a:r>
              <a:rPr lang="en-US" sz="1800" dirty="0"/>
              <a:t>Single/Double FP Divide	3-15	3-15</a:t>
            </a:r>
          </a:p>
        </p:txBody>
      </p:sp>
      <p:sp>
        <p:nvSpPr>
          <p:cNvPr id="2" name="Slide Number Placeholder 1">
            <a:extLst>
              <a:ext uri="{FF2B5EF4-FFF2-40B4-BE49-F238E27FC236}">
                <a16:creationId xmlns:a16="http://schemas.microsoft.com/office/drawing/2014/main" id="{5522E6D4-68CF-4C2A-90C0-ADFA9CBD53E5}"/>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mc:AlternateContent xmlns:mc="http://schemas.openxmlformats.org/markup-compatibility/2006">
        <mc:Choice xmlns:a14="http://schemas.microsoft.com/office/drawing/2010/main" Requires="a14">
          <p:sp>
            <p:nvSpPr>
              <p:cNvPr id="5" name="Text Placeholder 5">
                <a:extLst>
                  <a:ext uri="{FF2B5EF4-FFF2-40B4-BE49-F238E27FC236}">
                    <a16:creationId xmlns:a16="http://schemas.microsoft.com/office/drawing/2014/main" id="{0CDE9191-303F-40DF-8316-348B02539942}"/>
                  </a:ext>
                </a:extLst>
              </p:cNvPr>
              <p:cNvSpPr txBox="1">
                <a:spLocks/>
              </p:cNvSpPr>
              <p:nvPr/>
            </p:nvSpPr>
            <p:spPr>
              <a:xfrm>
                <a:off x="147344" y="6525676"/>
                <a:ext cx="2567110" cy="20581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700" dirty="0"/>
                  <a:t>[15-213 @ CMU]</a:t>
                </a:r>
                <a14:m>
                  <m:oMath xmlns:m="http://schemas.openxmlformats.org/officeDocument/2006/math">
                    <m:r>
                      <a:rPr lang="en-US" sz="700" i="1">
                        <a:latin typeface="Cambria Math" panose="02040503050406030204" pitchFamily="18" charset="0"/>
                      </a:rPr>
                      <m:t>→</m:t>
                    </m:r>
                  </m:oMath>
                </a14:m>
                <a:endParaRPr lang="en-US" sz="700" dirty="0"/>
              </a:p>
            </p:txBody>
          </p:sp>
        </mc:Choice>
        <mc:Fallback>
          <p:sp>
            <p:nvSpPr>
              <p:cNvPr id="5" name="Text Placeholder 5">
                <a:extLst>
                  <a:ext uri="{FF2B5EF4-FFF2-40B4-BE49-F238E27FC236}">
                    <a16:creationId xmlns:a16="http://schemas.microsoft.com/office/drawing/2014/main" id="{0CDE9191-303F-40DF-8316-348B02539942}"/>
                  </a:ext>
                </a:extLst>
              </p:cNvPr>
              <p:cNvSpPr txBox="1">
                <a:spLocks noRot="1" noChangeAspect="1" noMove="1" noResize="1" noEditPoints="1" noAdjustHandles="1" noChangeArrowheads="1" noChangeShapeType="1" noTextEdit="1"/>
              </p:cNvSpPr>
              <p:nvPr/>
            </p:nvSpPr>
            <p:spPr>
              <a:xfrm>
                <a:off x="147344" y="6525676"/>
                <a:ext cx="2567110" cy="205819"/>
              </a:xfrm>
              <a:prstGeom prst="rect">
                <a:avLst/>
              </a:prstGeom>
              <a:blipFill>
                <a:blip r:embed="rId3"/>
                <a:stretch>
                  <a:fillRect/>
                </a:stretch>
              </a:blipFill>
            </p:spPr>
            <p:txBody>
              <a:bodyPr/>
              <a:lstStyle/>
              <a:p>
                <a:r>
                  <a:rPr lang="en-US">
                    <a:noFill/>
                  </a:rPr>
                  <a:t> </a:t>
                </a:r>
              </a:p>
            </p:txBody>
          </p:sp>
        </mc:Fallback>
      </mc:AlternateContent>
      <p:sp>
        <p:nvSpPr>
          <p:cNvPr id="3" name="Rectangle 2">
            <a:extLst>
              <a:ext uri="{FF2B5EF4-FFF2-40B4-BE49-F238E27FC236}">
                <a16:creationId xmlns:a16="http://schemas.microsoft.com/office/drawing/2014/main" id="{AB58F55A-2B00-4CCC-9023-B63A6D693B0B}"/>
              </a:ext>
            </a:extLst>
          </p:cNvPr>
          <p:cNvSpPr/>
          <p:nvPr/>
        </p:nvSpPr>
        <p:spPr>
          <a:xfrm>
            <a:off x="7968312" y="5598813"/>
            <a:ext cx="3311099" cy="923330"/>
          </a:xfrm>
          <a:prstGeom prst="rect">
            <a:avLst/>
          </a:prstGeom>
          <a:solidFill>
            <a:schemeClr val="accent4">
              <a:lumMod val="40000"/>
              <a:lumOff val="60000"/>
            </a:schemeClr>
          </a:solidFill>
        </p:spPr>
        <p:txBody>
          <a:bodyPr wrap="none">
            <a:spAutoFit/>
          </a:bodyPr>
          <a:lstStyle/>
          <a:p>
            <a:r>
              <a:rPr lang="en-US" dirty="0">
                <a:ea typeface="Times New Roman" panose="02020603050405020304" pitchFamily="18" charset="0"/>
              </a:rPr>
              <a:t>For this type of info: see </a:t>
            </a:r>
            <a:r>
              <a:rPr lang="en-US" dirty="0" err="1">
                <a:ea typeface="Times New Roman" panose="02020603050405020304" pitchFamily="18" charset="0"/>
              </a:rPr>
              <a:t>Agner</a:t>
            </a:r>
            <a:r>
              <a:rPr lang="en-US" dirty="0">
                <a:ea typeface="Times New Roman" panose="02020603050405020304" pitchFamily="18" charset="0"/>
              </a:rPr>
              <a:t> </a:t>
            </a:r>
            <a:br>
              <a:rPr lang="en-US" dirty="0">
                <a:ea typeface="Times New Roman" panose="02020603050405020304" pitchFamily="18" charset="0"/>
              </a:rPr>
            </a:br>
            <a:r>
              <a:rPr lang="en-US" dirty="0">
                <a:ea typeface="Times New Roman" panose="02020603050405020304" pitchFamily="18" charset="0"/>
              </a:rPr>
              <a:t>Fog's optimization </a:t>
            </a:r>
            <a:r>
              <a:rPr lang="en-US" u="sng" dirty="0">
                <a:solidFill>
                  <a:srgbClr val="0000FF"/>
                </a:solidFill>
                <a:ea typeface="Times New Roman" panose="02020603050405020304" pitchFamily="18" charset="0"/>
                <a:hlinkClick r:id="rId4"/>
              </a:rPr>
              <a:t>manual</a:t>
            </a:r>
            <a:r>
              <a:rPr lang="en-US" dirty="0"/>
              <a:t> (part </a:t>
            </a:r>
            <a:br>
              <a:rPr lang="en-US" dirty="0"/>
            </a:br>
            <a:r>
              <a:rPr lang="en-US" dirty="0"/>
              <a:t>of “ME759 assigned reading” list)</a:t>
            </a:r>
          </a:p>
        </p:txBody>
      </p:sp>
      <p:pic>
        <p:nvPicPr>
          <p:cNvPr id="4" name="Picture 3">
            <a:extLst>
              <a:ext uri="{FF2B5EF4-FFF2-40B4-BE49-F238E27FC236}">
                <a16:creationId xmlns:a16="http://schemas.microsoft.com/office/drawing/2014/main" id="{EDFC448C-8BD3-42F6-92BA-AC7789CB38AC}"/>
              </a:ext>
            </a:extLst>
          </p:cNvPr>
          <p:cNvPicPr>
            <a:picLocks noChangeAspect="1"/>
          </p:cNvPicPr>
          <p:nvPr/>
        </p:nvPicPr>
        <p:blipFill>
          <a:blip r:embed="rId5"/>
          <a:stretch>
            <a:fillRect/>
          </a:stretch>
        </p:blipFill>
        <p:spPr>
          <a:xfrm>
            <a:off x="7629305" y="1023979"/>
            <a:ext cx="3989115" cy="2863980"/>
          </a:xfrm>
          <a:prstGeom prst="rect">
            <a:avLst/>
          </a:prstGeom>
        </p:spPr>
      </p:pic>
      <p:sp>
        <p:nvSpPr>
          <p:cNvPr id="7" name="Arrow: Right 6">
            <a:extLst>
              <a:ext uri="{FF2B5EF4-FFF2-40B4-BE49-F238E27FC236}">
                <a16:creationId xmlns:a16="http://schemas.microsoft.com/office/drawing/2014/main" id="{7A75E1EC-BBA3-4EF7-9FAC-65E374BD19EF}"/>
              </a:ext>
            </a:extLst>
          </p:cNvPr>
          <p:cNvSpPr/>
          <p:nvPr/>
        </p:nvSpPr>
        <p:spPr>
          <a:xfrm>
            <a:off x="5247910" y="4983829"/>
            <a:ext cx="118663" cy="10957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Right 12">
            <a:extLst>
              <a:ext uri="{FF2B5EF4-FFF2-40B4-BE49-F238E27FC236}">
                <a16:creationId xmlns:a16="http://schemas.microsoft.com/office/drawing/2014/main" id="{63A71278-BDE7-41FF-A564-8B2B99965025}"/>
              </a:ext>
            </a:extLst>
          </p:cNvPr>
          <p:cNvSpPr/>
          <p:nvPr/>
        </p:nvSpPr>
        <p:spPr>
          <a:xfrm>
            <a:off x="5247911" y="4759300"/>
            <a:ext cx="118663" cy="10957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Arrow: Right 13">
            <a:extLst>
              <a:ext uri="{FF2B5EF4-FFF2-40B4-BE49-F238E27FC236}">
                <a16:creationId xmlns:a16="http://schemas.microsoft.com/office/drawing/2014/main" id="{6816A6A3-D634-4573-8D9D-E8DC64837BE7}"/>
              </a:ext>
            </a:extLst>
          </p:cNvPr>
          <p:cNvSpPr/>
          <p:nvPr/>
        </p:nvSpPr>
        <p:spPr>
          <a:xfrm>
            <a:off x="5247909" y="5655657"/>
            <a:ext cx="118663" cy="10957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rrow: Right 14">
            <a:extLst>
              <a:ext uri="{FF2B5EF4-FFF2-40B4-BE49-F238E27FC236}">
                <a16:creationId xmlns:a16="http://schemas.microsoft.com/office/drawing/2014/main" id="{5E3EDBA9-F767-4D13-ACC6-C12712D2F717}"/>
              </a:ext>
            </a:extLst>
          </p:cNvPr>
          <p:cNvSpPr/>
          <p:nvPr/>
        </p:nvSpPr>
        <p:spPr>
          <a:xfrm>
            <a:off x="5247910" y="5431128"/>
            <a:ext cx="118663" cy="10957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2073798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2915">
                                            <p:txEl>
                                              <p:pRg st="10" end="1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22915">
                                            <p:txEl>
                                              <p:pRg st="11" end="1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22915">
                                            <p:txEl>
                                              <p:pRg st="12" end="1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22915">
                                            <p:txEl>
                                              <p:pRg st="15" end="1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22915">
                                            <p:txEl>
                                              <p:pRg st="14" end="1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22915">
                                            <p:txEl>
                                              <p:pRg st="13" end="1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22915">
                                            <p:txEl>
                                              <p:pRg st="17" end="1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22915">
                                            <p:txEl>
                                              <p:pRg st="16" end="1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22915">
                                            <p:txEl>
                                              <p:pRg st="18" end="1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P spid="13" grpId="0" animBg="1"/>
      <p:bldP spid="14" grpId="0" animBg="1"/>
      <p:bldP spid="1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32CD97-8277-4563-975A-36E30C6B56A3}"/>
              </a:ext>
            </a:extLst>
          </p:cNvPr>
          <p:cNvSpPr>
            <a:spLocks noGrp="1"/>
          </p:cNvSpPr>
          <p:nvPr>
            <p:ph type="title"/>
          </p:nvPr>
        </p:nvSpPr>
        <p:spPr/>
        <p:txBody>
          <a:bodyPr>
            <a:normAutofit/>
          </a:bodyPr>
          <a:lstStyle/>
          <a:p>
            <a:r>
              <a:rPr lang="en-US" dirty="0"/>
              <a:t>Quote of the day</a:t>
            </a:r>
            <a:endParaRPr lang="en-US" sz="2200" dirty="0"/>
          </a:p>
        </p:txBody>
      </p:sp>
      <p:sp>
        <p:nvSpPr>
          <p:cNvPr id="3" name="Slide Number Placeholder 2">
            <a:extLst>
              <a:ext uri="{FF2B5EF4-FFF2-40B4-BE49-F238E27FC236}">
                <a16:creationId xmlns:a16="http://schemas.microsoft.com/office/drawing/2014/main" id="{BDE7497D-EE03-4785-AEDC-E197C97DA140}"/>
              </a:ext>
            </a:extLst>
          </p:cNvPr>
          <p:cNvSpPr>
            <a:spLocks noGrp="1"/>
          </p:cNvSpPr>
          <p:nvPr>
            <p:ph type="sldNum" sz="quarter" idx="12"/>
          </p:nvPr>
        </p:nvSpPr>
        <p:spPr/>
        <p:txBody>
          <a:bodyPr/>
          <a:lstStyle/>
          <a:p>
            <a:fld id="{67D2203D-769A-4D5A-AE4C-EA73FDE6A130}" type="slidenum">
              <a:rPr lang="en-US" smtClean="0"/>
              <a:t>2</a:t>
            </a:fld>
            <a:endParaRPr lang="en-US"/>
          </a:p>
        </p:txBody>
      </p:sp>
      <p:sp>
        <p:nvSpPr>
          <p:cNvPr id="8" name="TextBox 7">
            <a:extLst>
              <a:ext uri="{FF2B5EF4-FFF2-40B4-BE49-F238E27FC236}">
                <a16:creationId xmlns:a16="http://schemas.microsoft.com/office/drawing/2014/main" id="{3EB3CFB8-60EA-410F-A679-2FF8B784C1FA}"/>
              </a:ext>
            </a:extLst>
          </p:cNvPr>
          <p:cNvSpPr txBox="1"/>
          <p:nvPr/>
        </p:nvSpPr>
        <p:spPr>
          <a:xfrm>
            <a:off x="698500" y="3353485"/>
            <a:ext cx="10877550" cy="815608"/>
          </a:xfrm>
          <a:prstGeom prst="rect">
            <a:avLst/>
          </a:prstGeom>
          <a:noFill/>
        </p:spPr>
        <p:txBody>
          <a:bodyPr wrap="square">
            <a:spAutoFit/>
          </a:bodyPr>
          <a:lstStyle/>
          <a:p>
            <a:pPr algn="r"/>
            <a:r>
              <a:rPr lang="en-US" dirty="0"/>
              <a:t>“The happiness of your life depends upon the quality of your thoughts. Therefore, guard accordingly, and take care that you entertain no notions unsuitable to virtue and reasonable nature.”</a:t>
            </a:r>
          </a:p>
          <a:p>
            <a:pPr algn="r"/>
            <a:r>
              <a:rPr lang="en-US" sz="1100" dirty="0"/>
              <a:t>-- Marcus Aurelius, Roman Emperor 161 to 180 CE</a:t>
            </a:r>
            <a:endParaRPr lang="en-US" dirty="0"/>
          </a:p>
        </p:txBody>
      </p:sp>
    </p:spTree>
    <p:extLst>
      <p:ext uri="{BB962C8B-B14F-4D97-AF65-F5344CB8AC3E}">
        <p14:creationId xmlns:p14="http://schemas.microsoft.com/office/powerpoint/2010/main" val="4957135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7218" name="Rectangle 2"/>
          <p:cNvSpPr>
            <a:spLocks noGrp="1" noChangeArrowheads="1"/>
          </p:cNvSpPr>
          <p:nvPr>
            <p:ph type="title"/>
          </p:nvPr>
        </p:nvSpPr>
        <p:spPr/>
        <p:txBody>
          <a:bodyPr/>
          <a:lstStyle/>
          <a:p>
            <a:pPr eaLnBrk="1" hangingPunct="1">
              <a:defRPr/>
            </a:pPr>
            <a:r>
              <a:rPr lang="en-US" dirty="0"/>
              <a:t>x86-64 Compilation of </a:t>
            </a:r>
            <a:r>
              <a:rPr lang="en-US" dirty="0">
                <a:solidFill>
                  <a:srgbClr val="FFC000"/>
                </a:solidFill>
                <a:latin typeface="Consolas" panose="020B0609020204030204" pitchFamily="49" charset="0"/>
              </a:rPr>
              <a:t>combine4</a:t>
            </a:r>
            <a:r>
              <a:rPr lang="en-US" dirty="0"/>
              <a:t> function</a:t>
            </a:r>
          </a:p>
        </p:txBody>
      </p:sp>
      <p:sp>
        <p:nvSpPr>
          <p:cNvPr id="2" name="Slide Number Placeholder 1">
            <a:extLst>
              <a:ext uri="{FF2B5EF4-FFF2-40B4-BE49-F238E27FC236}">
                <a16:creationId xmlns:a16="http://schemas.microsoft.com/office/drawing/2014/main" id="{99D89214-71E3-42EB-BCB7-065DC28A2E0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77219" name="Rectangle 3"/>
          <p:cNvSpPr>
            <a:spLocks noGrp="1" noChangeArrowheads="1"/>
          </p:cNvSpPr>
          <p:nvPr>
            <p:ph type="body" idx="4294967295"/>
          </p:nvPr>
        </p:nvSpPr>
        <p:spPr>
          <a:xfrm>
            <a:off x="0" y="1371600"/>
            <a:ext cx="8255000" cy="685800"/>
          </a:xfrm>
        </p:spPr>
        <p:txBody>
          <a:bodyPr/>
          <a:lstStyle/>
          <a:p>
            <a:pPr marL="287338" indent="-287338">
              <a:defRPr/>
            </a:pPr>
            <a:r>
              <a:rPr lang="en-US" dirty="0"/>
              <a:t>Inner Loop (Case: Integer Multiply)</a:t>
            </a:r>
          </a:p>
        </p:txBody>
      </p:sp>
      <p:sp>
        <p:nvSpPr>
          <p:cNvPr id="19460" name="Rectangle 4"/>
          <p:cNvSpPr>
            <a:spLocks noChangeArrowheads="1"/>
          </p:cNvSpPr>
          <p:nvPr/>
        </p:nvSpPr>
        <p:spPr bwMode="auto">
          <a:xfrm>
            <a:off x="3015875" y="2057400"/>
            <a:ext cx="5715000" cy="1166986"/>
          </a:xfrm>
          <a:prstGeom prst="rect">
            <a:avLst/>
          </a:prstGeom>
          <a:solidFill>
            <a:schemeClr val="bg1">
              <a:lumMod val="95000"/>
            </a:schemeClr>
          </a:solidFill>
          <a:ln w="12700" cmpd="dbl">
            <a:solidFill>
              <a:schemeClr val="tx1"/>
            </a:solidFill>
            <a:miter lim="800000"/>
            <a:headEnd/>
            <a:tailEnd/>
          </a:ln>
        </p:spPr>
        <p:txBody>
          <a:bodyPr wrap="square" lIns="90487" tIns="44450" rIns="90487" bIns="44450">
            <a:spAutoFit/>
          </a:bodyPr>
          <a:lstStyle/>
          <a:p>
            <a:pPr>
              <a:tabLst>
                <a:tab pos="228600" algn="l"/>
                <a:tab pos="914400" algn="l"/>
                <a:tab pos="3149600" algn="l"/>
              </a:tabLst>
            </a:pPr>
            <a:r>
              <a:rPr lang="en-US" sz="1400" dirty="0">
                <a:latin typeface="Courier New" pitchFamily="49" charset="0"/>
              </a:rPr>
              <a:t>.L519:		# Loop:</a:t>
            </a:r>
          </a:p>
          <a:p>
            <a:pPr>
              <a:tabLst>
                <a:tab pos="228600" algn="l"/>
                <a:tab pos="914400" algn="l"/>
                <a:tab pos="3149600" algn="l"/>
              </a:tabLst>
            </a:pPr>
            <a:r>
              <a:rPr lang="en-US" sz="1400" dirty="0">
                <a:latin typeface="Courier New" pitchFamily="49" charset="0"/>
              </a:rPr>
              <a:t>	</a:t>
            </a:r>
            <a:r>
              <a:rPr lang="en-US" sz="1400" dirty="0" err="1">
                <a:solidFill>
                  <a:srgbClr val="C00000"/>
                </a:solidFill>
                <a:latin typeface="Courier New" pitchFamily="49" charset="0"/>
              </a:rPr>
              <a:t>imull</a:t>
            </a:r>
            <a:r>
              <a:rPr lang="en-US" sz="1400" dirty="0">
                <a:solidFill>
                  <a:srgbClr val="C00000"/>
                </a:solidFill>
                <a:latin typeface="Courier New" pitchFamily="49" charset="0"/>
              </a:rPr>
              <a:t>	(%rax,%rdx,4), %</a:t>
            </a:r>
            <a:r>
              <a:rPr lang="en-US" sz="1400" dirty="0" err="1">
                <a:solidFill>
                  <a:srgbClr val="C00000"/>
                </a:solidFill>
                <a:latin typeface="Courier New" pitchFamily="49" charset="0"/>
              </a:rPr>
              <a:t>ecx</a:t>
            </a:r>
            <a:r>
              <a:rPr lang="en-US" sz="1400" dirty="0">
                <a:solidFill>
                  <a:srgbClr val="C00000"/>
                </a:solidFill>
                <a:latin typeface="Courier New" pitchFamily="49" charset="0"/>
              </a:rPr>
              <a:t>	# t = t * d[</a:t>
            </a:r>
            <a:r>
              <a:rPr lang="en-US" sz="1400" dirty="0" err="1">
                <a:solidFill>
                  <a:srgbClr val="C00000"/>
                </a:solidFill>
                <a:latin typeface="Courier New" pitchFamily="49" charset="0"/>
              </a:rPr>
              <a:t>i</a:t>
            </a:r>
            <a:r>
              <a:rPr lang="en-US" sz="1400" dirty="0">
                <a:solidFill>
                  <a:srgbClr val="C00000"/>
                </a:solidFill>
                <a:latin typeface="Courier New" pitchFamily="49" charset="0"/>
              </a:rPr>
              <a:t>]</a:t>
            </a:r>
          </a:p>
          <a:p>
            <a:pPr>
              <a:tabLst>
                <a:tab pos="228600" algn="l"/>
                <a:tab pos="914400" algn="l"/>
                <a:tab pos="3149600" algn="l"/>
              </a:tabLst>
            </a:pPr>
            <a:r>
              <a:rPr lang="en-US" sz="1400" dirty="0">
                <a:latin typeface="Courier New" pitchFamily="49" charset="0"/>
              </a:rPr>
              <a:t>	</a:t>
            </a:r>
            <a:r>
              <a:rPr lang="en-US" sz="1400" dirty="0" err="1">
                <a:latin typeface="Courier New" pitchFamily="49" charset="0"/>
              </a:rPr>
              <a:t>addq</a:t>
            </a:r>
            <a:r>
              <a:rPr lang="en-US" sz="1400" dirty="0">
                <a:latin typeface="Courier New" pitchFamily="49" charset="0"/>
              </a:rPr>
              <a:t>	$1, %</a:t>
            </a:r>
            <a:r>
              <a:rPr lang="en-US" sz="1400" dirty="0" err="1">
                <a:latin typeface="Courier New" pitchFamily="49" charset="0"/>
              </a:rPr>
              <a:t>rdx</a:t>
            </a:r>
            <a:r>
              <a:rPr lang="en-US" sz="1400" dirty="0">
                <a:latin typeface="Courier New" pitchFamily="49" charset="0"/>
              </a:rPr>
              <a:t>	# </a:t>
            </a:r>
            <a:r>
              <a:rPr lang="en-US" sz="1400" dirty="0" err="1">
                <a:latin typeface="Courier New" pitchFamily="49" charset="0"/>
              </a:rPr>
              <a:t>i</a:t>
            </a:r>
            <a:r>
              <a:rPr lang="en-US" sz="1400" dirty="0">
                <a:latin typeface="Courier New" pitchFamily="49" charset="0"/>
              </a:rPr>
              <a:t>++</a:t>
            </a:r>
          </a:p>
          <a:p>
            <a:pPr>
              <a:tabLst>
                <a:tab pos="228600" algn="l"/>
                <a:tab pos="914400" algn="l"/>
                <a:tab pos="3149600" algn="l"/>
              </a:tabLst>
            </a:pPr>
            <a:r>
              <a:rPr lang="en-US" sz="1400" dirty="0">
                <a:latin typeface="Courier New" pitchFamily="49" charset="0"/>
              </a:rPr>
              <a:t>	</a:t>
            </a:r>
            <a:r>
              <a:rPr lang="en-US" sz="1400" dirty="0" err="1">
                <a:latin typeface="Courier New" pitchFamily="49" charset="0"/>
              </a:rPr>
              <a:t>cmpq</a:t>
            </a:r>
            <a:r>
              <a:rPr lang="en-US" sz="1400" dirty="0">
                <a:latin typeface="Courier New" pitchFamily="49" charset="0"/>
              </a:rPr>
              <a:t>	%</a:t>
            </a:r>
            <a:r>
              <a:rPr lang="en-US" sz="1400" dirty="0" err="1">
                <a:latin typeface="Courier New" pitchFamily="49" charset="0"/>
              </a:rPr>
              <a:t>rdx</a:t>
            </a:r>
            <a:r>
              <a:rPr lang="en-US" sz="1400" dirty="0">
                <a:latin typeface="Courier New" pitchFamily="49" charset="0"/>
              </a:rPr>
              <a:t>, %</a:t>
            </a:r>
            <a:r>
              <a:rPr lang="en-US" sz="1400" dirty="0" err="1">
                <a:latin typeface="Courier New" pitchFamily="49" charset="0"/>
              </a:rPr>
              <a:t>rbp</a:t>
            </a:r>
            <a:r>
              <a:rPr lang="en-US" sz="1400" dirty="0">
                <a:latin typeface="Courier New" pitchFamily="49" charset="0"/>
              </a:rPr>
              <a:t>	# Compare </a:t>
            </a:r>
            <a:r>
              <a:rPr lang="en-US" sz="1400" dirty="0" err="1">
                <a:latin typeface="Courier New" pitchFamily="49" charset="0"/>
              </a:rPr>
              <a:t>length:i</a:t>
            </a:r>
            <a:endParaRPr lang="en-US" sz="1400" dirty="0">
              <a:latin typeface="Courier New" pitchFamily="49" charset="0"/>
            </a:endParaRPr>
          </a:p>
          <a:p>
            <a:pPr>
              <a:tabLst>
                <a:tab pos="228600" algn="l"/>
                <a:tab pos="914400" algn="l"/>
                <a:tab pos="3149600" algn="l"/>
              </a:tabLst>
            </a:pPr>
            <a:r>
              <a:rPr lang="en-US" sz="1400" dirty="0">
                <a:latin typeface="Courier New" pitchFamily="49" charset="0"/>
              </a:rPr>
              <a:t>	</a:t>
            </a:r>
            <a:r>
              <a:rPr lang="en-US" sz="1400" dirty="0" err="1">
                <a:latin typeface="Courier New" pitchFamily="49" charset="0"/>
              </a:rPr>
              <a:t>jg</a:t>
            </a:r>
            <a:r>
              <a:rPr lang="en-US" sz="1400" dirty="0">
                <a:latin typeface="Courier New" pitchFamily="49" charset="0"/>
              </a:rPr>
              <a:t>	.L519	# If &gt;, </a:t>
            </a:r>
            <a:r>
              <a:rPr lang="en-US" sz="1400" dirty="0" err="1">
                <a:latin typeface="Courier New" pitchFamily="49" charset="0"/>
              </a:rPr>
              <a:t>goto</a:t>
            </a:r>
            <a:r>
              <a:rPr lang="en-US" sz="1400" dirty="0">
                <a:latin typeface="Courier New" pitchFamily="49" charset="0"/>
              </a:rPr>
              <a:t> Loop</a:t>
            </a:r>
          </a:p>
        </p:txBody>
      </p:sp>
      <p:graphicFrame>
        <p:nvGraphicFramePr>
          <p:cNvPr id="9" name="Group 49"/>
          <p:cNvGraphicFramePr>
            <a:graphicFrameLocks noGrp="1"/>
          </p:cNvGraphicFramePr>
          <p:nvPr/>
        </p:nvGraphicFramePr>
        <p:xfrm>
          <a:off x="3094038" y="4013328"/>
          <a:ext cx="6003925" cy="1549273"/>
        </p:xfrm>
        <a:graphic>
          <a:graphicData uri="http://schemas.openxmlformats.org/drawingml/2006/table">
            <a:tbl>
              <a:tblPr/>
              <a:tblGrid>
                <a:gridCol w="1723349">
                  <a:extLst>
                    <a:ext uri="{9D8B030D-6E8A-4147-A177-3AD203B41FA5}">
                      <a16:colId xmlns:a16="http://schemas.microsoft.com/office/drawing/2014/main" val="20000"/>
                    </a:ext>
                  </a:extLst>
                </a:gridCol>
                <a:gridCol w="1070144">
                  <a:extLst>
                    <a:ext uri="{9D8B030D-6E8A-4147-A177-3AD203B41FA5}">
                      <a16:colId xmlns:a16="http://schemas.microsoft.com/office/drawing/2014/main" val="20001"/>
                    </a:ext>
                  </a:extLst>
                </a:gridCol>
                <a:gridCol w="1070144">
                  <a:extLst>
                    <a:ext uri="{9D8B030D-6E8A-4147-A177-3AD203B41FA5}">
                      <a16:colId xmlns:a16="http://schemas.microsoft.com/office/drawing/2014/main" val="20002"/>
                    </a:ext>
                  </a:extLst>
                </a:gridCol>
                <a:gridCol w="1070144">
                  <a:extLst>
                    <a:ext uri="{9D8B030D-6E8A-4147-A177-3AD203B41FA5}">
                      <a16:colId xmlns:a16="http://schemas.microsoft.com/office/drawing/2014/main" val="20003"/>
                    </a:ext>
                  </a:extLst>
                </a:gridCol>
                <a:gridCol w="1070144">
                  <a:extLst>
                    <a:ext uri="{9D8B030D-6E8A-4147-A177-3AD203B41FA5}">
                      <a16:colId xmlns:a16="http://schemas.microsoft.com/office/drawing/2014/main" val="20004"/>
                    </a:ext>
                  </a:extLst>
                </a:gridCol>
              </a:tblGrid>
              <a:tr h="390525">
                <a:tc>
                  <a:txBody>
                    <a:bodyPr/>
                    <a:lstStyle/>
                    <a:p>
                      <a:pPr marL="0" marR="0" lvl="0" indent="0" algn="l"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a:ln>
                            <a:noFill/>
                          </a:ln>
                          <a:solidFill>
                            <a:srgbClr val="C00000"/>
                          </a:solidFill>
                          <a:effectLst/>
                          <a:latin typeface="Calibri" panose="020F0502020204030204" pitchFamily="34" charset="0"/>
                        </a:rPr>
                        <a:t>Method</a:t>
                      </a:r>
                    </a:p>
                  </a:txBody>
                  <a:tcPr marL="45720" marR="45720" horzOverflow="overflow">
                    <a:lnL w="28575"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28575"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solidFill>
                      <a:srgbClr val="D5F1CF"/>
                    </a:solidFill>
                  </a:tcPr>
                </a:tc>
                <a:tc gridSpan="2">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a:ln>
                            <a:noFill/>
                          </a:ln>
                          <a:solidFill>
                            <a:srgbClr val="C00000"/>
                          </a:solidFill>
                          <a:effectLst/>
                          <a:latin typeface="Calibri" panose="020F0502020204030204" pitchFamily="34" charset="0"/>
                        </a:rPr>
                        <a:t>Integer</a:t>
                      </a:r>
                    </a:p>
                  </a:txBody>
                  <a:tcPr marL="45720" marR="45720" anchor="ctr"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28575"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solidFill>
                      <a:srgbClr val="F1C7C7"/>
                    </a:solidFill>
                  </a:tcPr>
                </a:tc>
                <a:tc hMerge="1">
                  <a:txBody>
                    <a:bodyPr/>
                    <a:lstStyle/>
                    <a:p>
                      <a:endParaRPr lang="en-US"/>
                    </a:p>
                  </a:txBody>
                  <a:tcPr/>
                </a:tc>
                <a:tc gridSpan="2">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a:ln>
                            <a:noFill/>
                          </a:ln>
                          <a:solidFill>
                            <a:srgbClr val="C00000"/>
                          </a:solidFill>
                          <a:effectLst/>
                          <a:latin typeface="Calibri" panose="020F0502020204030204" pitchFamily="34" charset="0"/>
                        </a:rPr>
                        <a:t>Double FP</a:t>
                      </a:r>
                    </a:p>
                  </a:txBody>
                  <a:tcPr marL="45720" marR="45720" anchor="ctr" horzOverflow="overflow">
                    <a:lnL w="12700" cap="flat" cmpd="sng" algn="ctr">
                      <a:solidFill>
                        <a:schemeClr val="tx1"/>
                      </a:solidFill>
                      <a:prstDash val="solid"/>
                      <a:round/>
                      <a:headEnd type="none" w="med" len="med"/>
                      <a:tailEnd type="none" w="sm" len="sm"/>
                    </a:lnL>
                    <a:lnR w="28575" cap="flat" cmpd="sng" algn="ctr">
                      <a:solidFill>
                        <a:schemeClr val="tx1"/>
                      </a:solidFill>
                      <a:prstDash val="solid"/>
                      <a:round/>
                      <a:headEnd type="none" w="med" len="med"/>
                      <a:tailEnd type="none" w="sm" len="sm"/>
                    </a:lnR>
                    <a:lnT w="28575"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solidFill>
                      <a:srgbClr val="F1C7C7"/>
                    </a:solidFill>
                  </a:tcPr>
                </a:tc>
                <a:tc hMerge="1">
                  <a:txBody>
                    <a:bodyPr/>
                    <a:lstStyle/>
                    <a:p>
                      <a:endParaRPr lang="en-US"/>
                    </a:p>
                  </a:txBody>
                  <a:tcPr/>
                </a:tc>
                <a:extLst>
                  <a:ext uri="{0D108BD9-81ED-4DB2-BD59-A6C34878D82A}">
                    <a16:rowId xmlns:a16="http://schemas.microsoft.com/office/drawing/2014/main" val="10000"/>
                  </a:ext>
                </a:extLst>
              </a:tr>
              <a:tr h="387350">
                <a:tc>
                  <a:txBody>
                    <a:bodyPr/>
                    <a:lstStyle/>
                    <a:p>
                      <a:pPr marL="0" marR="0" lvl="0" indent="0" algn="l"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a:ln>
                            <a:noFill/>
                          </a:ln>
                          <a:solidFill>
                            <a:srgbClr val="C00000"/>
                          </a:solidFill>
                          <a:effectLst/>
                          <a:latin typeface="Calibri" panose="020F0502020204030204" pitchFamily="34" charset="0"/>
                        </a:rPr>
                        <a:t>Operation</a:t>
                      </a:r>
                    </a:p>
                  </a:txBody>
                  <a:tcPr marL="45720" marR="45720" horzOverflow="overflow">
                    <a:lnL w="28575"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solidFill>
                      <a:srgbClr val="D5F1CF"/>
                    </a:solid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a:ln>
                            <a:noFill/>
                          </a:ln>
                          <a:solidFill>
                            <a:srgbClr val="C00000"/>
                          </a:solidFill>
                          <a:effectLst/>
                          <a:latin typeface="Calibri" panose="020F0502020204030204" pitchFamily="34" charset="0"/>
                        </a:rPr>
                        <a:t>add</a:t>
                      </a:r>
                    </a:p>
                  </a:txBody>
                  <a:tcPr marL="45720" marR="45720" anchor="ctr"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err="1">
                          <a:ln>
                            <a:noFill/>
                          </a:ln>
                          <a:solidFill>
                            <a:srgbClr val="C00000"/>
                          </a:solidFill>
                          <a:effectLst/>
                          <a:latin typeface="Calibri" panose="020F0502020204030204" pitchFamily="34" charset="0"/>
                        </a:rPr>
                        <a:t>mult</a:t>
                      </a:r>
                      <a:endParaRPr kumimoji="0" lang="en-US" sz="1800" b="1" i="0" u="none" strike="noStrike" cap="none" normalizeH="0" baseline="0" dirty="0">
                        <a:ln>
                          <a:noFill/>
                        </a:ln>
                        <a:solidFill>
                          <a:srgbClr val="C00000"/>
                        </a:solidFill>
                        <a:effectLst/>
                        <a:latin typeface="Calibri" panose="020F0502020204030204" pitchFamily="34" charset="0"/>
                      </a:endParaRPr>
                    </a:p>
                  </a:txBody>
                  <a:tcPr marL="45720" marR="45720" anchor="ctr"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a:ln>
                            <a:noFill/>
                          </a:ln>
                          <a:solidFill>
                            <a:srgbClr val="C00000"/>
                          </a:solidFill>
                          <a:effectLst/>
                          <a:latin typeface="Calibri" panose="020F0502020204030204" pitchFamily="34" charset="0"/>
                        </a:rPr>
                        <a:t>add</a:t>
                      </a:r>
                    </a:p>
                  </a:txBody>
                  <a:tcPr marL="45720" marR="45720" anchor="ctr"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err="1">
                          <a:ln>
                            <a:noFill/>
                          </a:ln>
                          <a:solidFill>
                            <a:srgbClr val="C00000"/>
                          </a:solidFill>
                          <a:effectLst/>
                          <a:latin typeface="Calibri" panose="020F0502020204030204" pitchFamily="34" charset="0"/>
                        </a:rPr>
                        <a:t>mult</a:t>
                      </a:r>
                      <a:endParaRPr kumimoji="0" lang="en-US" sz="1800" b="1" i="0" u="none" strike="noStrike" cap="none" normalizeH="0" baseline="0" dirty="0">
                        <a:ln>
                          <a:noFill/>
                        </a:ln>
                        <a:solidFill>
                          <a:srgbClr val="C00000"/>
                        </a:solidFill>
                        <a:effectLst/>
                        <a:latin typeface="Calibri" panose="020F0502020204030204" pitchFamily="34" charset="0"/>
                      </a:endParaRPr>
                    </a:p>
                  </a:txBody>
                  <a:tcPr marL="45720" marR="45720" anchor="ctr" horzOverflow="overflow">
                    <a:lnL w="12700" cap="flat" cmpd="sng" algn="ctr">
                      <a:solidFill>
                        <a:schemeClr val="tx1"/>
                      </a:solidFill>
                      <a:prstDash val="solid"/>
                      <a:round/>
                      <a:headEnd type="none" w="med" len="med"/>
                      <a:tailEnd type="none" w="sm" len="sm"/>
                    </a:lnL>
                    <a:lnR w="28575"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extLst>
                  <a:ext uri="{0D108BD9-81ED-4DB2-BD59-A6C34878D82A}">
                    <a16:rowId xmlns:a16="http://schemas.microsoft.com/office/drawing/2014/main" val="10001"/>
                  </a:ext>
                </a:extLst>
              </a:tr>
              <a:tr h="387350">
                <a:tc>
                  <a:txBody>
                    <a:bodyPr/>
                    <a:lstStyle/>
                    <a:p>
                      <a:pPr marL="0" marR="0" lvl="0" indent="0" algn="l"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a:ln>
                            <a:noFill/>
                          </a:ln>
                          <a:solidFill>
                            <a:schemeClr val="tx1"/>
                          </a:solidFill>
                          <a:effectLst/>
                          <a:latin typeface="Consolas" panose="020B0609020204030204" pitchFamily="49" charset="0"/>
                        </a:rPr>
                        <a:t>combine4</a:t>
                      </a:r>
                    </a:p>
                  </a:txBody>
                  <a:tcPr marL="45720" marR="45720" horzOverflow="overflow">
                    <a:lnL w="28575"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solidFill>
                      <a:srgbClr val="D5F1CF"/>
                    </a:solid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a:ln>
                            <a:noFill/>
                          </a:ln>
                          <a:solidFill>
                            <a:srgbClr val="00B050"/>
                          </a:solidFill>
                          <a:effectLst/>
                          <a:latin typeface="Calibri" panose="020F0502020204030204" pitchFamily="34" charset="0"/>
                        </a:rPr>
                        <a:t>1.27</a:t>
                      </a:r>
                    </a:p>
                  </a:txBody>
                  <a:tcPr marL="45720" marR="45720" anchor="ctr"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a:ln>
                            <a:noFill/>
                          </a:ln>
                          <a:solidFill>
                            <a:schemeClr val="tx1"/>
                          </a:solidFill>
                          <a:effectLst/>
                          <a:latin typeface="Calibri" panose="020F0502020204030204" pitchFamily="34" charset="0"/>
                        </a:rPr>
                        <a:t>3.01</a:t>
                      </a:r>
                    </a:p>
                  </a:txBody>
                  <a:tcPr marL="45720" marR="45720" anchor="ctr"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a:ln>
                            <a:noFill/>
                          </a:ln>
                          <a:solidFill>
                            <a:schemeClr val="tx1"/>
                          </a:solidFill>
                          <a:effectLst/>
                          <a:latin typeface="Calibri" panose="020F0502020204030204" pitchFamily="34" charset="0"/>
                        </a:rPr>
                        <a:t>3.01</a:t>
                      </a:r>
                    </a:p>
                  </a:txBody>
                  <a:tcPr marL="45720" marR="45720" anchor="ctr"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a:ln>
                            <a:noFill/>
                          </a:ln>
                          <a:solidFill>
                            <a:schemeClr val="tx1"/>
                          </a:solidFill>
                          <a:effectLst/>
                          <a:latin typeface="Calibri" panose="020F0502020204030204" pitchFamily="34" charset="0"/>
                        </a:rPr>
                        <a:t>5.01</a:t>
                      </a:r>
                    </a:p>
                  </a:txBody>
                  <a:tcPr marL="45720" marR="45720" anchor="ctr" horzOverflow="overflow">
                    <a:lnL w="12700" cap="flat" cmpd="sng" algn="ctr">
                      <a:solidFill>
                        <a:schemeClr val="tx1"/>
                      </a:solidFill>
                      <a:prstDash val="solid"/>
                      <a:round/>
                      <a:headEnd type="none" w="med" len="med"/>
                      <a:tailEnd type="none" w="sm" len="sm"/>
                    </a:lnL>
                    <a:lnR w="28575"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extLst>
                  <a:ext uri="{0D108BD9-81ED-4DB2-BD59-A6C34878D82A}">
                    <a16:rowId xmlns:a16="http://schemas.microsoft.com/office/drawing/2014/main" val="10002"/>
                  </a:ext>
                </a:extLst>
              </a:tr>
              <a:tr h="384048">
                <a:tc>
                  <a:txBody>
                    <a:bodyPr/>
                    <a:lstStyle/>
                    <a:p>
                      <a:pPr marL="0" marR="0" lvl="0" indent="0" algn="l"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1" u="none" strike="noStrike" cap="none" normalizeH="0" baseline="0" dirty="0">
                          <a:ln>
                            <a:noFill/>
                          </a:ln>
                          <a:solidFill>
                            <a:srgbClr val="0070C0"/>
                          </a:solidFill>
                          <a:effectLst/>
                          <a:latin typeface="Calibri" panose="020F0502020204030204" pitchFamily="34" charset="0"/>
                        </a:rPr>
                        <a:t>Latency Bound</a:t>
                      </a:r>
                    </a:p>
                  </a:txBody>
                  <a:tcPr marL="45720" marR="45720" horzOverflow="overflow">
                    <a:lnL w="28575"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28575" cap="flat" cmpd="sng" algn="ctr">
                      <a:solidFill>
                        <a:schemeClr val="tx1"/>
                      </a:solidFill>
                      <a:prstDash val="solid"/>
                      <a:round/>
                      <a:headEnd type="none" w="med" len="med"/>
                      <a:tailEnd type="none" w="sm" len="sm"/>
                    </a:lnB>
                    <a:lnTlToBr>
                      <a:noFill/>
                    </a:lnTlToBr>
                    <a:lnBlToTr>
                      <a:noFill/>
                    </a:lnBlToTr>
                    <a:solidFill>
                      <a:schemeClr val="accent6">
                        <a:lumMod val="20000"/>
                        <a:lumOff val="80000"/>
                      </a:schemeClr>
                    </a:solid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1" u="none" strike="noStrike" cap="none" normalizeH="0" baseline="0" dirty="0">
                          <a:ln>
                            <a:noFill/>
                          </a:ln>
                          <a:solidFill>
                            <a:srgbClr val="0070C0"/>
                          </a:solidFill>
                          <a:effectLst/>
                          <a:latin typeface="Calibri" panose="020F0502020204030204" pitchFamily="34" charset="0"/>
                        </a:rPr>
                        <a:t>1.00</a:t>
                      </a:r>
                    </a:p>
                  </a:txBody>
                  <a:tcPr marL="45720" marR="45720" anchor="ctr"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28575"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1" u="none" strike="noStrike" cap="none" normalizeH="0" baseline="0" dirty="0">
                          <a:ln>
                            <a:noFill/>
                          </a:ln>
                          <a:solidFill>
                            <a:srgbClr val="0070C0"/>
                          </a:solidFill>
                          <a:effectLst/>
                          <a:latin typeface="Calibri" panose="020F0502020204030204" pitchFamily="34" charset="0"/>
                        </a:rPr>
                        <a:t>3.00</a:t>
                      </a:r>
                    </a:p>
                  </a:txBody>
                  <a:tcPr marL="45720" marR="45720" anchor="ctr"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28575"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1" u="none" strike="noStrike" cap="none" normalizeH="0" baseline="0" dirty="0">
                          <a:ln>
                            <a:noFill/>
                          </a:ln>
                          <a:solidFill>
                            <a:srgbClr val="0070C0"/>
                          </a:solidFill>
                          <a:effectLst/>
                          <a:latin typeface="Calibri" panose="020F0502020204030204" pitchFamily="34" charset="0"/>
                        </a:rPr>
                        <a:t>3.00</a:t>
                      </a:r>
                    </a:p>
                  </a:txBody>
                  <a:tcPr marL="45720" marR="45720" anchor="ctr"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28575"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1" u="none" strike="noStrike" cap="none" normalizeH="0" baseline="0" dirty="0">
                          <a:ln>
                            <a:noFill/>
                          </a:ln>
                          <a:solidFill>
                            <a:srgbClr val="0070C0"/>
                          </a:solidFill>
                          <a:effectLst/>
                          <a:latin typeface="Calibri" panose="020F0502020204030204" pitchFamily="34" charset="0"/>
                        </a:rPr>
                        <a:t>5.00</a:t>
                      </a:r>
                    </a:p>
                  </a:txBody>
                  <a:tcPr marL="45720" marR="45720" anchor="ctr" horzOverflow="overflow">
                    <a:lnL w="12700" cap="flat" cmpd="sng" algn="ctr">
                      <a:solidFill>
                        <a:schemeClr val="tx1"/>
                      </a:solidFill>
                      <a:prstDash val="solid"/>
                      <a:round/>
                      <a:headEnd type="none" w="med" len="med"/>
                      <a:tailEnd type="none" w="sm" len="sm"/>
                    </a:lnL>
                    <a:lnR w="28575"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28575" cap="flat" cmpd="sng" algn="ctr">
                      <a:solidFill>
                        <a:schemeClr val="tx1"/>
                      </a:solidFill>
                      <a:prstDash val="solid"/>
                      <a:round/>
                      <a:headEnd type="none" w="med" len="med"/>
                      <a:tailEnd type="none" w="sm" len="sm"/>
                    </a:lnB>
                    <a:lnTlToBr>
                      <a:noFill/>
                    </a:lnTlToBr>
                    <a:lnBlToTr>
                      <a:noFill/>
                    </a:lnBlToTr>
                    <a:noFill/>
                  </a:tcPr>
                </a:tc>
                <a:extLst>
                  <a:ext uri="{0D108BD9-81ED-4DB2-BD59-A6C34878D82A}">
                    <a16:rowId xmlns:a16="http://schemas.microsoft.com/office/drawing/2014/main" val="10003"/>
                  </a:ext>
                </a:extLst>
              </a:tr>
            </a:tbl>
          </a:graphicData>
        </a:graphic>
      </p:graphicFrame>
      <mc:AlternateContent xmlns:mc="http://schemas.openxmlformats.org/markup-compatibility/2006">
        <mc:Choice xmlns:a14="http://schemas.microsoft.com/office/drawing/2010/main" Requires="a14">
          <p:sp>
            <p:nvSpPr>
              <p:cNvPr id="7" name="Text Placeholder 5">
                <a:extLst>
                  <a:ext uri="{FF2B5EF4-FFF2-40B4-BE49-F238E27FC236}">
                    <a16:creationId xmlns:a16="http://schemas.microsoft.com/office/drawing/2014/main" id="{0CDE9191-303F-40DF-8316-348B02539942}"/>
                  </a:ext>
                </a:extLst>
              </p:cNvPr>
              <p:cNvSpPr txBox="1">
                <a:spLocks/>
              </p:cNvSpPr>
              <p:nvPr/>
            </p:nvSpPr>
            <p:spPr>
              <a:xfrm>
                <a:off x="147344" y="6525676"/>
                <a:ext cx="2567110" cy="20581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700" dirty="0"/>
                  <a:t>[15-213 @ CMU]</a:t>
                </a:r>
                <a14:m>
                  <m:oMath xmlns:m="http://schemas.openxmlformats.org/officeDocument/2006/math">
                    <m:r>
                      <a:rPr lang="en-US" sz="700" i="1">
                        <a:latin typeface="Cambria Math" panose="02040503050406030204" pitchFamily="18" charset="0"/>
                      </a:rPr>
                      <m:t>→</m:t>
                    </m:r>
                  </m:oMath>
                </a14:m>
                <a:endParaRPr lang="en-US" sz="700" dirty="0"/>
              </a:p>
            </p:txBody>
          </p:sp>
        </mc:Choice>
        <mc:Fallback>
          <p:sp>
            <p:nvSpPr>
              <p:cNvPr id="7" name="Text Placeholder 5">
                <a:extLst>
                  <a:ext uri="{FF2B5EF4-FFF2-40B4-BE49-F238E27FC236}">
                    <a16:creationId xmlns:a16="http://schemas.microsoft.com/office/drawing/2014/main" id="{0CDE9191-303F-40DF-8316-348B02539942}"/>
                  </a:ext>
                </a:extLst>
              </p:cNvPr>
              <p:cNvSpPr txBox="1">
                <a:spLocks noRot="1" noChangeAspect="1" noMove="1" noResize="1" noEditPoints="1" noAdjustHandles="1" noChangeArrowheads="1" noChangeShapeType="1" noTextEdit="1"/>
              </p:cNvSpPr>
              <p:nvPr/>
            </p:nvSpPr>
            <p:spPr>
              <a:xfrm>
                <a:off x="147344" y="6525676"/>
                <a:ext cx="2567110" cy="205819"/>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871453743"/>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3362" name="Rectangle 2"/>
          <p:cNvSpPr>
            <a:spLocks noGrp="1" noChangeArrowheads="1"/>
          </p:cNvSpPr>
          <p:nvPr>
            <p:ph type="title"/>
          </p:nvPr>
        </p:nvSpPr>
        <p:spPr/>
        <p:txBody>
          <a:bodyPr>
            <a:normAutofit/>
          </a:bodyPr>
          <a:lstStyle/>
          <a:p>
            <a:pPr eaLnBrk="1" hangingPunct="1">
              <a:defRPr/>
            </a:pPr>
            <a:r>
              <a:rPr lang="en-US" dirty="0">
                <a:solidFill>
                  <a:srgbClr val="FFC000"/>
                </a:solidFill>
                <a:latin typeface="Consolas" panose="020B0609020204030204" pitchFamily="49" charset="0"/>
              </a:rPr>
              <a:t>combine4</a:t>
            </a:r>
            <a:r>
              <a:rPr lang="en-US" dirty="0"/>
              <a:t> = Serial Computation</a:t>
            </a:r>
          </a:p>
        </p:txBody>
      </p:sp>
      <p:sp>
        <p:nvSpPr>
          <p:cNvPr id="2" name="Slide Number Placeholder 1">
            <a:extLst>
              <a:ext uri="{FF2B5EF4-FFF2-40B4-BE49-F238E27FC236}">
                <a16:creationId xmlns:a16="http://schemas.microsoft.com/office/drawing/2014/main" id="{5533C727-3C4D-4003-BCB1-278E132CF1C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83363" name="Rectangle 3"/>
          <p:cNvSpPr>
            <a:spLocks noGrp="1" noChangeArrowheads="1"/>
          </p:cNvSpPr>
          <p:nvPr>
            <p:ph type="body" idx="4294967295"/>
          </p:nvPr>
        </p:nvSpPr>
        <p:spPr>
          <a:xfrm>
            <a:off x="5651927" y="1644134"/>
            <a:ext cx="6365875" cy="3569732"/>
          </a:xfrm>
        </p:spPr>
        <p:txBody>
          <a:bodyPr>
            <a:normAutofit/>
          </a:bodyPr>
          <a:lstStyle/>
          <a:p>
            <a:pPr marL="287338" indent="-287338">
              <a:defRPr/>
            </a:pPr>
            <a:endParaRPr lang="en-US" dirty="0"/>
          </a:p>
          <a:p>
            <a:pPr marL="287338" indent="-287338">
              <a:defRPr/>
            </a:pPr>
            <a:r>
              <a:rPr lang="en-US" dirty="0"/>
              <a:t>Computation, assume length=8:</a:t>
            </a:r>
          </a:p>
          <a:p>
            <a:pPr marL="285750" lvl="1" indent="-171450">
              <a:buNone/>
              <a:defRPr/>
            </a:pPr>
            <a:r>
              <a:rPr lang="en-US" sz="1400" b="1" dirty="0"/>
              <a:t> </a:t>
            </a:r>
            <a:r>
              <a:rPr lang="en-US" sz="1600" b="1" dirty="0">
                <a:latin typeface="Courier New" pitchFamily="49" charset="0"/>
              </a:rPr>
              <a:t>((((((((1 * d[0]) * d[1]) * d[2]) * d[3]) </a:t>
            </a:r>
            <a:br>
              <a:rPr lang="en-US" sz="1600" b="1" dirty="0">
                <a:latin typeface="Courier New" pitchFamily="49" charset="0"/>
              </a:rPr>
            </a:br>
            <a:r>
              <a:rPr lang="en-US" sz="1600" b="1" dirty="0">
                <a:latin typeface="Courier New" pitchFamily="49" charset="0"/>
              </a:rPr>
              <a:t>* d[4]) * d[5]) * d[6]) * d[7])</a:t>
            </a:r>
          </a:p>
          <a:p>
            <a:pPr marL="287338" indent="-287338">
              <a:defRPr/>
            </a:pPr>
            <a:endParaRPr lang="en-US" dirty="0"/>
          </a:p>
          <a:p>
            <a:pPr marL="287338" indent="-287338">
              <a:defRPr/>
            </a:pPr>
            <a:r>
              <a:rPr lang="en-US" dirty="0"/>
              <a:t>You have </a:t>
            </a:r>
            <a:r>
              <a:rPr lang="en-US" dirty="0">
                <a:solidFill>
                  <a:srgbClr val="0070C0"/>
                </a:solidFill>
              </a:rPr>
              <a:t>sequential dependence</a:t>
            </a:r>
          </a:p>
          <a:p>
            <a:pPr marL="687388" lvl="1" indent="-287338">
              <a:defRPr/>
            </a:pPr>
            <a:r>
              <a:rPr lang="en-US" dirty="0"/>
              <a:t>Performance: determined by latency of </a:t>
            </a:r>
            <a:r>
              <a:rPr lang="en-US" b="1" dirty="0">
                <a:latin typeface="Consolas" panose="020B0609020204030204" pitchFamily="49" charset="0"/>
              </a:rPr>
              <a:t>OP</a:t>
            </a:r>
          </a:p>
        </p:txBody>
      </p:sp>
      <p:grpSp>
        <p:nvGrpSpPr>
          <p:cNvPr id="3" name="Group 2"/>
          <p:cNvGrpSpPr/>
          <p:nvPr/>
        </p:nvGrpSpPr>
        <p:grpSpPr>
          <a:xfrm>
            <a:off x="1224292" y="1386768"/>
            <a:ext cx="3286500" cy="4572000"/>
            <a:chOff x="2123701" y="1371600"/>
            <a:chExt cx="3286500" cy="4572000"/>
          </a:xfrm>
        </p:grpSpPr>
        <p:sp>
          <p:nvSpPr>
            <p:cNvPr id="20503" name="AutoShape 5"/>
            <p:cNvSpPr>
              <a:spLocks noChangeArrowheads="1"/>
            </p:cNvSpPr>
            <p:nvPr/>
          </p:nvSpPr>
          <p:spPr bwMode="auto">
            <a:xfrm>
              <a:off x="2123701" y="1905000"/>
              <a:ext cx="533400" cy="304800"/>
            </a:xfrm>
            <a:prstGeom prst="roundRect">
              <a:avLst>
                <a:gd name="adj" fmla="val 19644"/>
              </a:avLst>
            </a:prstGeom>
            <a:solidFill>
              <a:srgbClr val="F1C7C7"/>
            </a:solidFill>
            <a:ln w="19050">
              <a:solidFill>
                <a:schemeClr val="tx1"/>
              </a:solidFill>
              <a:round/>
              <a:headEnd/>
              <a:tailEnd/>
            </a:ln>
          </p:spPr>
          <p:txBody>
            <a:bodyPr wrap="none" anchor="ctr"/>
            <a:lstStyle/>
            <a:p>
              <a:pPr algn="ctr" eaLnBrk="1" hangingPunct="1">
                <a:lnSpc>
                  <a:spcPct val="100000"/>
                </a:lnSpc>
              </a:pPr>
              <a:r>
                <a:rPr lang="en-US">
                  <a:latin typeface="Courier New" pitchFamily="49" charset="0"/>
                </a:rPr>
                <a:t>*</a:t>
              </a:r>
            </a:p>
          </p:txBody>
        </p:sp>
        <p:sp>
          <p:nvSpPr>
            <p:cNvPr id="20504" name="Line 6"/>
            <p:cNvSpPr>
              <a:spLocks noChangeShapeType="1"/>
            </p:cNvSpPr>
            <p:nvPr/>
          </p:nvSpPr>
          <p:spPr bwMode="auto">
            <a:xfrm>
              <a:off x="2276101" y="1676400"/>
              <a:ext cx="0" cy="228600"/>
            </a:xfrm>
            <a:prstGeom prst="line">
              <a:avLst/>
            </a:prstGeom>
            <a:noFill/>
            <a:ln w="19050">
              <a:solidFill>
                <a:schemeClr val="tx1"/>
              </a:solidFill>
              <a:round/>
              <a:headEnd/>
              <a:tailEnd type="triangle" w="med" len="med"/>
            </a:ln>
          </p:spPr>
          <p:txBody>
            <a:bodyPr/>
            <a:lstStyle/>
            <a:p>
              <a:endParaRPr lang="en-US" dirty="0">
                <a:latin typeface="Calibri" pitchFamily="34" charset="0"/>
              </a:endParaRPr>
            </a:p>
          </p:txBody>
        </p:sp>
        <p:sp>
          <p:nvSpPr>
            <p:cNvPr id="20505" name="Line 7"/>
            <p:cNvSpPr>
              <a:spLocks noChangeShapeType="1"/>
            </p:cNvSpPr>
            <p:nvPr/>
          </p:nvSpPr>
          <p:spPr bwMode="auto">
            <a:xfrm>
              <a:off x="2504701" y="1676400"/>
              <a:ext cx="0" cy="228600"/>
            </a:xfrm>
            <a:prstGeom prst="line">
              <a:avLst/>
            </a:prstGeom>
            <a:noFill/>
            <a:ln w="19050">
              <a:solidFill>
                <a:schemeClr val="tx1"/>
              </a:solidFill>
              <a:round/>
              <a:headEnd/>
              <a:tailEnd type="triangle" w="med" len="med"/>
            </a:ln>
          </p:spPr>
          <p:txBody>
            <a:bodyPr/>
            <a:lstStyle/>
            <a:p>
              <a:endParaRPr lang="en-US" dirty="0">
                <a:latin typeface="Calibri" pitchFamily="34" charset="0"/>
              </a:endParaRPr>
            </a:p>
          </p:txBody>
        </p:sp>
        <p:sp>
          <p:nvSpPr>
            <p:cNvPr id="20506" name="AutoShape 8"/>
            <p:cNvSpPr>
              <a:spLocks noChangeArrowheads="1"/>
            </p:cNvSpPr>
            <p:nvPr/>
          </p:nvSpPr>
          <p:spPr bwMode="auto">
            <a:xfrm>
              <a:off x="2521261" y="2438400"/>
              <a:ext cx="533400" cy="304800"/>
            </a:xfrm>
            <a:prstGeom prst="roundRect">
              <a:avLst>
                <a:gd name="adj" fmla="val 19644"/>
              </a:avLst>
            </a:prstGeom>
            <a:solidFill>
              <a:srgbClr val="F1C7C7"/>
            </a:solidFill>
            <a:ln w="19050">
              <a:solidFill>
                <a:schemeClr val="tx1"/>
              </a:solidFill>
              <a:round/>
              <a:headEnd/>
              <a:tailEnd/>
            </a:ln>
          </p:spPr>
          <p:txBody>
            <a:bodyPr wrap="none" anchor="ctr"/>
            <a:lstStyle/>
            <a:p>
              <a:pPr algn="ctr" eaLnBrk="1" hangingPunct="1">
                <a:lnSpc>
                  <a:spcPct val="100000"/>
                </a:lnSpc>
              </a:pPr>
              <a:r>
                <a:rPr lang="en-US">
                  <a:latin typeface="Courier New" pitchFamily="49" charset="0"/>
                </a:rPr>
                <a:t>*</a:t>
              </a:r>
            </a:p>
          </p:txBody>
        </p:sp>
        <p:sp>
          <p:nvSpPr>
            <p:cNvPr id="20507" name="Line 9"/>
            <p:cNvSpPr>
              <a:spLocks noChangeShapeType="1"/>
            </p:cNvSpPr>
            <p:nvPr/>
          </p:nvSpPr>
          <p:spPr bwMode="auto">
            <a:xfrm>
              <a:off x="2673661" y="2286000"/>
              <a:ext cx="0" cy="152400"/>
            </a:xfrm>
            <a:prstGeom prst="line">
              <a:avLst/>
            </a:prstGeom>
            <a:noFill/>
            <a:ln w="19050">
              <a:solidFill>
                <a:schemeClr val="tx1"/>
              </a:solidFill>
              <a:round/>
              <a:headEnd/>
              <a:tailEnd type="triangle" w="med" len="med"/>
            </a:ln>
          </p:spPr>
          <p:txBody>
            <a:bodyPr/>
            <a:lstStyle/>
            <a:p>
              <a:endParaRPr lang="en-US" dirty="0">
                <a:latin typeface="Calibri" pitchFamily="34" charset="0"/>
              </a:endParaRPr>
            </a:p>
          </p:txBody>
        </p:sp>
        <p:sp>
          <p:nvSpPr>
            <p:cNvPr id="20508" name="Line 10"/>
            <p:cNvSpPr>
              <a:spLocks noChangeShapeType="1"/>
            </p:cNvSpPr>
            <p:nvPr/>
          </p:nvSpPr>
          <p:spPr bwMode="auto">
            <a:xfrm>
              <a:off x="2902261" y="2209800"/>
              <a:ext cx="0" cy="228600"/>
            </a:xfrm>
            <a:prstGeom prst="line">
              <a:avLst/>
            </a:prstGeom>
            <a:noFill/>
            <a:ln w="19050">
              <a:solidFill>
                <a:schemeClr val="tx1"/>
              </a:solidFill>
              <a:round/>
              <a:headEnd/>
              <a:tailEnd type="triangle" w="med" len="med"/>
            </a:ln>
          </p:spPr>
          <p:txBody>
            <a:bodyPr/>
            <a:lstStyle/>
            <a:p>
              <a:endParaRPr lang="en-US" dirty="0">
                <a:latin typeface="Calibri" pitchFamily="34" charset="0"/>
              </a:endParaRPr>
            </a:p>
          </p:txBody>
        </p:sp>
        <p:sp>
          <p:nvSpPr>
            <p:cNvPr id="20509" name="Freeform 11"/>
            <p:cNvSpPr>
              <a:spLocks/>
            </p:cNvSpPr>
            <p:nvPr/>
          </p:nvSpPr>
          <p:spPr bwMode="auto">
            <a:xfrm>
              <a:off x="2428501" y="2209800"/>
              <a:ext cx="92398" cy="369332"/>
            </a:xfrm>
            <a:custGeom>
              <a:avLst/>
              <a:gdLst>
                <a:gd name="T0" fmla="*/ 0 w 288"/>
                <a:gd name="T1" fmla="*/ 0 h 48"/>
                <a:gd name="T2" fmla="*/ 0 w 288"/>
                <a:gd name="T3" fmla="*/ 48 h 48"/>
                <a:gd name="T4" fmla="*/ 288 w 288"/>
                <a:gd name="T5" fmla="*/ 48 h 48"/>
                <a:gd name="T6" fmla="*/ 0 60000 65536"/>
                <a:gd name="T7" fmla="*/ 0 60000 65536"/>
                <a:gd name="T8" fmla="*/ 0 60000 65536"/>
                <a:gd name="T9" fmla="*/ 0 w 288"/>
                <a:gd name="T10" fmla="*/ 0 h 48"/>
                <a:gd name="T11" fmla="*/ 288 w 288"/>
                <a:gd name="T12" fmla="*/ 48 h 48"/>
              </a:gdLst>
              <a:ahLst/>
              <a:cxnLst>
                <a:cxn ang="T6">
                  <a:pos x="T0" y="T1"/>
                </a:cxn>
                <a:cxn ang="T7">
                  <a:pos x="T2" y="T3"/>
                </a:cxn>
                <a:cxn ang="T8">
                  <a:pos x="T4" y="T5"/>
                </a:cxn>
              </a:cxnLst>
              <a:rect l="T9" t="T10" r="T11" b="T12"/>
              <a:pathLst>
                <a:path w="288" h="48">
                  <a:moveTo>
                    <a:pt x="0" y="0"/>
                  </a:moveTo>
                  <a:lnTo>
                    <a:pt x="0" y="48"/>
                  </a:lnTo>
                  <a:lnTo>
                    <a:pt x="288" y="48"/>
                  </a:lnTo>
                </a:path>
              </a:pathLst>
            </a:custGeom>
            <a:noFill/>
            <a:ln w="19050">
              <a:solidFill>
                <a:schemeClr val="tx2"/>
              </a:solidFill>
              <a:round/>
              <a:headEnd/>
              <a:tailEnd type="none" w="sm" len="sm"/>
            </a:ln>
          </p:spPr>
          <p:txBody>
            <a:bodyPr wrap="square" lIns="45720" rIns="45720" anchor="ctr">
              <a:spAutoFit/>
            </a:bodyPr>
            <a:lstStyle/>
            <a:p>
              <a:endParaRPr lang="en-US" dirty="0">
                <a:latin typeface="Calibri" pitchFamily="34" charset="0"/>
              </a:endParaRPr>
            </a:p>
          </p:txBody>
        </p:sp>
        <p:sp>
          <p:nvSpPr>
            <p:cNvPr id="783372" name="Rectangle 12"/>
            <p:cNvSpPr>
              <a:spLocks noChangeArrowheads="1"/>
            </p:cNvSpPr>
            <p:nvPr/>
          </p:nvSpPr>
          <p:spPr bwMode="auto">
            <a:xfrm>
              <a:off x="2169740" y="1371600"/>
              <a:ext cx="230191" cy="369332"/>
            </a:xfrm>
            <a:prstGeom prst="rect">
              <a:avLst/>
            </a:prstGeom>
            <a:noFill/>
            <a:ln w="19050">
              <a:noFill/>
              <a:miter lim="800000"/>
              <a:headEnd/>
              <a:tailEnd type="none" w="sm" len="sm"/>
            </a:ln>
            <a:effectLst/>
          </p:spPr>
          <p:txBody>
            <a:bodyPr wrap="square" lIns="45720" rIns="45720">
              <a:spAutoFit/>
            </a:bodyPr>
            <a:lstStyle/>
            <a:p>
              <a:pPr algn="ctr">
                <a:defRPr/>
              </a:pPr>
              <a:r>
                <a:rPr lang="en-US">
                  <a:solidFill>
                    <a:schemeClr val="tx2"/>
                  </a:solidFill>
                  <a:latin typeface="Courier New" pitchFamily="49" charset="0"/>
                </a:rPr>
                <a:t>1</a:t>
              </a:r>
              <a:endParaRPr lang="en-US" baseline="-25000">
                <a:solidFill>
                  <a:schemeClr val="tx2"/>
                </a:solidFill>
                <a:latin typeface="Courier New" pitchFamily="49" charset="0"/>
              </a:endParaRPr>
            </a:p>
          </p:txBody>
        </p:sp>
        <p:sp>
          <p:nvSpPr>
            <p:cNvPr id="783373" name="Rectangle 13"/>
            <p:cNvSpPr>
              <a:spLocks noChangeArrowheads="1"/>
            </p:cNvSpPr>
            <p:nvPr/>
          </p:nvSpPr>
          <p:spPr bwMode="auto">
            <a:xfrm>
              <a:off x="2352302" y="1371600"/>
              <a:ext cx="323165" cy="369332"/>
            </a:xfrm>
            <a:prstGeom prst="rect">
              <a:avLst/>
            </a:prstGeom>
            <a:noFill/>
            <a:ln w="19050">
              <a:noFill/>
              <a:miter lim="800000"/>
              <a:headEnd/>
              <a:tailEnd type="none" w="sm" len="sm"/>
            </a:ln>
            <a:effectLst/>
          </p:spPr>
          <p:txBody>
            <a:bodyPr wrap="square" lIns="45720" rIns="45720">
              <a:spAutoFit/>
            </a:bodyPr>
            <a:lstStyle/>
            <a:p>
              <a:pPr algn="ctr">
                <a:defRPr/>
              </a:pPr>
              <a:r>
                <a:rPr lang="en-US">
                  <a:solidFill>
                    <a:schemeClr val="tx2"/>
                  </a:solidFill>
                  <a:latin typeface="Courier New" pitchFamily="49" charset="0"/>
                </a:rPr>
                <a:t>d</a:t>
              </a:r>
              <a:r>
                <a:rPr lang="en-US" baseline="-25000">
                  <a:solidFill>
                    <a:schemeClr val="tx2"/>
                  </a:solidFill>
                  <a:latin typeface="Courier New" pitchFamily="49" charset="0"/>
                </a:rPr>
                <a:t>0</a:t>
              </a:r>
            </a:p>
          </p:txBody>
        </p:sp>
        <p:sp>
          <p:nvSpPr>
            <p:cNvPr id="783374" name="Rectangle 14"/>
            <p:cNvSpPr>
              <a:spLocks noChangeArrowheads="1"/>
            </p:cNvSpPr>
            <p:nvPr/>
          </p:nvSpPr>
          <p:spPr bwMode="auto">
            <a:xfrm>
              <a:off x="2749862" y="1905000"/>
              <a:ext cx="323165" cy="369332"/>
            </a:xfrm>
            <a:prstGeom prst="rect">
              <a:avLst/>
            </a:prstGeom>
            <a:noFill/>
            <a:ln w="19050">
              <a:noFill/>
              <a:miter lim="800000"/>
              <a:headEnd/>
              <a:tailEnd type="none" w="sm" len="sm"/>
            </a:ln>
            <a:effectLst/>
          </p:spPr>
          <p:txBody>
            <a:bodyPr wrap="square" lIns="45720" rIns="45720">
              <a:spAutoFit/>
            </a:bodyPr>
            <a:lstStyle/>
            <a:p>
              <a:pPr algn="ctr">
                <a:defRPr/>
              </a:pPr>
              <a:r>
                <a:rPr lang="en-US">
                  <a:solidFill>
                    <a:schemeClr val="tx2"/>
                  </a:solidFill>
                  <a:latin typeface="Courier New" pitchFamily="49" charset="0"/>
                </a:rPr>
                <a:t>d</a:t>
              </a:r>
              <a:r>
                <a:rPr lang="en-US" baseline="-25000">
                  <a:solidFill>
                    <a:schemeClr val="tx2"/>
                  </a:solidFill>
                  <a:latin typeface="Courier New" pitchFamily="49" charset="0"/>
                </a:rPr>
                <a:t>1</a:t>
              </a:r>
            </a:p>
          </p:txBody>
        </p:sp>
        <p:sp>
          <p:nvSpPr>
            <p:cNvPr id="20513" name="AutoShape 15"/>
            <p:cNvSpPr>
              <a:spLocks noChangeArrowheads="1"/>
            </p:cNvSpPr>
            <p:nvPr/>
          </p:nvSpPr>
          <p:spPr bwMode="auto">
            <a:xfrm>
              <a:off x="2909359" y="2971800"/>
              <a:ext cx="533400" cy="304800"/>
            </a:xfrm>
            <a:prstGeom prst="roundRect">
              <a:avLst>
                <a:gd name="adj" fmla="val 19644"/>
              </a:avLst>
            </a:prstGeom>
            <a:solidFill>
              <a:srgbClr val="F1C7C7"/>
            </a:solidFill>
            <a:ln w="19050">
              <a:solidFill>
                <a:schemeClr val="tx1"/>
              </a:solidFill>
              <a:round/>
              <a:headEnd/>
              <a:tailEnd/>
            </a:ln>
          </p:spPr>
          <p:txBody>
            <a:bodyPr wrap="none" anchor="ctr"/>
            <a:lstStyle/>
            <a:p>
              <a:pPr algn="ctr" eaLnBrk="1" hangingPunct="1">
                <a:lnSpc>
                  <a:spcPct val="100000"/>
                </a:lnSpc>
              </a:pPr>
              <a:r>
                <a:rPr lang="en-US">
                  <a:latin typeface="Courier New" pitchFamily="49" charset="0"/>
                </a:rPr>
                <a:t>*</a:t>
              </a:r>
            </a:p>
          </p:txBody>
        </p:sp>
        <p:sp>
          <p:nvSpPr>
            <p:cNvPr id="20514" name="Line 16"/>
            <p:cNvSpPr>
              <a:spLocks noChangeShapeType="1"/>
            </p:cNvSpPr>
            <p:nvPr/>
          </p:nvSpPr>
          <p:spPr bwMode="auto">
            <a:xfrm>
              <a:off x="3061759" y="2819400"/>
              <a:ext cx="0" cy="152400"/>
            </a:xfrm>
            <a:prstGeom prst="line">
              <a:avLst/>
            </a:prstGeom>
            <a:noFill/>
            <a:ln w="19050">
              <a:solidFill>
                <a:schemeClr val="tx1"/>
              </a:solidFill>
              <a:round/>
              <a:headEnd/>
              <a:tailEnd type="triangle" w="med" len="med"/>
            </a:ln>
          </p:spPr>
          <p:txBody>
            <a:bodyPr/>
            <a:lstStyle/>
            <a:p>
              <a:endParaRPr lang="en-US" dirty="0">
                <a:latin typeface="Calibri" pitchFamily="34" charset="0"/>
              </a:endParaRPr>
            </a:p>
          </p:txBody>
        </p:sp>
        <p:sp>
          <p:nvSpPr>
            <p:cNvPr id="20515" name="Line 17"/>
            <p:cNvSpPr>
              <a:spLocks noChangeShapeType="1"/>
            </p:cNvSpPr>
            <p:nvPr/>
          </p:nvSpPr>
          <p:spPr bwMode="auto">
            <a:xfrm>
              <a:off x="3290359" y="2743200"/>
              <a:ext cx="0" cy="228600"/>
            </a:xfrm>
            <a:prstGeom prst="line">
              <a:avLst/>
            </a:prstGeom>
            <a:noFill/>
            <a:ln w="19050">
              <a:solidFill>
                <a:schemeClr val="tx1"/>
              </a:solidFill>
              <a:round/>
              <a:headEnd/>
              <a:tailEnd type="triangle" w="med" len="med"/>
            </a:ln>
          </p:spPr>
          <p:txBody>
            <a:bodyPr/>
            <a:lstStyle/>
            <a:p>
              <a:endParaRPr lang="en-US" dirty="0">
                <a:latin typeface="Calibri" pitchFamily="34" charset="0"/>
              </a:endParaRPr>
            </a:p>
          </p:txBody>
        </p:sp>
        <p:sp>
          <p:nvSpPr>
            <p:cNvPr id="20516" name="Freeform 18"/>
            <p:cNvSpPr>
              <a:spLocks/>
            </p:cNvSpPr>
            <p:nvPr/>
          </p:nvSpPr>
          <p:spPr bwMode="auto">
            <a:xfrm>
              <a:off x="2810186" y="2743200"/>
              <a:ext cx="92398" cy="369332"/>
            </a:xfrm>
            <a:custGeom>
              <a:avLst/>
              <a:gdLst>
                <a:gd name="T0" fmla="*/ 0 w 288"/>
                <a:gd name="T1" fmla="*/ 0 h 48"/>
                <a:gd name="T2" fmla="*/ 0 w 288"/>
                <a:gd name="T3" fmla="*/ 48 h 48"/>
                <a:gd name="T4" fmla="*/ 288 w 288"/>
                <a:gd name="T5" fmla="*/ 48 h 48"/>
                <a:gd name="T6" fmla="*/ 0 60000 65536"/>
                <a:gd name="T7" fmla="*/ 0 60000 65536"/>
                <a:gd name="T8" fmla="*/ 0 60000 65536"/>
                <a:gd name="T9" fmla="*/ 0 w 288"/>
                <a:gd name="T10" fmla="*/ 0 h 48"/>
                <a:gd name="T11" fmla="*/ 288 w 288"/>
                <a:gd name="T12" fmla="*/ 48 h 48"/>
              </a:gdLst>
              <a:ahLst/>
              <a:cxnLst>
                <a:cxn ang="T6">
                  <a:pos x="T0" y="T1"/>
                </a:cxn>
                <a:cxn ang="T7">
                  <a:pos x="T2" y="T3"/>
                </a:cxn>
                <a:cxn ang="T8">
                  <a:pos x="T4" y="T5"/>
                </a:cxn>
              </a:cxnLst>
              <a:rect l="T9" t="T10" r="T11" b="T12"/>
              <a:pathLst>
                <a:path w="288" h="48">
                  <a:moveTo>
                    <a:pt x="0" y="0"/>
                  </a:moveTo>
                  <a:lnTo>
                    <a:pt x="0" y="48"/>
                  </a:lnTo>
                  <a:lnTo>
                    <a:pt x="288" y="48"/>
                  </a:lnTo>
                </a:path>
              </a:pathLst>
            </a:custGeom>
            <a:noFill/>
            <a:ln w="19050">
              <a:solidFill>
                <a:schemeClr val="tx2"/>
              </a:solidFill>
              <a:round/>
              <a:headEnd/>
              <a:tailEnd type="none" w="sm" len="sm"/>
            </a:ln>
          </p:spPr>
          <p:txBody>
            <a:bodyPr wrap="square" lIns="45720" rIns="45720" anchor="ctr">
              <a:spAutoFit/>
            </a:bodyPr>
            <a:lstStyle/>
            <a:p>
              <a:endParaRPr lang="en-US" dirty="0">
                <a:latin typeface="Calibri" pitchFamily="34" charset="0"/>
              </a:endParaRPr>
            </a:p>
          </p:txBody>
        </p:sp>
        <p:sp>
          <p:nvSpPr>
            <p:cNvPr id="783379" name="Rectangle 19"/>
            <p:cNvSpPr>
              <a:spLocks noChangeArrowheads="1"/>
            </p:cNvSpPr>
            <p:nvPr/>
          </p:nvSpPr>
          <p:spPr bwMode="auto">
            <a:xfrm>
              <a:off x="3137960" y="2438400"/>
              <a:ext cx="323165" cy="369332"/>
            </a:xfrm>
            <a:prstGeom prst="rect">
              <a:avLst/>
            </a:prstGeom>
            <a:noFill/>
            <a:ln w="19050">
              <a:noFill/>
              <a:miter lim="800000"/>
              <a:headEnd/>
              <a:tailEnd type="none" w="sm" len="sm"/>
            </a:ln>
            <a:effectLst/>
          </p:spPr>
          <p:txBody>
            <a:bodyPr wrap="square" lIns="45720" rIns="45720">
              <a:spAutoFit/>
            </a:bodyPr>
            <a:lstStyle/>
            <a:p>
              <a:pPr algn="ctr">
                <a:defRPr/>
              </a:pPr>
              <a:r>
                <a:rPr lang="en-US">
                  <a:solidFill>
                    <a:schemeClr val="tx2"/>
                  </a:solidFill>
                  <a:latin typeface="Courier New" pitchFamily="49" charset="0"/>
                </a:rPr>
                <a:t>d</a:t>
              </a:r>
              <a:r>
                <a:rPr lang="en-US" baseline="-25000">
                  <a:solidFill>
                    <a:schemeClr val="tx2"/>
                  </a:solidFill>
                  <a:latin typeface="Courier New" pitchFamily="49" charset="0"/>
                </a:rPr>
                <a:t>2</a:t>
              </a:r>
            </a:p>
          </p:txBody>
        </p:sp>
        <p:sp>
          <p:nvSpPr>
            <p:cNvPr id="20518" name="AutoShape 20"/>
            <p:cNvSpPr>
              <a:spLocks noChangeArrowheads="1"/>
            </p:cNvSpPr>
            <p:nvPr/>
          </p:nvSpPr>
          <p:spPr bwMode="auto">
            <a:xfrm>
              <a:off x="3293534" y="3505200"/>
              <a:ext cx="533400" cy="304800"/>
            </a:xfrm>
            <a:prstGeom prst="roundRect">
              <a:avLst>
                <a:gd name="adj" fmla="val 19644"/>
              </a:avLst>
            </a:prstGeom>
            <a:solidFill>
              <a:srgbClr val="F1C7C7"/>
            </a:solidFill>
            <a:ln w="19050">
              <a:solidFill>
                <a:schemeClr val="tx1"/>
              </a:solidFill>
              <a:round/>
              <a:headEnd/>
              <a:tailEnd/>
            </a:ln>
          </p:spPr>
          <p:txBody>
            <a:bodyPr wrap="none" anchor="ctr"/>
            <a:lstStyle/>
            <a:p>
              <a:pPr algn="ctr" eaLnBrk="1" hangingPunct="1">
                <a:lnSpc>
                  <a:spcPct val="100000"/>
                </a:lnSpc>
              </a:pPr>
              <a:r>
                <a:rPr lang="en-US" dirty="0">
                  <a:latin typeface="Courier New" pitchFamily="49" charset="0"/>
                </a:rPr>
                <a:t>*</a:t>
              </a:r>
            </a:p>
          </p:txBody>
        </p:sp>
        <p:sp>
          <p:nvSpPr>
            <p:cNvPr id="20519" name="Line 21"/>
            <p:cNvSpPr>
              <a:spLocks noChangeShapeType="1"/>
            </p:cNvSpPr>
            <p:nvPr/>
          </p:nvSpPr>
          <p:spPr bwMode="auto">
            <a:xfrm>
              <a:off x="3445934" y="3352800"/>
              <a:ext cx="0" cy="152400"/>
            </a:xfrm>
            <a:prstGeom prst="line">
              <a:avLst/>
            </a:prstGeom>
            <a:noFill/>
            <a:ln w="19050">
              <a:solidFill>
                <a:schemeClr val="tx1"/>
              </a:solidFill>
              <a:round/>
              <a:headEnd/>
              <a:tailEnd type="triangle" w="med" len="med"/>
            </a:ln>
          </p:spPr>
          <p:txBody>
            <a:bodyPr/>
            <a:lstStyle/>
            <a:p>
              <a:endParaRPr lang="en-US" dirty="0">
                <a:latin typeface="Calibri" pitchFamily="34" charset="0"/>
              </a:endParaRPr>
            </a:p>
          </p:txBody>
        </p:sp>
        <p:sp>
          <p:nvSpPr>
            <p:cNvPr id="20520" name="Line 22"/>
            <p:cNvSpPr>
              <a:spLocks noChangeShapeType="1"/>
            </p:cNvSpPr>
            <p:nvPr/>
          </p:nvSpPr>
          <p:spPr bwMode="auto">
            <a:xfrm>
              <a:off x="3674534" y="3276600"/>
              <a:ext cx="0" cy="228600"/>
            </a:xfrm>
            <a:prstGeom prst="line">
              <a:avLst/>
            </a:prstGeom>
            <a:noFill/>
            <a:ln w="19050">
              <a:solidFill>
                <a:schemeClr val="tx1"/>
              </a:solidFill>
              <a:round/>
              <a:headEnd/>
              <a:tailEnd type="triangle" w="med" len="med"/>
            </a:ln>
          </p:spPr>
          <p:txBody>
            <a:bodyPr/>
            <a:lstStyle/>
            <a:p>
              <a:endParaRPr lang="en-US" dirty="0">
                <a:latin typeface="Calibri" pitchFamily="34" charset="0"/>
              </a:endParaRPr>
            </a:p>
          </p:txBody>
        </p:sp>
        <p:sp>
          <p:nvSpPr>
            <p:cNvPr id="20521" name="Freeform 23"/>
            <p:cNvSpPr>
              <a:spLocks/>
            </p:cNvSpPr>
            <p:nvPr/>
          </p:nvSpPr>
          <p:spPr bwMode="auto">
            <a:xfrm>
              <a:off x="3198284" y="3276600"/>
              <a:ext cx="92398" cy="369332"/>
            </a:xfrm>
            <a:custGeom>
              <a:avLst/>
              <a:gdLst>
                <a:gd name="T0" fmla="*/ 0 w 288"/>
                <a:gd name="T1" fmla="*/ 0 h 48"/>
                <a:gd name="T2" fmla="*/ 0 w 288"/>
                <a:gd name="T3" fmla="*/ 48 h 48"/>
                <a:gd name="T4" fmla="*/ 288 w 288"/>
                <a:gd name="T5" fmla="*/ 48 h 48"/>
                <a:gd name="T6" fmla="*/ 0 60000 65536"/>
                <a:gd name="T7" fmla="*/ 0 60000 65536"/>
                <a:gd name="T8" fmla="*/ 0 60000 65536"/>
                <a:gd name="T9" fmla="*/ 0 w 288"/>
                <a:gd name="T10" fmla="*/ 0 h 48"/>
                <a:gd name="T11" fmla="*/ 288 w 288"/>
                <a:gd name="T12" fmla="*/ 48 h 48"/>
              </a:gdLst>
              <a:ahLst/>
              <a:cxnLst>
                <a:cxn ang="T6">
                  <a:pos x="T0" y="T1"/>
                </a:cxn>
                <a:cxn ang="T7">
                  <a:pos x="T2" y="T3"/>
                </a:cxn>
                <a:cxn ang="T8">
                  <a:pos x="T4" y="T5"/>
                </a:cxn>
              </a:cxnLst>
              <a:rect l="T9" t="T10" r="T11" b="T12"/>
              <a:pathLst>
                <a:path w="288" h="48">
                  <a:moveTo>
                    <a:pt x="0" y="0"/>
                  </a:moveTo>
                  <a:lnTo>
                    <a:pt x="0" y="48"/>
                  </a:lnTo>
                  <a:lnTo>
                    <a:pt x="288" y="48"/>
                  </a:lnTo>
                </a:path>
              </a:pathLst>
            </a:custGeom>
            <a:noFill/>
            <a:ln w="19050">
              <a:solidFill>
                <a:schemeClr val="tx2"/>
              </a:solidFill>
              <a:round/>
              <a:headEnd/>
              <a:tailEnd type="none" w="sm" len="sm"/>
            </a:ln>
          </p:spPr>
          <p:txBody>
            <a:bodyPr wrap="square" lIns="45720" rIns="45720" anchor="ctr">
              <a:spAutoFit/>
            </a:bodyPr>
            <a:lstStyle/>
            <a:p>
              <a:endParaRPr lang="en-US" dirty="0">
                <a:latin typeface="Calibri" pitchFamily="34" charset="0"/>
              </a:endParaRPr>
            </a:p>
          </p:txBody>
        </p:sp>
        <p:sp>
          <p:nvSpPr>
            <p:cNvPr id="783384" name="Rectangle 24"/>
            <p:cNvSpPr>
              <a:spLocks noChangeArrowheads="1"/>
            </p:cNvSpPr>
            <p:nvPr/>
          </p:nvSpPr>
          <p:spPr bwMode="auto">
            <a:xfrm>
              <a:off x="3522135" y="2971800"/>
              <a:ext cx="323165" cy="369332"/>
            </a:xfrm>
            <a:prstGeom prst="rect">
              <a:avLst/>
            </a:prstGeom>
            <a:noFill/>
            <a:ln w="19050">
              <a:noFill/>
              <a:miter lim="800000"/>
              <a:headEnd/>
              <a:tailEnd type="none" w="sm" len="sm"/>
            </a:ln>
            <a:effectLst/>
          </p:spPr>
          <p:txBody>
            <a:bodyPr wrap="square" lIns="45720" rIns="45720">
              <a:spAutoFit/>
            </a:bodyPr>
            <a:lstStyle/>
            <a:p>
              <a:pPr algn="ctr">
                <a:defRPr/>
              </a:pPr>
              <a:r>
                <a:rPr lang="en-US">
                  <a:solidFill>
                    <a:schemeClr val="tx2"/>
                  </a:solidFill>
                  <a:latin typeface="Courier New" pitchFamily="49" charset="0"/>
                </a:rPr>
                <a:t>d</a:t>
              </a:r>
              <a:r>
                <a:rPr lang="en-US" baseline="-25000">
                  <a:solidFill>
                    <a:schemeClr val="tx2"/>
                  </a:solidFill>
                  <a:latin typeface="Courier New" pitchFamily="49" charset="0"/>
                </a:rPr>
                <a:t>3</a:t>
              </a:r>
            </a:p>
          </p:txBody>
        </p:sp>
        <p:sp>
          <p:nvSpPr>
            <p:cNvPr id="20523" name="AutoShape 25"/>
            <p:cNvSpPr>
              <a:spLocks noChangeArrowheads="1"/>
            </p:cNvSpPr>
            <p:nvPr/>
          </p:nvSpPr>
          <p:spPr bwMode="auto">
            <a:xfrm>
              <a:off x="3692836" y="4038600"/>
              <a:ext cx="533400" cy="304800"/>
            </a:xfrm>
            <a:prstGeom prst="roundRect">
              <a:avLst>
                <a:gd name="adj" fmla="val 19644"/>
              </a:avLst>
            </a:prstGeom>
            <a:solidFill>
              <a:srgbClr val="F1C7C7"/>
            </a:solidFill>
            <a:ln w="19050">
              <a:solidFill>
                <a:schemeClr val="tx1"/>
              </a:solidFill>
              <a:round/>
              <a:headEnd/>
              <a:tailEnd/>
            </a:ln>
          </p:spPr>
          <p:txBody>
            <a:bodyPr wrap="none" anchor="ctr"/>
            <a:lstStyle/>
            <a:p>
              <a:pPr algn="ctr" eaLnBrk="1" hangingPunct="1">
                <a:lnSpc>
                  <a:spcPct val="100000"/>
                </a:lnSpc>
              </a:pPr>
              <a:r>
                <a:rPr lang="en-US">
                  <a:latin typeface="Courier New" pitchFamily="49" charset="0"/>
                </a:rPr>
                <a:t>*</a:t>
              </a:r>
            </a:p>
          </p:txBody>
        </p:sp>
        <p:sp>
          <p:nvSpPr>
            <p:cNvPr id="20524" name="Line 26"/>
            <p:cNvSpPr>
              <a:spLocks noChangeShapeType="1"/>
            </p:cNvSpPr>
            <p:nvPr/>
          </p:nvSpPr>
          <p:spPr bwMode="auto">
            <a:xfrm>
              <a:off x="3845236" y="3886200"/>
              <a:ext cx="0" cy="152400"/>
            </a:xfrm>
            <a:prstGeom prst="line">
              <a:avLst/>
            </a:prstGeom>
            <a:noFill/>
            <a:ln w="19050">
              <a:solidFill>
                <a:schemeClr val="tx1"/>
              </a:solidFill>
              <a:round/>
              <a:headEnd/>
              <a:tailEnd type="triangle" w="med" len="med"/>
            </a:ln>
          </p:spPr>
          <p:txBody>
            <a:bodyPr/>
            <a:lstStyle/>
            <a:p>
              <a:endParaRPr lang="en-US" dirty="0">
                <a:latin typeface="Calibri" pitchFamily="34" charset="0"/>
              </a:endParaRPr>
            </a:p>
          </p:txBody>
        </p:sp>
        <p:sp>
          <p:nvSpPr>
            <p:cNvPr id="20525" name="Line 27"/>
            <p:cNvSpPr>
              <a:spLocks noChangeShapeType="1"/>
            </p:cNvSpPr>
            <p:nvPr/>
          </p:nvSpPr>
          <p:spPr bwMode="auto">
            <a:xfrm>
              <a:off x="4073836" y="3810000"/>
              <a:ext cx="0" cy="228600"/>
            </a:xfrm>
            <a:prstGeom prst="line">
              <a:avLst/>
            </a:prstGeom>
            <a:noFill/>
            <a:ln w="19050">
              <a:solidFill>
                <a:schemeClr val="tx1"/>
              </a:solidFill>
              <a:round/>
              <a:headEnd/>
              <a:tailEnd type="triangle" w="med" len="med"/>
            </a:ln>
          </p:spPr>
          <p:txBody>
            <a:bodyPr/>
            <a:lstStyle/>
            <a:p>
              <a:endParaRPr lang="en-US" dirty="0">
                <a:latin typeface="Calibri" pitchFamily="34" charset="0"/>
              </a:endParaRPr>
            </a:p>
          </p:txBody>
        </p:sp>
        <p:sp>
          <p:nvSpPr>
            <p:cNvPr id="20526" name="Freeform 28"/>
            <p:cNvSpPr>
              <a:spLocks/>
            </p:cNvSpPr>
            <p:nvPr/>
          </p:nvSpPr>
          <p:spPr bwMode="auto">
            <a:xfrm>
              <a:off x="3582459" y="3810000"/>
              <a:ext cx="92398" cy="369332"/>
            </a:xfrm>
            <a:custGeom>
              <a:avLst/>
              <a:gdLst>
                <a:gd name="T0" fmla="*/ 0 w 288"/>
                <a:gd name="T1" fmla="*/ 0 h 48"/>
                <a:gd name="T2" fmla="*/ 0 w 288"/>
                <a:gd name="T3" fmla="*/ 48 h 48"/>
                <a:gd name="T4" fmla="*/ 288 w 288"/>
                <a:gd name="T5" fmla="*/ 48 h 48"/>
                <a:gd name="T6" fmla="*/ 0 60000 65536"/>
                <a:gd name="T7" fmla="*/ 0 60000 65536"/>
                <a:gd name="T8" fmla="*/ 0 60000 65536"/>
                <a:gd name="T9" fmla="*/ 0 w 288"/>
                <a:gd name="T10" fmla="*/ 0 h 48"/>
                <a:gd name="T11" fmla="*/ 288 w 288"/>
                <a:gd name="T12" fmla="*/ 48 h 48"/>
              </a:gdLst>
              <a:ahLst/>
              <a:cxnLst>
                <a:cxn ang="T6">
                  <a:pos x="T0" y="T1"/>
                </a:cxn>
                <a:cxn ang="T7">
                  <a:pos x="T2" y="T3"/>
                </a:cxn>
                <a:cxn ang="T8">
                  <a:pos x="T4" y="T5"/>
                </a:cxn>
              </a:cxnLst>
              <a:rect l="T9" t="T10" r="T11" b="T12"/>
              <a:pathLst>
                <a:path w="288" h="48">
                  <a:moveTo>
                    <a:pt x="0" y="0"/>
                  </a:moveTo>
                  <a:lnTo>
                    <a:pt x="0" y="48"/>
                  </a:lnTo>
                  <a:lnTo>
                    <a:pt x="288" y="48"/>
                  </a:lnTo>
                </a:path>
              </a:pathLst>
            </a:custGeom>
            <a:noFill/>
            <a:ln w="19050">
              <a:solidFill>
                <a:schemeClr val="tx2"/>
              </a:solidFill>
              <a:round/>
              <a:headEnd/>
              <a:tailEnd type="none" w="sm" len="sm"/>
            </a:ln>
          </p:spPr>
          <p:txBody>
            <a:bodyPr wrap="square" lIns="45720" rIns="45720" anchor="ctr">
              <a:spAutoFit/>
            </a:bodyPr>
            <a:lstStyle/>
            <a:p>
              <a:endParaRPr lang="en-US" dirty="0">
                <a:latin typeface="Calibri" pitchFamily="34" charset="0"/>
              </a:endParaRPr>
            </a:p>
          </p:txBody>
        </p:sp>
        <p:sp>
          <p:nvSpPr>
            <p:cNvPr id="783389" name="Rectangle 29"/>
            <p:cNvSpPr>
              <a:spLocks noChangeArrowheads="1"/>
            </p:cNvSpPr>
            <p:nvPr/>
          </p:nvSpPr>
          <p:spPr bwMode="auto">
            <a:xfrm>
              <a:off x="3921437" y="3505200"/>
              <a:ext cx="323165" cy="369332"/>
            </a:xfrm>
            <a:prstGeom prst="rect">
              <a:avLst/>
            </a:prstGeom>
            <a:noFill/>
            <a:ln w="19050">
              <a:noFill/>
              <a:miter lim="800000"/>
              <a:headEnd/>
              <a:tailEnd type="none" w="sm" len="sm"/>
            </a:ln>
            <a:effectLst/>
          </p:spPr>
          <p:txBody>
            <a:bodyPr wrap="square" lIns="45720" rIns="45720">
              <a:spAutoFit/>
            </a:bodyPr>
            <a:lstStyle/>
            <a:p>
              <a:pPr algn="ctr">
                <a:defRPr/>
              </a:pPr>
              <a:r>
                <a:rPr lang="en-US" dirty="0">
                  <a:solidFill>
                    <a:schemeClr val="tx2"/>
                  </a:solidFill>
                  <a:latin typeface="Courier New" pitchFamily="49" charset="0"/>
                </a:rPr>
                <a:t>d</a:t>
              </a:r>
              <a:r>
                <a:rPr lang="en-US" baseline="-25000" dirty="0">
                  <a:solidFill>
                    <a:schemeClr val="tx2"/>
                  </a:solidFill>
                  <a:latin typeface="Courier New" pitchFamily="49" charset="0"/>
                </a:rPr>
                <a:t>4</a:t>
              </a:r>
            </a:p>
          </p:txBody>
        </p:sp>
        <p:sp>
          <p:nvSpPr>
            <p:cNvPr id="20528" name="AutoShape 30"/>
            <p:cNvSpPr>
              <a:spLocks noChangeArrowheads="1"/>
            </p:cNvSpPr>
            <p:nvPr/>
          </p:nvSpPr>
          <p:spPr bwMode="auto">
            <a:xfrm>
              <a:off x="4075141" y="4572000"/>
              <a:ext cx="533400" cy="304800"/>
            </a:xfrm>
            <a:prstGeom prst="roundRect">
              <a:avLst>
                <a:gd name="adj" fmla="val 19644"/>
              </a:avLst>
            </a:prstGeom>
            <a:solidFill>
              <a:srgbClr val="F1C7C7"/>
            </a:solidFill>
            <a:ln w="19050">
              <a:solidFill>
                <a:schemeClr val="tx1"/>
              </a:solidFill>
              <a:round/>
              <a:headEnd/>
              <a:tailEnd/>
            </a:ln>
          </p:spPr>
          <p:txBody>
            <a:bodyPr wrap="none" anchor="ctr"/>
            <a:lstStyle/>
            <a:p>
              <a:pPr algn="ctr" eaLnBrk="1" hangingPunct="1">
                <a:lnSpc>
                  <a:spcPct val="100000"/>
                </a:lnSpc>
              </a:pPr>
              <a:r>
                <a:rPr lang="en-US">
                  <a:latin typeface="Courier New" pitchFamily="49" charset="0"/>
                </a:rPr>
                <a:t>*</a:t>
              </a:r>
            </a:p>
          </p:txBody>
        </p:sp>
        <p:sp>
          <p:nvSpPr>
            <p:cNvPr id="20529" name="Line 31"/>
            <p:cNvSpPr>
              <a:spLocks noChangeShapeType="1"/>
            </p:cNvSpPr>
            <p:nvPr/>
          </p:nvSpPr>
          <p:spPr bwMode="auto">
            <a:xfrm>
              <a:off x="4227541" y="4419600"/>
              <a:ext cx="0" cy="152400"/>
            </a:xfrm>
            <a:prstGeom prst="line">
              <a:avLst/>
            </a:prstGeom>
            <a:noFill/>
            <a:ln w="19050">
              <a:solidFill>
                <a:schemeClr val="tx1"/>
              </a:solidFill>
              <a:round/>
              <a:headEnd/>
              <a:tailEnd type="triangle" w="med" len="med"/>
            </a:ln>
          </p:spPr>
          <p:txBody>
            <a:bodyPr/>
            <a:lstStyle/>
            <a:p>
              <a:endParaRPr lang="en-US" dirty="0">
                <a:latin typeface="Calibri" pitchFamily="34" charset="0"/>
              </a:endParaRPr>
            </a:p>
          </p:txBody>
        </p:sp>
        <p:sp>
          <p:nvSpPr>
            <p:cNvPr id="20530" name="Line 32"/>
            <p:cNvSpPr>
              <a:spLocks noChangeShapeType="1"/>
            </p:cNvSpPr>
            <p:nvPr/>
          </p:nvSpPr>
          <p:spPr bwMode="auto">
            <a:xfrm>
              <a:off x="4456141" y="4343400"/>
              <a:ext cx="0" cy="228600"/>
            </a:xfrm>
            <a:prstGeom prst="line">
              <a:avLst/>
            </a:prstGeom>
            <a:noFill/>
            <a:ln w="19050">
              <a:solidFill>
                <a:schemeClr val="tx1"/>
              </a:solidFill>
              <a:round/>
              <a:headEnd/>
              <a:tailEnd type="triangle" w="med" len="med"/>
            </a:ln>
          </p:spPr>
          <p:txBody>
            <a:bodyPr/>
            <a:lstStyle/>
            <a:p>
              <a:endParaRPr lang="en-US" dirty="0">
                <a:latin typeface="Calibri" pitchFamily="34" charset="0"/>
              </a:endParaRPr>
            </a:p>
          </p:txBody>
        </p:sp>
        <p:sp>
          <p:nvSpPr>
            <p:cNvPr id="20531" name="Freeform 33"/>
            <p:cNvSpPr>
              <a:spLocks/>
            </p:cNvSpPr>
            <p:nvPr/>
          </p:nvSpPr>
          <p:spPr bwMode="auto">
            <a:xfrm>
              <a:off x="3981761" y="4343400"/>
              <a:ext cx="92398" cy="369332"/>
            </a:xfrm>
            <a:custGeom>
              <a:avLst/>
              <a:gdLst>
                <a:gd name="T0" fmla="*/ 0 w 288"/>
                <a:gd name="T1" fmla="*/ 0 h 48"/>
                <a:gd name="T2" fmla="*/ 0 w 288"/>
                <a:gd name="T3" fmla="*/ 48 h 48"/>
                <a:gd name="T4" fmla="*/ 288 w 288"/>
                <a:gd name="T5" fmla="*/ 48 h 48"/>
                <a:gd name="T6" fmla="*/ 0 60000 65536"/>
                <a:gd name="T7" fmla="*/ 0 60000 65536"/>
                <a:gd name="T8" fmla="*/ 0 60000 65536"/>
                <a:gd name="T9" fmla="*/ 0 w 288"/>
                <a:gd name="T10" fmla="*/ 0 h 48"/>
                <a:gd name="T11" fmla="*/ 288 w 288"/>
                <a:gd name="T12" fmla="*/ 48 h 48"/>
              </a:gdLst>
              <a:ahLst/>
              <a:cxnLst>
                <a:cxn ang="T6">
                  <a:pos x="T0" y="T1"/>
                </a:cxn>
                <a:cxn ang="T7">
                  <a:pos x="T2" y="T3"/>
                </a:cxn>
                <a:cxn ang="T8">
                  <a:pos x="T4" y="T5"/>
                </a:cxn>
              </a:cxnLst>
              <a:rect l="T9" t="T10" r="T11" b="T12"/>
              <a:pathLst>
                <a:path w="288" h="48">
                  <a:moveTo>
                    <a:pt x="0" y="0"/>
                  </a:moveTo>
                  <a:lnTo>
                    <a:pt x="0" y="48"/>
                  </a:lnTo>
                  <a:lnTo>
                    <a:pt x="288" y="48"/>
                  </a:lnTo>
                </a:path>
              </a:pathLst>
            </a:custGeom>
            <a:noFill/>
            <a:ln w="19050">
              <a:solidFill>
                <a:schemeClr val="tx2"/>
              </a:solidFill>
              <a:round/>
              <a:headEnd/>
              <a:tailEnd type="none" w="sm" len="sm"/>
            </a:ln>
          </p:spPr>
          <p:txBody>
            <a:bodyPr wrap="square" lIns="45720" rIns="45720" anchor="ctr">
              <a:spAutoFit/>
            </a:bodyPr>
            <a:lstStyle/>
            <a:p>
              <a:endParaRPr lang="en-US" dirty="0">
                <a:latin typeface="Calibri" pitchFamily="34" charset="0"/>
              </a:endParaRPr>
            </a:p>
          </p:txBody>
        </p:sp>
        <p:sp>
          <p:nvSpPr>
            <p:cNvPr id="783394" name="Rectangle 34"/>
            <p:cNvSpPr>
              <a:spLocks noChangeArrowheads="1"/>
            </p:cNvSpPr>
            <p:nvPr/>
          </p:nvSpPr>
          <p:spPr bwMode="auto">
            <a:xfrm>
              <a:off x="4303742" y="4038600"/>
              <a:ext cx="323165" cy="369332"/>
            </a:xfrm>
            <a:prstGeom prst="rect">
              <a:avLst/>
            </a:prstGeom>
            <a:noFill/>
            <a:ln w="19050">
              <a:noFill/>
              <a:miter lim="800000"/>
              <a:headEnd/>
              <a:tailEnd type="none" w="sm" len="sm"/>
            </a:ln>
            <a:effectLst/>
          </p:spPr>
          <p:txBody>
            <a:bodyPr wrap="square" lIns="45720" rIns="45720">
              <a:spAutoFit/>
            </a:bodyPr>
            <a:lstStyle/>
            <a:p>
              <a:pPr algn="ctr">
                <a:defRPr/>
              </a:pPr>
              <a:r>
                <a:rPr lang="en-US">
                  <a:solidFill>
                    <a:schemeClr val="tx2"/>
                  </a:solidFill>
                  <a:latin typeface="Courier New" pitchFamily="49" charset="0"/>
                </a:rPr>
                <a:t>d</a:t>
              </a:r>
              <a:r>
                <a:rPr lang="en-US" baseline="-25000">
                  <a:solidFill>
                    <a:schemeClr val="tx2"/>
                  </a:solidFill>
                  <a:latin typeface="Courier New" pitchFamily="49" charset="0"/>
                </a:rPr>
                <a:t>5</a:t>
              </a:r>
            </a:p>
          </p:txBody>
        </p:sp>
        <p:sp>
          <p:nvSpPr>
            <p:cNvPr id="20533" name="AutoShape 35"/>
            <p:cNvSpPr>
              <a:spLocks noChangeArrowheads="1"/>
            </p:cNvSpPr>
            <p:nvPr/>
          </p:nvSpPr>
          <p:spPr bwMode="auto">
            <a:xfrm>
              <a:off x="4463987" y="5105400"/>
              <a:ext cx="533400" cy="304800"/>
            </a:xfrm>
            <a:prstGeom prst="roundRect">
              <a:avLst>
                <a:gd name="adj" fmla="val 19644"/>
              </a:avLst>
            </a:prstGeom>
            <a:solidFill>
              <a:srgbClr val="F1C7C7"/>
            </a:solidFill>
            <a:ln w="19050">
              <a:solidFill>
                <a:schemeClr val="tx1"/>
              </a:solidFill>
              <a:round/>
              <a:headEnd/>
              <a:tailEnd/>
            </a:ln>
          </p:spPr>
          <p:txBody>
            <a:bodyPr wrap="none" anchor="ctr"/>
            <a:lstStyle/>
            <a:p>
              <a:pPr algn="ctr" eaLnBrk="1" hangingPunct="1">
                <a:lnSpc>
                  <a:spcPct val="100000"/>
                </a:lnSpc>
              </a:pPr>
              <a:r>
                <a:rPr lang="en-US">
                  <a:latin typeface="Courier New" pitchFamily="49" charset="0"/>
                </a:rPr>
                <a:t>*</a:t>
              </a:r>
            </a:p>
          </p:txBody>
        </p:sp>
        <p:sp>
          <p:nvSpPr>
            <p:cNvPr id="20534" name="Line 36"/>
            <p:cNvSpPr>
              <a:spLocks noChangeShapeType="1"/>
            </p:cNvSpPr>
            <p:nvPr/>
          </p:nvSpPr>
          <p:spPr bwMode="auto">
            <a:xfrm>
              <a:off x="4616387" y="4953000"/>
              <a:ext cx="0" cy="152400"/>
            </a:xfrm>
            <a:prstGeom prst="line">
              <a:avLst/>
            </a:prstGeom>
            <a:noFill/>
            <a:ln w="19050">
              <a:solidFill>
                <a:schemeClr val="tx1"/>
              </a:solidFill>
              <a:round/>
              <a:headEnd/>
              <a:tailEnd type="triangle" w="med" len="med"/>
            </a:ln>
          </p:spPr>
          <p:txBody>
            <a:bodyPr/>
            <a:lstStyle/>
            <a:p>
              <a:endParaRPr lang="en-US" dirty="0">
                <a:latin typeface="Calibri" pitchFamily="34" charset="0"/>
              </a:endParaRPr>
            </a:p>
          </p:txBody>
        </p:sp>
        <p:sp>
          <p:nvSpPr>
            <p:cNvPr id="20535" name="Line 37"/>
            <p:cNvSpPr>
              <a:spLocks noChangeShapeType="1"/>
            </p:cNvSpPr>
            <p:nvPr/>
          </p:nvSpPr>
          <p:spPr bwMode="auto">
            <a:xfrm>
              <a:off x="4844987" y="4876800"/>
              <a:ext cx="0" cy="228600"/>
            </a:xfrm>
            <a:prstGeom prst="line">
              <a:avLst/>
            </a:prstGeom>
            <a:noFill/>
            <a:ln w="19050">
              <a:solidFill>
                <a:schemeClr val="tx1"/>
              </a:solidFill>
              <a:round/>
              <a:headEnd/>
              <a:tailEnd type="triangle" w="med" len="med"/>
            </a:ln>
          </p:spPr>
          <p:txBody>
            <a:bodyPr/>
            <a:lstStyle/>
            <a:p>
              <a:endParaRPr lang="en-US" dirty="0">
                <a:latin typeface="Calibri" pitchFamily="34" charset="0"/>
              </a:endParaRPr>
            </a:p>
          </p:txBody>
        </p:sp>
        <p:sp>
          <p:nvSpPr>
            <p:cNvPr id="20536" name="Freeform 38"/>
            <p:cNvSpPr>
              <a:spLocks/>
            </p:cNvSpPr>
            <p:nvPr/>
          </p:nvSpPr>
          <p:spPr bwMode="auto">
            <a:xfrm>
              <a:off x="4364066" y="4876800"/>
              <a:ext cx="92398" cy="369332"/>
            </a:xfrm>
            <a:custGeom>
              <a:avLst/>
              <a:gdLst>
                <a:gd name="T0" fmla="*/ 0 w 288"/>
                <a:gd name="T1" fmla="*/ 0 h 48"/>
                <a:gd name="T2" fmla="*/ 0 w 288"/>
                <a:gd name="T3" fmla="*/ 48 h 48"/>
                <a:gd name="T4" fmla="*/ 288 w 288"/>
                <a:gd name="T5" fmla="*/ 48 h 48"/>
                <a:gd name="T6" fmla="*/ 0 60000 65536"/>
                <a:gd name="T7" fmla="*/ 0 60000 65536"/>
                <a:gd name="T8" fmla="*/ 0 60000 65536"/>
                <a:gd name="T9" fmla="*/ 0 w 288"/>
                <a:gd name="T10" fmla="*/ 0 h 48"/>
                <a:gd name="T11" fmla="*/ 288 w 288"/>
                <a:gd name="T12" fmla="*/ 48 h 48"/>
              </a:gdLst>
              <a:ahLst/>
              <a:cxnLst>
                <a:cxn ang="T6">
                  <a:pos x="T0" y="T1"/>
                </a:cxn>
                <a:cxn ang="T7">
                  <a:pos x="T2" y="T3"/>
                </a:cxn>
                <a:cxn ang="T8">
                  <a:pos x="T4" y="T5"/>
                </a:cxn>
              </a:cxnLst>
              <a:rect l="T9" t="T10" r="T11" b="T12"/>
              <a:pathLst>
                <a:path w="288" h="48">
                  <a:moveTo>
                    <a:pt x="0" y="0"/>
                  </a:moveTo>
                  <a:lnTo>
                    <a:pt x="0" y="48"/>
                  </a:lnTo>
                  <a:lnTo>
                    <a:pt x="288" y="48"/>
                  </a:lnTo>
                </a:path>
              </a:pathLst>
            </a:custGeom>
            <a:noFill/>
            <a:ln w="19050">
              <a:solidFill>
                <a:schemeClr val="tx2"/>
              </a:solidFill>
              <a:round/>
              <a:headEnd/>
              <a:tailEnd type="none" w="sm" len="sm"/>
            </a:ln>
          </p:spPr>
          <p:txBody>
            <a:bodyPr wrap="square" lIns="45720" rIns="45720" anchor="ctr">
              <a:spAutoFit/>
            </a:bodyPr>
            <a:lstStyle/>
            <a:p>
              <a:endParaRPr lang="en-US" dirty="0">
                <a:latin typeface="Calibri" pitchFamily="34" charset="0"/>
              </a:endParaRPr>
            </a:p>
          </p:txBody>
        </p:sp>
        <p:sp>
          <p:nvSpPr>
            <p:cNvPr id="783399" name="Rectangle 39"/>
            <p:cNvSpPr>
              <a:spLocks noChangeArrowheads="1"/>
            </p:cNvSpPr>
            <p:nvPr/>
          </p:nvSpPr>
          <p:spPr bwMode="auto">
            <a:xfrm>
              <a:off x="4692588" y="4572000"/>
              <a:ext cx="323165" cy="369332"/>
            </a:xfrm>
            <a:prstGeom prst="rect">
              <a:avLst/>
            </a:prstGeom>
            <a:noFill/>
            <a:ln w="19050">
              <a:noFill/>
              <a:miter lim="800000"/>
              <a:headEnd/>
              <a:tailEnd type="none" w="sm" len="sm"/>
            </a:ln>
            <a:effectLst/>
          </p:spPr>
          <p:txBody>
            <a:bodyPr wrap="square" lIns="45720" rIns="45720">
              <a:spAutoFit/>
            </a:bodyPr>
            <a:lstStyle/>
            <a:p>
              <a:pPr algn="ctr">
                <a:defRPr/>
              </a:pPr>
              <a:r>
                <a:rPr lang="en-US">
                  <a:solidFill>
                    <a:schemeClr val="tx2"/>
                  </a:solidFill>
                  <a:latin typeface="Courier New" pitchFamily="49" charset="0"/>
                </a:rPr>
                <a:t>d</a:t>
              </a:r>
              <a:r>
                <a:rPr lang="en-US" baseline="-25000">
                  <a:solidFill>
                    <a:schemeClr val="tx2"/>
                  </a:solidFill>
                  <a:latin typeface="Courier New" pitchFamily="49" charset="0"/>
                </a:rPr>
                <a:t>6</a:t>
              </a:r>
            </a:p>
          </p:txBody>
        </p:sp>
        <p:sp>
          <p:nvSpPr>
            <p:cNvPr id="20538" name="AutoShape 40"/>
            <p:cNvSpPr>
              <a:spLocks noChangeArrowheads="1"/>
            </p:cNvSpPr>
            <p:nvPr/>
          </p:nvSpPr>
          <p:spPr bwMode="auto">
            <a:xfrm>
              <a:off x="4858435" y="5638800"/>
              <a:ext cx="533400" cy="304800"/>
            </a:xfrm>
            <a:prstGeom prst="roundRect">
              <a:avLst>
                <a:gd name="adj" fmla="val 19644"/>
              </a:avLst>
            </a:prstGeom>
            <a:solidFill>
              <a:srgbClr val="F1C7C7"/>
            </a:solidFill>
            <a:ln w="19050">
              <a:solidFill>
                <a:schemeClr val="tx1"/>
              </a:solidFill>
              <a:round/>
              <a:headEnd/>
              <a:tailEnd/>
            </a:ln>
          </p:spPr>
          <p:txBody>
            <a:bodyPr wrap="none" anchor="ctr"/>
            <a:lstStyle/>
            <a:p>
              <a:pPr algn="ctr" eaLnBrk="1" hangingPunct="1">
                <a:lnSpc>
                  <a:spcPct val="100000"/>
                </a:lnSpc>
              </a:pPr>
              <a:r>
                <a:rPr lang="en-US">
                  <a:latin typeface="Courier New" pitchFamily="49" charset="0"/>
                </a:rPr>
                <a:t>*</a:t>
              </a:r>
            </a:p>
          </p:txBody>
        </p:sp>
        <p:sp>
          <p:nvSpPr>
            <p:cNvPr id="20539" name="Line 41"/>
            <p:cNvSpPr>
              <a:spLocks noChangeShapeType="1"/>
            </p:cNvSpPr>
            <p:nvPr/>
          </p:nvSpPr>
          <p:spPr bwMode="auto">
            <a:xfrm>
              <a:off x="5016811" y="5486400"/>
              <a:ext cx="0" cy="152400"/>
            </a:xfrm>
            <a:prstGeom prst="line">
              <a:avLst/>
            </a:prstGeom>
            <a:noFill/>
            <a:ln w="19050">
              <a:solidFill>
                <a:schemeClr val="tx1"/>
              </a:solidFill>
              <a:round/>
              <a:headEnd/>
              <a:tailEnd type="triangle" w="med" len="med"/>
            </a:ln>
          </p:spPr>
          <p:txBody>
            <a:bodyPr/>
            <a:lstStyle/>
            <a:p>
              <a:endParaRPr lang="en-US" dirty="0">
                <a:latin typeface="Calibri" pitchFamily="34" charset="0"/>
              </a:endParaRPr>
            </a:p>
          </p:txBody>
        </p:sp>
        <p:sp>
          <p:nvSpPr>
            <p:cNvPr id="20540" name="Line 42"/>
            <p:cNvSpPr>
              <a:spLocks noChangeShapeType="1"/>
            </p:cNvSpPr>
            <p:nvPr/>
          </p:nvSpPr>
          <p:spPr bwMode="auto">
            <a:xfrm>
              <a:off x="5239435" y="5410200"/>
              <a:ext cx="0" cy="228600"/>
            </a:xfrm>
            <a:prstGeom prst="line">
              <a:avLst/>
            </a:prstGeom>
            <a:noFill/>
            <a:ln w="19050">
              <a:solidFill>
                <a:schemeClr val="tx1"/>
              </a:solidFill>
              <a:round/>
              <a:headEnd/>
              <a:tailEnd type="triangle" w="med" len="med"/>
            </a:ln>
          </p:spPr>
          <p:txBody>
            <a:bodyPr/>
            <a:lstStyle/>
            <a:p>
              <a:endParaRPr lang="en-US" dirty="0">
                <a:latin typeface="Calibri" pitchFamily="34" charset="0"/>
              </a:endParaRPr>
            </a:p>
          </p:txBody>
        </p:sp>
        <p:sp>
          <p:nvSpPr>
            <p:cNvPr id="20541" name="Freeform 43"/>
            <p:cNvSpPr>
              <a:spLocks/>
            </p:cNvSpPr>
            <p:nvPr/>
          </p:nvSpPr>
          <p:spPr bwMode="auto">
            <a:xfrm>
              <a:off x="4752912" y="5410200"/>
              <a:ext cx="92398" cy="369332"/>
            </a:xfrm>
            <a:custGeom>
              <a:avLst/>
              <a:gdLst>
                <a:gd name="T0" fmla="*/ 0 w 288"/>
                <a:gd name="T1" fmla="*/ 0 h 48"/>
                <a:gd name="T2" fmla="*/ 0 w 288"/>
                <a:gd name="T3" fmla="*/ 48 h 48"/>
                <a:gd name="T4" fmla="*/ 288 w 288"/>
                <a:gd name="T5" fmla="*/ 48 h 48"/>
                <a:gd name="T6" fmla="*/ 0 60000 65536"/>
                <a:gd name="T7" fmla="*/ 0 60000 65536"/>
                <a:gd name="T8" fmla="*/ 0 60000 65536"/>
                <a:gd name="T9" fmla="*/ 0 w 288"/>
                <a:gd name="T10" fmla="*/ 0 h 48"/>
                <a:gd name="T11" fmla="*/ 288 w 288"/>
                <a:gd name="T12" fmla="*/ 48 h 48"/>
              </a:gdLst>
              <a:ahLst/>
              <a:cxnLst>
                <a:cxn ang="T6">
                  <a:pos x="T0" y="T1"/>
                </a:cxn>
                <a:cxn ang="T7">
                  <a:pos x="T2" y="T3"/>
                </a:cxn>
                <a:cxn ang="T8">
                  <a:pos x="T4" y="T5"/>
                </a:cxn>
              </a:cxnLst>
              <a:rect l="T9" t="T10" r="T11" b="T12"/>
              <a:pathLst>
                <a:path w="288" h="48">
                  <a:moveTo>
                    <a:pt x="0" y="0"/>
                  </a:moveTo>
                  <a:lnTo>
                    <a:pt x="0" y="48"/>
                  </a:lnTo>
                  <a:lnTo>
                    <a:pt x="288" y="48"/>
                  </a:lnTo>
                </a:path>
              </a:pathLst>
            </a:custGeom>
            <a:noFill/>
            <a:ln w="19050">
              <a:solidFill>
                <a:schemeClr val="tx2"/>
              </a:solidFill>
              <a:round/>
              <a:headEnd/>
              <a:tailEnd type="none" w="sm" len="sm"/>
            </a:ln>
          </p:spPr>
          <p:txBody>
            <a:bodyPr wrap="square" lIns="45720" rIns="45720" anchor="ctr">
              <a:spAutoFit/>
            </a:bodyPr>
            <a:lstStyle/>
            <a:p>
              <a:endParaRPr lang="en-US" dirty="0">
                <a:latin typeface="Calibri" pitchFamily="34" charset="0"/>
              </a:endParaRPr>
            </a:p>
          </p:txBody>
        </p:sp>
        <p:sp>
          <p:nvSpPr>
            <p:cNvPr id="783404" name="Rectangle 44"/>
            <p:cNvSpPr>
              <a:spLocks noChangeArrowheads="1"/>
            </p:cNvSpPr>
            <p:nvPr/>
          </p:nvSpPr>
          <p:spPr bwMode="auto">
            <a:xfrm>
              <a:off x="5087036" y="5105400"/>
              <a:ext cx="323165" cy="369332"/>
            </a:xfrm>
            <a:prstGeom prst="rect">
              <a:avLst/>
            </a:prstGeom>
            <a:noFill/>
            <a:ln w="19050">
              <a:noFill/>
              <a:miter lim="800000"/>
              <a:headEnd/>
              <a:tailEnd type="none" w="sm" len="sm"/>
            </a:ln>
            <a:effectLst/>
          </p:spPr>
          <p:txBody>
            <a:bodyPr wrap="square" lIns="45720" rIns="45720">
              <a:spAutoFit/>
            </a:bodyPr>
            <a:lstStyle/>
            <a:p>
              <a:pPr algn="ctr">
                <a:defRPr/>
              </a:pPr>
              <a:r>
                <a:rPr lang="en-US" dirty="0">
                  <a:solidFill>
                    <a:schemeClr val="tx2"/>
                  </a:solidFill>
                  <a:latin typeface="Courier New" pitchFamily="49" charset="0"/>
                </a:rPr>
                <a:t>d</a:t>
              </a:r>
              <a:r>
                <a:rPr lang="en-US" baseline="-25000" dirty="0">
                  <a:solidFill>
                    <a:schemeClr val="tx2"/>
                  </a:solidFill>
                  <a:latin typeface="Courier New" pitchFamily="49" charset="0"/>
                </a:rPr>
                <a:t>7</a:t>
              </a:r>
            </a:p>
          </p:txBody>
        </p:sp>
      </p:grpSp>
      <mc:AlternateContent xmlns:mc="http://schemas.openxmlformats.org/markup-compatibility/2006">
        <mc:Choice xmlns:a14="http://schemas.microsoft.com/office/drawing/2010/main" Requires="a14">
          <p:sp>
            <p:nvSpPr>
              <p:cNvPr id="46" name="Text Placeholder 5">
                <a:extLst>
                  <a:ext uri="{FF2B5EF4-FFF2-40B4-BE49-F238E27FC236}">
                    <a16:creationId xmlns:a16="http://schemas.microsoft.com/office/drawing/2014/main" id="{0CDE9191-303F-40DF-8316-348B02539942}"/>
                  </a:ext>
                </a:extLst>
              </p:cNvPr>
              <p:cNvSpPr txBox="1">
                <a:spLocks/>
              </p:cNvSpPr>
              <p:nvPr/>
            </p:nvSpPr>
            <p:spPr>
              <a:xfrm>
                <a:off x="147344" y="6525676"/>
                <a:ext cx="2567110" cy="20581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700" dirty="0"/>
                  <a:t>[15-213 @ CMU]</a:t>
                </a:r>
                <a14:m>
                  <m:oMath xmlns:m="http://schemas.openxmlformats.org/officeDocument/2006/math">
                    <m:r>
                      <a:rPr lang="en-US" sz="700" i="1">
                        <a:latin typeface="Cambria Math" panose="02040503050406030204" pitchFamily="18" charset="0"/>
                      </a:rPr>
                      <m:t>→</m:t>
                    </m:r>
                  </m:oMath>
                </a14:m>
                <a:endParaRPr lang="en-US" sz="700" dirty="0"/>
              </a:p>
            </p:txBody>
          </p:sp>
        </mc:Choice>
        <mc:Fallback>
          <p:sp>
            <p:nvSpPr>
              <p:cNvPr id="46" name="Text Placeholder 5">
                <a:extLst>
                  <a:ext uri="{FF2B5EF4-FFF2-40B4-BE49-F238E27FC236}">
                    <a16:creationId xmlns:a16="http://schemas.microsoft.com/office/drawing/2014/main" id="{0CDE9191-303F-40DF-8316-348B02539942}"/>
                  </a:ext>
                </a:extLst>
              </p:cNvPr>
              <p:cNvSpPr txBox="1">
                <a:spLocks noRot="1" noChangeAspect="1" noMove="1" noResize="1" noEditPoints="1" noAdjustHandles="1" noChangeArrowheads="1" noChangeShapeType="1" noTextEdit="1"/>
              </p:cNvSpPr>
              <p:nvPr/>
            </p:nvSpPr>
            <p:spPr>
              <a:xfrm>
                <a:off x="147344" y="6525676"/>
                <a:ext cx="2567110" cy="205819"/>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 name="Rectangle 3">
                <a:extLst>
                  <a:ext uri="{FF2B5EF4-FFF2-40B4-BE49-F238E27FC236}">
                    <a16:creationId xmlns:a16="http://schemas.microsoft.com/office/drawing/2014/main" id="{E6F76B93-5F62-441E-8B6A-DDEA18E10967}"/>
                  </a:ext>
                </a:extLst>
              </p:cNvPr>
              <p:cNvSpPr/>
              <p:nvPr/>
            </p:nvSpPr>
            <p:spPr>
              <a:xfrm>
                <a:off x="2973800" y="1183434"/>
                <a:ext cx="3215111" cy="369332"/>
              </a:xfrm>
              <a:prstGeom prst="rect">
                <a:avLst/>
              </a:prstGeom>
            </p:spPr>
            <p:txBody>
              <a:bodyPr wrap="none">
                <a:spAutoFit/>
              </a:bodyPr>
              <a:lstStyle/>
              <a:p>
                <a:r>
                  <a:rPr lang="en-US" dirty="0"/>
                  <a:t>Assume </a:t>
                </a:r>
                <a:r>
                  <a:rPr lang="en-US" dirty="0">
                    <a:solidFill>
                      <a:srgbClr val="FFC000"/>
                    </a:solidFill>
                    <a:latin typeface="Consolas" panose="020B0609020204030204" pitchFamily="49" charset="0"/>
                  </a:rPr>
                  <a:t>OP</a:t>
                </a:r>
                <a:r>
                  <a:rPr lang="en-US" dirty="0"/>
                  <a:t> </a:t>
                </a:r>
                <a14:m>
                  <m:oMath xmlns:m="http://schemas.openxmlformats.org/officeDocument/2006/math">
                    <m:r>
                      <a:rPr lang="en-US" b="0" i="1" smtClean="0">
                        <a:latin typeface="Cambria Math" panose="02040503050406030204" pitchFamily="18" charset="0"/>
                      </a:rPr>
                      <m:t>≡</m:t>
                    </m:r>
                  </m:oMath>
                </a14:m>
                <a:r>
                  <a:rPr lang="en-US" dirty="0"/>
                  <a:t>  multiplication (</a:t>
                </a:r>
                <a14:m>
                  <m:oMath xmlns:m="http://schemas.openxmlformats.org/officeDocument/2006/math">
                    <m:r>
                      <a:rPr lang="en-US" i="1">
                        <a:latin typeface="Cambria Math" panose="02040503050406030204" pitchFamily="18" charset="0"/>
                        <a:ea typeface="Cambria Math" panose="02040503050406030204" pitchFamily="18" charset="0"/>
                      </a:rPr>
                      <m:t>∗</m:t>
                    </m:r>
                  </m:oMath>
                </a14:m>
                <a:r>
                  <a:rPr lang="en-US" dirty="0"/>
                  <a:t>)</a:t>
                </a:r>
              </a:p>
            </p:txBody>
          </p:sp>
        </mc:Choice>
        <mc:Fallback>
          <p:sp>
            <p:nvSpPr>
              <p:cNvPr id="4" name="Rectangle 3">
                <a:extLst>
                  <a:ext uri="{FF2B5EF4-FFF2-40B4-BE49-F238E27FC236}">
                    <a16:creationId xmlns:a16="http://schemas.microsoft.com/office/drawing/2014/main" id="{E6F76B93-5F62-441E-8B6A-DDEA18E10967}"/>
                  </a:ext>
                </a:extLst>
              </p:cNvPr>
              <p:cNvSpPr>
                <a:spLocks noRot="1" noChangeAspect="1" noMove="1" noResize="1" noEditPoints="1" noAdjustHandles="1" noChangeArrowheads="1" noChangeShapeType="1" noTextEdit="1"/>
              </p:cNvSpPr>
              <p:nvPr/>
            </p:nvSpPr>
            <p:spPr>
              <a:xfrm>
                <a:off x="2973800" y="1183434"/>
                <a:ext cx="3215111" cy="369332"/>
              </a:xfrm>
              <a:prstGeom prst="rect">
                <a:avLst/>
              </a:prstGeom>
              <a:blipFill>
                <a:blip r:embed="rId4"/>
                <a:stretch>
                  <a:fillRect l="-1708" t="-8197" b="-24590"/>
                </a:stretch>
              </a:blipFill>
            </p:spPr>
            <p:txBody>
              <a:bodyPr/>
              <a:lstStyle/>
              <a:p>
                <a:r>
                  <a:rPr lang="en-US">
                    <a:noFill/>
                  </a:rPr>
                  <a:t> </a:t>
                </a:r>
              </a:p>
            </p:txBody>
          </p:sp>
        </mc:Fallback>
      </mc:AlternateContent>
    </p:spTree>
    <p:extLst>
      <p:ext uri="{BB962C8B-B14F-4D97-AF65-F5344CB8AC3E}">
        <p14:creationId xmlns:p14="http://schemas.microsoft.com/office/powerpoint/2010/main" val="222538407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8336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8336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83363">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8336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5410" name="Rectangle 2"/>
          <p:cNvSpPr>
            <a:spLocks noGrp="1" noChangeArrowheads="1"/>
          </p:cNvSpPr>
          <p:nvPr>
            <p:ph type="title"/>
          </p:nvPr>
        </p:nvSpPr>
        <p:spPr/>
        <p:txBody>
          <a:bodyPr/>
          <a:lstStyle/>
          <a:p>
            <a:pPr eaLnBrk="1" hangingPunct="1">
              <a:defRPr/>
            </a:pPr>
            <a:r>
              <a:rPr lang="en-US" dirty="0"/>
              <a:t>First trick: Loop Unrolling </a:t>
            </a:r>
            <a:r>
              <a:rPr lang="en-US" dirty="0">
                <a:solidFill>
                  <a:srgbClr val="FFC000"/>
                </a:solidFill>
              </a:rPr>
              <a:t>(2x1)</a:t>
            </a:r>
          </a:p>
        </p:txBody>
      </p:sp>
      <p:sp>
        <p:nvSpPr>
          <p:cNvPr id="2" name="Slide Number Placeholder 1">
            <a:extLst>
              <a:ext uri="{FF2B5EF4-FFF2-40B4-BE49-F238E27FC236}">
                <a16:creationId xmlns:a16="http://schemas.microsoft.com/office/drawing/2014/main" id="{9D4261A7-246A-43A2-9041-3199A3606DE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21507" name="Rectangle 3"/>
          <p:cNvSpPr>
            <a:spLocks noGrp="1" noChangeArrowheads="1"/>
          </p:cNvSpPr>
          <p:nvPr>
            <p:ph type="body" idx="4294967295"/>
          </p:nvPr>
        </p:nvSpPr>
        <p:spPr>
          <a:xfrm>
            <a:off x="2532263" y="5754013"/>
            <a:ext cx="8307387" cy="577850"/>
          </a:xfrm>
        </p:spPr>
        <p:txBody>
          <a:bodyPr/>
          <a:lstStyle/>
          <a:p>
            <a:r>
              <a:rPr lang="en-US" sz="2800" dirty="0"/>
              <a:t>Perform 2x more useful work per iteration</a:t>
            </a:r>
          </a:p>
        </p:txBody>
      </p:sp>
      <mc:AlternateContent xmlns:mc="http://schemas.openxmlformats.org/markup-compatibility/2006">
        <mc:Choice xmlns:a14="http://schemas.microsoft.com/office/drawing/2010/main" Requires="a14">
          <p:sp>
            <p:nvSpPr>
              <p:cNvPr id="6" name="Text Placeholder 5">
                <a:extLst>
                  <a:ext uri="{FF2B5EF4-FFF2-40B4-BE49-F238E27FC236}">
                    <a16:creationId xmlns:a16="http://schemas.microsoft.com/office/drawing/2014/main" id="{0CDE9191-303F-40DF-8316-348B02539942}"/>
                  </a:ext>
                </a:extLst>
              </p:cNvPr>
              <p:cNvSpPr txBox="1">
                <a:spLocks/>
              </p:cNvSpPr>
              <p:nvPr/>
            </p:nvSpPr>
            <p:spPr>
              <a:xfrm>
                <a:off x="147344" y="6525676"/>
                <a:ext cx="2567110" cy="20581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700" dirty="0"/>
                  <a:t>[15-213 @ CMU]</a:t>
                </a:r>
                <a14:m>
                  <m:oMath xmlns:m="http://schemas.openxmlformats.org/officeDocument/2006/math">
                    <m:r>
                      <a:rPr lang="en-US" sz="700" i="1">
                        <a:latin typeface="Cambria Math" panose="02040503050406030204" pitchFamily="18" charset="0"/>
                      </a:rPr>
                      <m:t>→</m:t>
                    </m:r>
                  </m:oMath>
                </a14:m>
                <a:endParaRPr lang="en-US" sz="700" dirty="0"/>
              </a:p>
            </p:txBody>
          </p:sp>
        </mc:Choice>
        <mc:Fallback>
          <p:sp>
            <p:nvSpPr>
              <p:cNvPr id="6" name="Text Placeholder 5">
                <a:extLst>
                  <a:ext uri="{FF2B5EF4-FFF2-40B4-BE49-F238E27FC236}">
                    <a16:creationId xmlns:a16="http://schemas.microsoft.com/office/drawing/2014/main" id="{0CDE9191-303F-40DF-8316-348B02539942}"/>
                  </a:ext>
                </a:extLst>
              </p:cNvPr>
              <p:cNvSpPr txBox="1">
                <a:spLocks noRot="1" noChangeAspect="1" noMove="1" noResize="1" noEditPoints="1" noAdjustHandles="1" noChangeArrowheads="1" noChangeShapeType="1" noTextEdit="1"/>
              </p:cNvSpPr>
              <p:nvPr/>
            </p:nvSpPr>
            <p:spPr>
              <a:xfrm>
                <a:off x="147344" y="6525676"/>
                <a:ext cx="2567110" cy="205819"/>
              </a:xfrm>
              <a:prstGeom prst="rect">
                <a:avLst/>
              </a:prstGeom>
              <a:blipFill>
                <a:blip r:embed="rId3"/>
                <a:stretch>
                  <a:fillRect/>
                </a:stretch>
              </a:blipFill>
            </p:spPr>
            <p:txBody>
              <a:bodyPr/>
              <a:lstStyle/>
              <a:p>
                <a:r>
                  <a:rPr lang="en-US">
                    <a:noFill/>
                  </a:rPr>
                  <a:t> </a:t>
                </a:r>
              </a:p>
            </p:txBody>
          </p:sp>
        </mc:Fallback>
      </mc:AlternateContent>
      <p:sp>
        <p:nvSpPr>
          <p:cNvPr id="3" name="Rectangle 2">
            <a:extLst>
              <a:ext uri="{FF2B5EF4-FFF2-40B4-BE49-F238E27FC236}">
                <a16:creationId xmlns:a16="http://schemas.microsoft.com/office/drawing/2014/main" id="{5A3DED65-64CF-4596-A2F4-B41B1A1956DE}"/>
              </a:ext>
            </a:extLst>
          </p:cNvPr>
          <p:cNvSpPr/>
          <p:nvPr/>
        </p:nvSpPr>
        <p:spPr>
          <a:xfrm>
            <a:off x="2821354" y="888046"/>
            <a:ext cx="6096000" cy="4801314"/>
          </a:xfrm>
          <a:prstGeom prst="rect">
            <a:avLst/>
          </a:prstGeom>
          <a:solidFill>
            <a:schemeClr val="bg1">
              <a:lumMod val="95000"/>
            </a:schemeClr>
          </a:solidFill>
        </p:spPr>
        <p:txBody>
          <a:bodyPr>
            <a:spAutoFit/>
          </a:bodyPr>
          <a:lstStyle/>
          <a:p>
            <a:r>
              <a:rPr lang="fr-FR" dirty="0" err="1">
                <a:solidFill>
                  <a:srgbClr val="0000FF"/>
                </a:solidFill>
                <a:latin typeface="Consolas" panose="020B0609020204030204" pitchFamily="49" charset="0"/>
              </a:rPr>
              <a:t>void</a:t>
            </a:r>
            <a:r>
              <a:rPr lang="fr-FR" dirty="0">
                <a:solidFill>
                  <a:srgbClr val="000000"/>
                </a:solidFill>
                <a:latin typeface="Consolas" panose="020B0609020204030204" pitchFamily="49" charset="0"/>
              </a:rPr>
              <a:t> unroll2a_combine(</a:t>
            </a:r>
            <a:r>
              <a:rPr lang="fr-FR" dirty="0" err="1">
                <a:solidFill>
                  <a:srgbClr val="000000"/>
                </a:solidFill>
                <a:latin typeface="Consolas" panose="020B0609020204030204" pitchFamily="49" charset="0"/>
              </a:rPr>
              <a:t>vec_ptr</a:t>
            </a:r>
            <a:r>
              <a:rPr lang="fr-FR" dirty="0">
                <a:solidFill>
                  <a:srgbClr val="000000"/>
                </a:solidFill>
                <a:latin typeface="Consolas" panose="020B0609020204030204" pitchFamily="49" charset="0"/>
              </a:rPr>
              <a:t> </a:t>
            </a:r>
            <a:r>
              <a:rPr lang="fr-FR" dirty="0">
                <a:solidFill>
                  <a:srgbClr val="808080"/>
                </a:solidFill>
                <a:latin typeface="Consolas" panose="020B0609020204030204" pitchFamily="49" charset="0"/>
              </a:rPr>
              <a:t>v</a:t>
            </a: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data_t</a:t>
            </a:r>
            <a:r>
              <a:rPr lang="fr-FR" dirty="0">
                <a:solidFill>
                  <a:srgbClr val="000000"/>
                </a:solidFill>
                <a:latin typeface="Consolas" panose="020B0609020204030204" pitchFamily="49" charset="0"/>
              </a:rPr>
              <a:t> *</a:t>
            </a:r>
            <a:r>
              <a:rPr lang="fr-FR" dirty="0" err="1">
                <a:solidFill>
                  <a:srgbClr val="808080"/>
                </a:solidFill>
                <a:latin typeface="Consolas" panose="020B0609020204030204" pitchFamily="49" charset="0"/>
              </a:rPr>
              <a:t>dest</a:t>
            </a:r>
            <a:r>
              <a:rPr lang="fr-FR"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int</a:t>
            </a:r>
            <a:r>
              <a:rPr lang="en-US" dirty="0">
                <a:solidFill>
                  <a:srgbClr val="000000"/>
                </a:solidFill>
                <a:latin typeface="Consolas" panose="020B0609020204030204" pitchFamily="49" charset="0"/>
              </a:rPr>
              <a:t> length = </a:t>
            </a:r>
            <a:r>
              <a:rPr lang="en-US" dirty="0" err="1">
                <a:solidFill>
                  <a:srgbClr val="000000"/>
                </a:solidFill>
                <a:latin typeface="Consolas" panose="020B0609020204030204" pitchFamily="49" charset="0"/>
              </a:rPr>
              <a:t>vec_length</a:t>
            </a:r>
            <a:r>
              <a:rPr lang="en-US" dirty="0">
                <a:solidFill>
                  <a:srgbClr val="000000"/>
                </a:solidFill>
                <a:latin typeface="Consolas" panose="020B0609020204030204" pitchFamily="49" charset="0"/>
              </a:rPr>
              <a:t>(</a:t>
            </a:r>
            <a:r>
              <a:rPr lang="en-US" dirty="0">
                <a:solidFill>
                  <a:srgbClr val="808080"/>
                </a:solidFill>
                <a:latin typeface="Consolas" panose="020B0609020204030204" pitchFamily="49" charset="0"/>
              </a:rPr>
              <a:t>v</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int</a:t>
            </a:r>
            <a:r>
              <a:rPr lang="en-US" dirty="0">
                <a:solidFill>
                  <a:srgbClr val="000000"/>
                </a:solidFill>
                <a:latin typeface="Consolas" panose="020B0609020204030204" pitchFamily="49" charset="0"/>
              </a:rPr>
              <a:t> limit = length - 1;</a:t>
            </a:r>
          </a:p>
          <a:p>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data_t</a:t>
            </a:r>
            <a:r>
              <a:rPr lang="en-US" dirty="0">
                <a:solidFill>
                  <a:srgbClr val="000000"/>
                </a:solidFill>
                <a:latin typeface="Consolas" panose="020B0609020204030204" pitchFamily="49" charset="0"/>
              </a:rPr>
              <a:t> *d = </a:t>
            </a:r>
            <a:r>
              <a:rPr lang="en-US" dirty="0" err="1">
                <a:solidFill>
                  <a:srgbClr val="000000"/>
                </a:solidFill>
                <a:latin typeface="Consolas" panose="020B0609020204030204" pitchFamily="49" charset="0"/>
              </a:rPr>
              <a:t>get_vec_start</a:t>
            </a:r>
            <a:r>
              <a:rPr lang="en-US" dirty="0">
                <a:solidFill>
                  <a:srgbClr val="000000"/>
                </a:solidFill>
                <a:latin typeface="Consolas" panose="020B0609020204030204" pitchFamily="49" charset="0"/>
              </a:rPr>
              <a:t>(</a:t>
            </a:r>
            <a:r>
              <a:rPr lang="en-US" dirty="0">
                <a:solidFill>
                  <a:srgbClr val="808080"/>
                </a:solidFill>
                <a:latin typeface="Consolas" panose="020B0609020204030204" pitchFamily="49" charset="0"/>
              </a:rPr>
              <a:t>v</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data_t</a:t>
            </a:r>
            <a:r>
              <a:rPr lang="en-US" dirty="0">
                <a:solidFill>
                  <a:srgbClr val="000000"/>
                </a:solidFill>
                <a:latin typeface="Consolas" panose="020B0609020204030204" pitchFamily="49" charset="0"/>
              </a:rPr>
              <a:t> x = IDENT;</a:t>
            </a:r>
          </a:p>
          <a:p>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int</a:t>
            </a:r>
            <a:r>
              <a:rPr lang="en-US" dirty="0">
                <a:solidFill>
                  <a:srgbClr val="000000"/>
                </a:solidFill>
                <a:latin typeface="Consolas" panose="020B0609020204030204" pitchFamily="49" charset="0"/>
              </a:rPr>
              <a:t> i;</a:t>
            </a:r>
          </a:p>
          <a:p>
            <a:r>
              <a:rPr lang="en-US" dirty="0">
                <a:solidFill>
                  <a:srgbClr val="000000"/>
                </a:solidFill>
                <a:latin typeface="Consolas" panose="020B0609020204030204" pitchFamily="49" charset="0"/>
              </a:rPr>
              <a:t>    </a:t>
            </a:r>
            <a:r>
              <a:rPr lang="en-US" dirty="0">
                <a:solidFill>
                  <a:srgbClr val="008000"/>
                </a:solidFill>
                <a:latin typeface="Consolas" panose="020B0609020204030204" pitchFamily="49" charset="0"/>
              </a:rPr>
              <a:t>// Combine 2 elements at a time </a:t>
            </a:r>
            <a:endParaRPr lang="en-US" dirty="0">
              <a:solidFill>
                <a:srgbClr val="000000"/>
              </a:solidFill>
              <a:latin typeface="Consolas" panose="020B0609020204030204" pitchFamily="49" charset="0"/>
            </a:endParaRPr>
          </a:p>
          <a:p>
            <a:r>
              <a:rPr lang="nn-NO" dirty="0">
                <a:solidFill>
                  <a:srgbClr val="000000"/>
                </a:solidFill>
                <a:latin typeface="Consolas" panose="020B0609020204030204" pitchFamily="49" charset="0"/>
              </a:rPr>
              <a:t>    </a:t>
            </a:r>
            <a:r>
              <a:rPr lang="nn-NO" dirty="0">
                <a:solidFill>
                  <a:srgbClr val="0000FF"/>
                </a:solidFill>
                <a:latin typeface="Consolas" panose="020B0609020204030204" pitchFamily="49" charset="0"/>
              </a:rPr>
              <a:t>for</a:t>
            </a:r>
            <a:r>
              <a:rPr lang="nn-NO" dirty="0">
                <a:solidFill>
                  <a:srgbClr val="000000"/>
                </a:solidFill>
                <a:latin typeface="Consolas" panose="020B0609020204030204" pitchFamily="49" charset="0"/>
              </a:rPr>
              <a:t> (i = 0; i &lt; limit; i += 2) {</a:t>
            </a:r>
          </a:p>
          <a:p>
            <a:r>
              <a:rPr lang="da-DK" dirty="0">
                <a:solidFill>
                  <a:srgbClr val="000000"/>
                </a:solidFill>
                <a:latin typeface="Consolas" panose="020B0609020204030204" pitchFamily="49" charset="0"/>
              </a:rPr>
              <a:t>        </a:t>
            </a:r>
            <a:r>
              <a:rPr lang="da-DK" dirty="0">
                <a:solidFill>
                  <a:srgbClr val="C00000"/>
                </a:solidFill>
                <a:latin typeface="Consolas" panose="020B0609020204030204" pitchFamily="49" charset="0"/>
              </a:rPr>
              <a:t>x = (x OP d[i]) OP d[i + 1];</a:t>
            </a:r>
          </a:p>
          <a:p>
            <a:r>
              <a:rPr lang="en-US"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    </a:t>
            </a:r>
            <a:r>
              <a:rPr lang="en-US" dirty="0">
                <a:solidFill>
                  <a:srgbClr val="008000"/>
                </a:solidFill>
                <a:latin typeface="Consolas" panose="020B0609020204030204" pitchFamily="49" charset="0"/>
              </a:rPr>
              <a:t>// Finish any remaining elements</a:t>
            </a:r>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for</a:t>
            </a:r>
            <a:r>
              <a:rPr lang="en-US" dirty="0">
                <a:solidFill>
                  <a:srgbClr val="000000"/>
                </a:solidFill>
                <a:latin typeface="Consolas" panose="020B0609020204030204" pitchFamily="49" charset="0"/>
              </a:rPr>
              <a:t> (; i &lt; length; i++) {</a:t>
            </a:r>
          </a:p>
          <a:p>
            <a:r>
              <a:rPr lang="da-DK" dirty="0">
                <a:solidFill>
                  <a:srgbClr val="000000"/>
                </a:solidFill>
                <a:latin typeface="Consolas" panose="020B0609020204030204" pitchFamily="49" charset="0"/>
              </a:rPr>
              <a:t>        x = x OP d[i];</a:t>
            </a:r>
          </a:p>
          <a:p>
            <a:r>
              <a:rPr lang="en-US"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    *</a:t>
            </a:r>
            <a:r>
              <a:rPr lang="en-US" dirty="0" err="1">
                <a:solidFill>
                  <a:srgbClr val="808080"/>
                </a:solidFill>
                <a:latin typeface="Consolas" panose="020B0609020204030204" pitchFamily="49" charset="0"/>
              </a:rPr>
              <a:t>dest</a:t>
            </a:r>
            <a:r>
              <a:rPr lang="en-US" dirty="0">
                <a:solidFill>
                  <a:srgbClr val="000000"/>
                </a:solidFill>
                <a:latin typeface="Consolas" panose="020B0609020204030204" pitchFamily="49" charset="0"/>
              </a:rPr>
              <a:t> = x;</a:t>
            </a:r>
          </a:p>
          <a:p>
            <a:r>
              <a:rPr lang="en-US" dirty="0">
                <a:solidFill>
                  <a:srgbClr val="000000"/>
                </a:solidFill>
                <a:latin typeface="Consolas" panose="020B0609020204030204" pitchFamily="49" charset="0"/>
              </a:rPr>
              <a:t>}</a:t>
            </a:r>
            <a:endParaRPr lang="en-US" dirty="0"/>
          </a:p>
        </p:txBody>
      </p:sp>
    </p:spTree>
    <p:extLst>
      <p:ext uri="{BB962C8B-B14F-4D97-AF65-F5344CB8AC3E}">
        <p14:creationId xmlns:p14="http://schemas.microsoft.com/office/powerpoint/2010/main" val="126819855"/>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25" name="Rectangle 45"/>
          <p:cNvSpPr>
            <a:spLocks noGrp="1" noChangeArrowheads="1"/>
          </p:cNvSpPr>
          <p:nvPr>
            <p:ph type="title"/>
          </p:nvPr>
        </p:nvSpPr>
        <p:spPr/>
        <p:txBody>
          <a:bodyPr/>
          <a:lstStyle/>
          <a:p>
            <a:pPr eaLnBrk="1" hangingPunct="1">
              <a:defRPr/>
            </a:pPr>
            <a:r>
              <a:rPr lang="en-US"/>
              <a:t>Effect of Loop Unrolling</a:t>
            </a:r>
          </a:p>
        </p:txBody>
      </p:sp>
      <p:sp>
        <p:nvSpPr>
          <p:cNvPr id="788526" name="Rectangle 46"/>
          <p:cNvSpPr>
            <a:spLocks noGrp="1" noChangeArrowheads="1"/>
          </p:cNvSpPr>
          <p:nvPr>
            <p:ph type="body" idx="1"/>
          </p:nvPr>
        </p:nvSpPr>
        <p:spPr>
          <a:xfrm>
            <a:off x="1430899" y="4028529"/>
            <a:ext cx="8307387" cy="1881437"/>
          </a:xfrm>
        </p:spPr>
        <p:txBody>
          <a:bodyPr/>
          <a:lstStyle/>
          <a:p>
            <a:pPr eaLnBrk="1" hangingPunct="1">
              <a:defRPr/>
            </a:pPr>
            <a:r>
              <a:rPr lang="en-US" dirty="0"/>
              <a:t>Helps integer add</a:t>
            </a:r>
          </a:p>
          <a:p>
            <a:pPr lvl="1">
              <a:defRPr/>
            </a:pPr>
            <a:r>
              <a:rPr lang="en-US" dirty="0"/>
              <a:t>Achieves latency bound</a:t>
            </a:r>
          </a:p>
          <a:p>
            <a:pPr eaLnBrk="1" hangingPunct="1">
              <a:defRPr/>
            </a:pPr>
            <a:r>
              <a:rPr lang="en-US" dirty="0"/>
              <a:t>Others don’t improve. </a:t>
            </a:r>
            <a:r>
              <a:rPr lang="en-US" i="1" dirty="0">
                <a:solidFill>
                  <a:srgbClr val="990000"/>
                </a:solidFill>
              </a:rPr>
              <a:t>Why?</a:t>
            </a:r>
          </a:p>
          <a:p>
            <a:pPr lvl="1" eaLnBrk="1" hangingPunct="1">
              <a:defRPr/>
            </a:pPr>
            <a:r>
              <a:rPr lang="en-US" dirty="0"/>
              <a:t>Still sequential dependency</a:t>
            </a:r>
          </a:p>
        </p:txBody>
      </p:sp>
      <p:sp>
        <p:nvSpPr>
          <p:cNvPr id="22556" name="Rectangle 47"/>
          <p:cNvSpPr>
            <a:spLocks noChangeArrowheads="1"/>
          </p:cNvSpPr>
          <p:nvPr/>
        </p:nvSpPr>
        <p:spPr bwMode="auto">
          <a:xfrm>
            <a:off x="6240780" y="4602481"/>
            <a:ext cx="3767056" cy="366767"/>
          </a:xfrm>
          <a:prstGeom prst="rect">
            <a:avLst/>
          </a:prstGeom>
          <a:solidFill>
            <a:srgbClr val="F6F5BD"/>
          </a:solidFill>
          <a:ln w="12700" cmpd="dbl">
            <a:solidFill>
              <a:schemeClr val="tx1"/>
            </a:solidFill>
            <a:miter lim="800000"/>
            <a:headEnd/>
            <a:tailEnd/>
          </a:ln>
        </p:spPr>
        <p:txBody>
          <a:bodyPr wrap="none" lIns="90487" tIns="44450" rIns="90487" bIns="44450">
            <a:spAutoFit/>
          </a:bodyPr>
          <a:lstStyle/>
          <a:p>
            <a:pPr>
              <a:tabLst>
                <a:tab pos="914400" algn="l"/>
                <a:tab pos="2286000" algn="l"/>
              </a:tabLst>
            </a:pPr>
            <a:r>
              <a:rPr lang="en-US" dirty="0">
                <a:latin typeface="Courier New" pitchFamily="49" charset="0"/>
              </a:rPr>
              <a:t>x = (x OP d[</a:t>
            </a:r>
            <a:r>
              <a:rPr lang="en-US" dirty="0" err="1">
                <a:latin typeface="Courier New" pitchFamily="49" charset="0"/>
              </a:rPr>
              <a:t>i</a:t>
            </a:r>
            <a:r>
              <a:rPr lang="en-US" dirty="0">
                <a:latin typeface="Courier New" pitchFamily="49" charset="0"/>
              </a:rPr>
              <a:t>]) OP d[i+1];</a:t>
            </a:r>
          </a:p>
        </p:txBody>
      </p:sp>
      <p:graphicFrame>
        <p:nvGraphicFramePr>
          <p:cNvPr id="7" name="Group 49"/>
          <p:cNvGraphicFramePr>
            <a:graphicFrameLocks noGrp="1"/>
          </p:cNvGraphicFramePr>
          <p:nvPr/>
        </p:nvGraphicFramePr>
        <p:xfrm>
          <a:off x="3094038" y="1346328"/>
          <a:ext cx="6003925" cy="1970912"/>
        </p:xfrm>
        <a:graphic>
          <a:graphicData uri="http://schemas.openxmlformats.org/drawingml/2006/table">
            <a:tbl>
              <a:tblPr/>
              <a:tblGrid>
                <a:gridCol w="1723349">
                  <a:extLst>
                    <a:ext uri="{9D8B030D-6E8A-4147-A177-3AD203B41FA5}">
                      <a16:colId xmlns:a16="http://schemas.microsoft.com/office/drawing/2014/main" val="20000"/>
                    </a:ext>
                  </a:extLst>
                </a:gridCol>
                <a:gridCol w="1070144">
                  <a:extLst>
                    <a:ext uri="{9D8B030D-6E8A-4147-A177-3AD203B41FA5}">
                      <a16:colId xmlns:a16="http://schemas.microsoft.com/office/drawing/2014/main" val="20001"/>
                    </a:ext>
                  </a:extLst>
                </a:gridCol>
                <a:gridCol w="1070144">
                  <a:extLst>
                    <a:ext uri="{9D8B030D-6E8A-4147-A177-3AD203B41FA5}">
                      <a16:colId xmlns:a16="http://schemas.microsoft.com/office/drawing/2014/main" val="20002"/>
                    </a:ext>
                  </a:extLst>
                </a:gridCol>
                <a:gridCol w="1070144">
                  <a:extLst>
                    <a:ext uri="{9D8B030D-6E8A-4147-A177-3AD203B41FA5}">
                      <a16:colId xmlns:a16="http://schemas.microsoft.com/office/drawing/2014/main" val="20003"/>
                    </a:ext>
                  </a:extLst>
                </a:gridCol>
                <a:gridCol w="1070144">
                  <a:extLst>
                    <a:ext uri="{9D8B030D-6E8A-4147-A177-3AD203B41FA5}">
                      <a16:colId xmlns:a16="http://schemas.microsoft.com/office/drawing/2014/main" val="20004"/>
                    </a:ext>
                  </a:extLst>
                </a:gridCol>
              </a:tblGrid>
              <a:tr h="421512">
                <a:tc>
                  <a:txBody>
                    <a:bodyPr/>
                    <a:lstStyle/>
                    <a:p>
                      <a:pPr marL="0" marR="0" lvl="0" indent="0" algn="l"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a:ln>
                            <a:noFill/>
                          </a:ln>
                          <a:solidFill>
                            <a:srgbClr val="C00000"/>
                          </a:solidFill>
                          <a:effectLst/>
                          <a:latin typeface="Calibri" panose="020F0502020204030204" pitchFamily="34" charset="0"/>
                        </a:rPr>
                        <a:t>Method</a:t>
                      </a:r>
                    </a:p>
                  </a:txBody>
                  <a:tcPr marL="45720" marR="45720" horzOverflow="overflow">
                    <a:lnL w="28575"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28575"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solidFill>
                      <a:srgbClr val="D5F1CF"/>
                    </a:solidFill>
                  </a:tcPr>
                </a:tc>
                <a:tc gridSpan="2">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a:ln>
                            <a:noFill/>
                          </a:ln>
                          <a:solidFill>
                            <a:srgbClr val="C00000"/>
                          </a:solidFill>
                          <a:effectLst/>
                          <a:latin typeface="Calibri" panose="020F0502020204030204" pitchFamily="34" charset="0"/>
                        </a:rPr>
                        <a:t>Integer</a:t>
                      </a:r>
                    </a:p>
                  </a:txBody>
                  <a:tcPr marL="45720" marR="45720"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28575"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solidFill>
                      <a:srgbClr val="F1C7C7"/>
                    </a:solidFill>
                  </a:tcPr>
                </a:tc>
                <a:tc hMerge="1">
                  <a:txBody>
                    <a:bodyPr/>
                    <a:lstStyle/>
                    <a:p>
                      <a:endParaRPr lang="en-US"/>
                    </a:p>
                  </a:txBody>
                  <a:tcPr/>
                </a:tc>
                <a:tc gridSpan="2">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a:ln>
                            <a:noFill/>
                          </a:ln>
                          <a:solidFill>
                            <a:srgbClr val="C00000"/>
                          </a:solidFill>
                          <a:effectLst/>
                          <a:latin typeface="Calibri" panose="020F0502020204030204" pitchFamily="34" charset="0"/>
                        </a:rPr>
                        <a:t>Double FP</a:t>
                      </a:r>
                    </a:p>
                  </a:txBody>
                  <a:tcPr marL="45720" marR="45720" horzOverflow="overflow">
                    <a:lnL w="12700" cap="flat" cmpd="sng" algn="ctr">
                      <a:solidFill>
                        <a:schemeClr val="tx1"/>
                      </a:solidFill>
                      <a:prstDash val="solid"/>
                      <a:round/>
                      <a:headEnd type="none" w="med" len="med"/>
                      <a:tailEnd type="none" w="sm" len="sm"/>
                    </a:lnL>
                    <a:lnR w="28575" cap="flat" cmpd="sng" algn="ctr">
                      <a:solidFill>
                        <a:schemeClr val="tx1"/>
                      </a:solidFill>
                      <a:prstDash val="solid"/>
                      <a:round/>
                      <a:headEnd type="none" w="med" len="med"/>
                      <a:tailEnd type="none" w="sm" len="sm"/>
                    </a:lnR>
                    <a:lnT w="28575"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solidFill>
                      <a:srgbClr val="F1C7C7"/>
                    </a:solidFill>
                  </a:tcPr>
                </a:tc>
                <a:tc hMerge="1">
                  <a:txBody>
                    <a:bodyPr/>
                    <a:lstStyle/>
                    <a:p>
                      <a:endParaRPr lang="en-US"/>
                    </a:p>
                  </a:txBody>
                  <a:tcPr/>
                </a:tc>
                <a:extLst>
                  <a:ext uri="{0D108BD9-81ED-4DB2-BD59-A6C34878D82A}">
                    <a16:rowId xmlns:a16="http://schemas.microsoft.com/office/drawing/2014/main" val="10000"/>
                  </a:ext>
                </a:extLst>
              </a:tr>
              <a:tr h="387350">
                <a:tc>
                  <a:txBody>
                    <a:bodyPr/>
                    <a:lstStyle/>
                    <a:p>
                      <a:pPr marL="0" marR="0" lvl="0" indent="0" algn="l"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a:ln>
                            <a:noFill/>
                          </a:ln>
                          <a:solidFill>
                            <a:srgbClr val="C00000"/>
                          </a:solidFill>
                          <a:effectLst/>
                          <a:latin typeface="Calibri" panose="020F0502020204030204" pitchFamily="34" charset="0"/>
                        </a:rPr>
                        <a:t>Operation</a:t>
                      </a:r>
                    </a:p>
                  </a:txBody>
                  <a:tcPr marL="45720" marR="45720" horzOverflow="overflow">
                    <a:lnL w="28575"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solidFill>
                      <a:srgbClr val="D5F1CF"/>
                    </a:solid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a:ln>
                            <a:noFill/>
                          </a:ln>
                          <a:solidFill>
                            <a:srgbClr val="C00000"/>
                          </a:solidFill>
                          <a:effectLst/>
                          <a:latin typeface="Calibri" panose="020F0502020204030204" pitchFamily="34" charset="0"/>
                        </a:rPr>
                        <a:t>add</a:t>
                      </a:r>
                    </a:p>
                  </a:txBody>
                  <a:tcPr marL="45720" marR="45720" anchor="ctr"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err="1">
                          <a:ln>
                            <a:noFill/>
                          </a:ln>
                          <a:solidFill>
                            <a:srgbClr val="C00000"/>
                          </a:solidFill>
                          <a:effectLst/>
                          <a:latin typeface="Calibri" panose="020F0502020204030204" pitchFamily="34" charset="0"/>
                        </a:rPr>
                        <a:t>mult</a:t>
                      </a:r>
                      <a:endParaRPr kumimoji="0" lang="en-US" sz="1800" b="1" i="0" u="none" strike="noStrike" cap="none" normalizeH="0" baseline="0" dirty="0">
                        <a:ln>
                          <a:noFill/>
                        </a:ln>
                        <a:solidFill>
                          <a:srgbClr val="C00000"/>
                        </a:solidFill>
                        <a:effectLst/>
                        <a:latin typeface="Calibri" panose="020F0502020204030204" pitchFamily="34" charset="0"/>
                      </a:endParaRPr>
                    </a:p>
                  </a:txBody>
                  <a:tcPr marL="45720" marR="45720" anchor="ctr"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a:ln>
                            <a:noFill/>
                          </a:ln>
                          <a:solidFill>
                            <a:srgbClr val="C00000"/>
                          </a:solidFill>
                          <a:effectLst/>
                          <a:latin typeface="Calibri" panose="020F0502020204030204" pitchFamily="34" charset="0"/>
                        </a:rPr>
                        <a:t>add</a:t>
                      </a:r>
                    </a:p>
                  </a:txBody>
                  <a:tcPr marL="45720" marR="45720" anchor="ctr"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err="1">
                          <a:ln>
                            <a:noFill/>
                          </a:ln>
                          <a:solidFill>
                            <a:srgbClr val="C00000"/>
                          </a:solidFill>
                          <a:effectLst/>
                          <a:latin typeface="Calibri" panose="020F0502020204030204" pitchFamily="34" charset="0"/>
                        </a:rPr>
                        <a:t>mult</a:t>
                      </a:r>
                      <a:endParaRPr kumimoji="0" lang="en-US" sz="1800" b="1" i="0" u="none" strike="noStrike" cap="none" normalizeH="0" baseline="0" dirty="0">
                        <a:ln>
                          <a:noFill/>
                        </a:ln>
                        <a:solidFill>
                          <a:srgbClr val="C00000"/>
                        </a:solidFill>
                        <a:effectLst/>
                        <a:latin typeface="Calibri" panose="020F0502020204030204" pitchFamily="34" charset="0"/>
                      </a:endParaRPr>
                    </a:p>
                  </a:txBody>
                  <a:tcPr marL="45720" marR="45720" anchor="ctr" horzOverflow="overflow">
                    <a:lnL w="12700" cap="flat" cmpd="sng" algn="ctr">
                      <a:solidFill>
                        <a:schemeClr val="tx1"/>
                      </a:solidFill>
                      <a:prstDash val="solid"/>
                      <a:round/>
                      <a:headEnd type="none" w="med" len="med"/>
                      <a:tailEnd type="none" w="sm" len="sm"/>
                    </a:lnL>
                    <a:lnR w="28575"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extLst>
                  <a:ext uri="{0D108BD9-81ED-4DB2-BD59-A6C34878D82A}">
                    <a16:rowId xmlns:a16="http://schemas.microsoft.com/office/drawing/2014/main" val="10001"/>
                  </a:ext>
                </a:extLst>
              </a:tr>
              <a:tr h="387350">
                <a:tc>
                  <a:txBody>
                    <a:bodyPr/>
                    <a:lstStyle/>
                    <a:p>
                      <a:pPr marL="0" marR="0" lvl="0" indent="0" algn="l"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a:ln>
                            <a:noFill/>
                          </a:ln>
                          <a:solidFill>
                            <a:schemeClr val="tx1"/>
                          </a:solidFill>
                          <a:effectLst/>
                          <a:latin typeface="Consolas" panose="020B0609020204030204" pitchFamily="49" charset="0"/>
                        </a:rPr>
                        <a:t>combine4</a:t>
                      </a:r>
                    </a:p>
                  </a:txBody>
                  <a:tcPr marL="45720" marR="45720" horzOverflow="overflow">
                    <a:lnL w="28575"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solidFill>
                      <a:srgbClr val="D5F1CF"/>
                    </a:solid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a:ln>
                            <a:noFill/>
                          </a:ln>
                          <a:solidFill>
                            <a:schemeClr val="tx1"/>
                          </a:solidFill>
                          <a:effectLst/>
                          <a:latin typeface="Calibri" panose="020F0502020204030204" pitchFamily="34" charset="0"/>
                        </a:rPr>
                        <a:t>1.27</a:t>
                      </a:r>
                    </a:p>
                  </a:txBody>
                  <a:tcPr marL="45720" marR="45720" anchor="ctr"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a:ln>
                            <a:noFill/>
                          </a:ln>
                          <a:solidFill>
                            <a:schemeClr val="tx1"/>
                          </a:solidFill>
                          <a:effectLst/>
                          <a:latin typeface="Calibri" panose="020F0502020204030204" pitchFamily="34" charset="0"/>
                        </a:rPr>
                        <a:t>3.01</a:t>
                      </a:r>
                    </a:p>
                  </a:txBody>
                  <a:tcPr marL="45720" marR="45720" anchor="ctr"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a:ln>
                            <a:noFill/>
                          </a:ln>
                          <a:solidFill>
                            <a:schemeClr val="tx1"/>
                          </a:solidFill>
                          <a:effectLst/>
                          <a:latin typeface="Calibri" panose="020F0502020204030204" pitchFamily="34" charset="0"/>
                        </a:rPr>
                        <a:t>3.01</a:t>
                      </a:r>
                    </a:p>
                  </a:txBody>
                  <a:tcPr marL="45720" marR="45720" anchor="ctr"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a:ln>
                            <a:noFill/>
                          </a:ln>
                          <a:solidFill>
                            <a:schemeClr val="tx1"/>
                          </a:solidFill>
                          <a:effectLst/>
                          <a:latin typeface="Calibri" panose="020F0502020204030204" pitchFamily="34" charset="0"/>
                        </a:rPr>
                        <a:t>5.01</a:t>
                      </a:r>
                    </a:p>
                  </a:txBody>
                  <a:tcPr marL="45720" marR="45720" anchor="ctr" horzOverflow="overflow">
                    <a:lnL w="12700" cap="flat" cmpd="sng" algn="ctr">
                      <a:solidFill>
                        <a:schemeClr val="tx1"/>
                      </a:solidFill>
                      <a:prstDash val="solid"/>
                      <a:round/>
                      <a:headEnd type="none" w="med" len="med"/>
                      <a:tailEnd type="none" w="sm" len="sm"/>
                    </a:lnL>
                    <a:lnR w="28575"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extLst>
                  <a:ext uri="{0D108BD9-81ED-4DB2-BD59-A6C34878D82A}">
                    <a16:rowId xmlns:a16="http://schemas.microsoft.com/office/drawing/2014/main" val="10002"/>
                  </a:ext>
                </a:extLst>
              </a:tr>
              <a:tr h="387350">
                <a:tc>
                  <a:txBody>
                    <a:bodyPr/>
                    <a:lstStyle/>
                    <a:p>
                      <a:pPr marL="0" marR="0" lvl="0" indent="0" algn="l"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a:ln>
                            <a:noFill/>
                          </a:ln>
                          <a:solidFill>
                            <a:schemeClr val="tx1"/>
                          </a:solidFill>
                          <a:effectLst/>
                          <a:latin typeface="Consolas" panose="020B0609020204030204" pitchFamily="49" charset="0"/>
                        </a:rPr>
                        <a:t>unroll2a</a:t>
                      </a:r>
                    </a:p>
                  </a:txBody>
                  <a:tcPr marL="45720" marR="45720" horzOverflow="overflow">
                    <a:lnL w="28575"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solidFill>
                      <a:srgbClr val="D5F1CF"/>
                    </a:solid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a:ln>
                            <a:noFill/>
                          </a:ln>
                          <a:solidFill>
                            <a:srgbClr val="00B050"/>
                          </a:solidFill>
                          <a:effectLst/>
                          <a:latin typeface="Calibri" panose="020F0502020204030204" pitchFamily="34" charset="0"/>
                        </a:rPr>
                        <a:t>1.01</a:t>
                      </a:r>
                    </a:p>
                  </a:txBody>
                  <a:tcPr marL="45720" marR="45720" anchor="ctr"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a:ln>
                            <a:noFill/>
                          </a:ln>
                          <a:solidFill>
                            <a:schemeClr val="tx1"/>
                          </a:solidFill>
                          <a:effectLst/>
                          <a:latin typeface="Calibri" panose="020F0502020204030204" pitchFamily="34" charset="0"/>
                        </a:rPr>
                        <a:t>3.01</a:t>
                      </a:r>
                    </a:p>
                  </a:txBody>
                  <a:tcPr marL="45720" marR="45720" anchor="ctr"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a:ln>
                            <a:noFill/>
                          </a:ln>
                          <a:solidFill>
                            <a:schemeClr val="tx1"/>
                          </a:solidFill>
                          <a:effectLst/>
                          <a:latin typeface="Calibri" panose="020F0502020204030204" pitchFamily="34" charset="0"/>
                        </a:rPr>
                        <a:t>3.01</a:t>
                      </a:r>
                    </a:p>
                  </a:txBody>
                  <a:tcPr marL="45720" marR="45720" anchor="ctr"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a:ln>
                            <a:noFill/>
                          </a:ln>
                          <a:solidFill>
                            <a:schemeClr val="tx1"/>
                          </a:solidFill>
                          <a:effectLst/>
                          <a:latin typeface="Calibri" panose="020F0502020204030204" pitchFamily="34" charset="0"/>
                        </a:rPr>
                        <a:t>5.01</a:t>
                      </a:r>
                    </a:p>
                  </a:txBody>
                  <a:tcPr marL="45720" marR="45720" anchor="ctr" horzOverflow="overflow">
                    <a:lnL w="12700" cap="flat" cmpd="sng" algn="ctr">
                      <a:solidFill>
                        <a:schemeClr val="tx1"/>
                      </a:solidFill>
                      <a:prstDash val="solid"/>
                      <a:round/>
                      <a:headEnd type="none" w="med" len="med"/>
                      <a:tailEnd type="none" w="sm" len="sm"/>
                    </a:lnL>
                    <a:lnR w="28575"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extLst>
                  <a:ext uri="{0D108BD9-81ED-4DB2-BD59-A6C34878D82A}">
                    <a16:rowId xmlns:a16="http://schemas.microsoft.com/office/drawing/2014/main" val="10003"/>
                  </a:ext>
                </a:extLst>
              </a:tr>
              <a:tr h="387350">
                <a:tc>
                  <a:txBody>
                    <a:bodyPr/>
                    <a:lstStyle/>
                    <a:p>
                      <a:pPr marL="0" marR="0" lvl="0" indent="0" algn="l"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1" u="none" strike="noStrike" cap="none" normalizeH="0" baseline="0" dirty="0">
                          <a:ln>
                            <a:noFill/>
                          </a:ln>
                          <a:solidFill>
                            <a:srgbClr val="0070C0"/>
                          </a:solidFill>
                          <a:effectLst/>
                          <a:latin typeface="Calibri" panose="020F0502020204030204" pitchFamily="34" charset="0"/>
                        </a:rPr>
                        <a:t>Latency Bound</a:t>
                      </a:r>
                    </a:p>
                  </a:txBody>
                  <a:tcPr marL="45720" marR="45720" horzOverflow="overflow">
                    <a:lnL w="28575"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28575" cap="flat" cmpd="sng" algn="ctr">
                      <a:solidFill>
                        <a:schemeClr val="tx1"/>
                      </a:solidFill>
                      <a:prstDash val="solid"/>
                      <a:round/>
                      <a:headEnd type="none" w="med" len="med"/>
                      <a:tailEnd type="none" w="sm" len="sm"/>
                    </a:lnB>
                    <a:lnTlToBr>
                      <a:noFill/>
                    </a:lnTlToBr>
                    <a:lnBlToTr>
                      <a:noFill/>
                    </a:lnBlToTr>
                    <a:solidFill>
                      <a:schemeClr val="accent6">
                        <a:lumMod val="20000"/>
                        <a:lumOff val="80000"/>
                      </a:schemeClr>
                    </a:solid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1" u="none" strike="noStrike" cap="none" normalizeH="0" baseline="0" dirty="0">
                          <a:ln>
                            <a:noFill/>
                          </a:ln>
                          <a:solidFill>
                            <a:srgbClr val="0070C0"/>
                          </a:solidFill>
                          <a:effectLst/>
                          <a:latin typeface="Calibri" panose="020F0502020204030204" pitchFamily="34" charset="0"/>
                        </a:rPr>
                        <a:t>1.00</a:t>
                      </a:r>
                    </a:p>
                  </a:txBody>
                  <a:tcPr marL="45720" marR="45720" anchor="ctr"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28575"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1" u="none" strike="noStrike" cap="none" normalizeH="0" baseline="0" dirty="0">
                          <a:ln>
                            <a:noFill/>
                          </a:ln>
                          <a:solidFill>
                            <a:srgbClr val="0070C0"/>
                          </a:solidFill>
                          <a:effectLst/>
                          <a:latin typeface="Calibri" panose="020F0502020204030204" pitchFamily="34" charset="0"/>
                        </a:rPr>
                        <a:t>3.00</a:t>
                      </a:r>
                    </a:p>
                  </a:txBody>
                  <a:tcPr marL="45720" marR="45720" anchor="ctr"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28575"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1" u="none" strike="noStrike" cap="none" normalizeH="0" baseline="0" dirty="0">
                          <a:ln>
                            <a:noFill/>
                          </a:ln>
                          <a:solidFill>
                            <a:srgbClr val="0070C0"/>
                          </a:solidFill>
                          <a:effectLst/>
                          <a:latin typeface="Calibri" panose="020F0502020204030204" pitchFamily="34" charset="0"/>
                        </a:rPr>
                        <a:t>3.00</a:t>
                      </a:r>
                    </a:p>
                  </a:txBody>
                  <a:tcPr marL="45720" marR="45720" anchor="ctr"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28575"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1" u="none" strike="noStrike" cap="none" normalizeH="0" baseline="0" dirty="0">
                          <a:ln>
                            <a:noFill/>
                          </a:ln>
                          <a:solidFill>
                            <a:srgbClr val="0070C0"/>
                          </a:solidFill>
                          <a:effectLst/>
                          <a:latin typeface="Calibri" panose="020F0502020204030204" pitchFamily="34" charset="0"/>
                        </a:rPr>
                        <a:t>5.00</a:t>
                      </a:r>
                    </a:p>
                  </a:txBody>
                  <a:tcPr marL="45720" marR="45720" anchor="ctr" horzOverflow="overflow">
                    <a:lnL w="12700" cap="flat" cmpd="sng" algn="ctr">
                      <a:solidFill>
                        <a:schemeClr val="tx1"/>
                      </a:solidFill>
                      <a:prstDash val="solid"/>
                      <a:round/>
                      <a:headEnd type="none" w="med" len="med"/>
                      <a:tailEnd type="none" w="sm" len="sm"/>
                    </a:lnL>
                    <a:lnR w="28575"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28575" cap="flat" cmpd="sng" algn="ctr">
                      <a:solidFill>
                        <a:schemeClr val="tx1"/>
                      </a:solidFill>
                      <a:prstDash val="solid"/>
                      <a:round/>
                      <a:headEnd type="none" w="med" len="med"/>
                      <a:tailEnd type="none" w="sm" len="sm"/>
                    </a:lnB>
                    <a:lnTlToBr>
                      <a:noFill/>
                    </a:lnTlToBr>
                    <a:lnBlToTr>
                      <a:noFill/>
                    </a:lnBlToTr>
                    <a:noFill/>
                  </a:tcPr>
                </a:tc>
                <a:extLst>
                  <a:ext uri="{0D108BD9-81ED-4DB2-BD59-A6C34878D82A}">
                    <a16:rowId xmlns:a16="http://schemas.microsoft.com/office/drawing/2014/main" val="10004"/>
                  </a:ext>
                </a:extLst>
              </a:tr>
            </a:tbl>
          </a:graphicData>
        </a:graphic>
      </p:graphicFrame>
      <p:sp>
        <p:nvSpPr>
          <p:cNvPr id="2" name="Slide Number Placeholder 1">
            <a:extLst>
              <a:ext uri="{FF2B5EF4-FFF2-40B4-BE49-F238E27FC236}">
                <a16:creationId xmlns:a16="http://schemas.microsoft.com/office/drawing/2014/main" id="{CCE8698D-74A8-439E-BBFE-0421E33CD2C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mc:AlternateContent xmlns:mc="http://schemas.openxmlformats.org/markup-compatibility/2006">
        <mc:Choice xmlns:a14="http://schemas.microsoft.com/office/drawing/2010/main" Requires="a14">
          <p:sp>
            <p:nvSpPr>
              <p:cNvPr id="8" name="Text Placeholder 5">
                <a:extLst>
                  <a:ext uri="{FF2B5EF4-FFF2-40B4-BE49-F238E27FC236}">
                    <a16:creationId xmlns:a16="http://schemas.microsoft.com/office/drawing/2014/main" id="{0CDE9191-303F-40DF-8316-348B02539942}"/>
                  </a:ext>
                </a:extLst>
              </p:cNvPr>
              <p:cNvSpPr txBox="1">
                <a:spLocks/>
              </p:cNvSpPr>
              <p:nvPr/>
            </p:nvSpPr>
            <p:spPr>
              <a:xfrm>
                <a:off x="147344" y="6525676"/>
                <a:ext cx="2567110" cy="20581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700" dirty="0"/>
                  <a:t>[15-213 @ CMU]</a:t>
                </a:r>
                <a14:m>
                  <m:oMath xmlns:m="http://schemas.openxmlformats.org/officeDocument/2006/math">
                    <m:r>
                      <a:rPr lang="en-US" sz="700" i="1">
                        <a:latin typeface="Cambria Math" panose="02040503050406030204" pitchFamily="18" charset="0"/>
                      </a:rPr>
                      <m:t>→</m:t>
                    </m:r>
                  </m:oMath>
                </a14:m>
                <a:endParaRPr lang="en-US" sz="700" dirty="0"/>
              </a:p>
            </p:txBody>
          </p:sp>
        </mc:Choice>
        <mc:Fallback>
          <p:sp>
            <p:nvSpPr>
              <p:cNvPr id="8" name="Text Placeholder 5">
                <a:extLst>
                  <a:ext uri="{FF2B5EF4-FFF2-40B4-BE49-F238E27FC236}">
                    <a16:creationId xmlns:a16="http://schemas.microsoft.com/office/drawing/2014/main" id="{0CDE9191-303F-40DF-8316-348B02539942}"/>
                  </a:ext>
                </a:extLst>
              </p:cNvPr>
              <p:cNvSpPr txBox="1">
                <a:spLocks noRot="1" noChangeAspect="1" noMove="1" noResize="1" noEditPoints="1" noAdjustHandles="1" noChangeArrowheads="1" noChangeShapeType="1" noTextEdit="1"/>
              </p:cNvSpPr>
              <p:nvPr/>
            </p:nvSpPr>
            <p:spPr>
              <a:xfrm>
                <a:off x="147344" y="6525676"/>
                <a:ext cx="2567110" cy="205819"/>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73323725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88526">
                                            <p:txEl>
                                              <p:pRg st="3" end="3"/>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5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56"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E2B276B-4EA7-48E3-85AF-CC5DD63BDAB4}"/>
              </a:ext>
            </a:extLst>
          </p:cNvPr>
          <p:cNvSpPr/>
          <p:nvPr/>
        </p:nvSpPr>
        <p:spPr>
          <a:xfrm>
            <a:off x="2115788" y="938470"/>
            <a:ext cx="6096000" cy="4801314"/>
          </a:xfrm>
          <a:prstGeom prst="rect">
            <a:avLst/>
          </a:prstGeom>
          <a:solidFill>
            <a:schemeClr val="bg1">
              <a:lumMod val="95000"/>
            </a:schemeClr>
          </a:solidFill>
        </p:spPr>
        <p:txBody>
          <a:bodyPr>
            <a:spAutoFit/>
          </a:bodyPr>
          <a:lstStyle/>
          <a:p>
            <a:r>
              <a:rPr lang="en-US" dirty="0">
                <a:solidFill>
                  <a:srgbClr val="0000FF"/>
                </a:solidFill>
                <a:latin typeface="Consolas" panose="020B0609020204030204" pitchFamily="49" charset="0"/>
              </a:rPr>
              <a:t>void</a:t>
            </a:r>
            <a:r>
              <a:rPr lang="en-US" dirty="0">
                <a:solidFill>
                  <a:srgbClr val="000000"/>
                </a:solidFill>
                <a:latin typeface="Consolas" panose="020B0609020204030204" pitchFamily="49" charset="0"/>
              </a:rPr>
              <a:t> unroll2aa_combine(</a:t>
            </a:r>
            <a:r>
              <a:rPr lang="en-US" dirty="0" err="1">
                <a:solidFill>
                  <a:srgbClr val="000000"/>
                </a:solidFill>
                <a:latin typeface="Consolas" panose="020B0609020204030204" pitchFamily="49" charset="0"/>
              </a:rPr>
              <a:t>vec_ptr</a:t>
            </a:r>
            <a:r>
              <a:rPr lang="en-US" dirty="0">
                <a:solidFill>
                  <a:srgbClr val="000000"/>
                </a:solidFill>
                <a:latin typeface="Consolas" panose="020B0609020204030204" pitchFamily="49" charset="0"/>
              </a:rPr>
              <a:t> </a:t>
            </a:r>
            <a:r>
              <a:rPr lang="en-US" dirty="0">
                <a:solidFill>
                  <a:srgbClr val="808080"/>
                </a:solidFill>
                <a:latin typeface="Consolas" panose="020B0609020204030204" pitchFamily="49" charset="0"/>
              </a:rPr>
              <a:t>v</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data_t</a:t>
            </a:r>
            <a:r>
              <a:rPr lang="en-US" dirty="0">
                <a:solidFill>
                  <a:srgbClr val="000000"/>
                </a:solidFill>
                <a:latin typeface="Consolas" panose="020B0609020204030204" pitchFamily="49" charset="0"/>
              </a:rPr>
              <a:t> *</a:t>
            </a:r>
            <a:r>
              <a:rPr lang="en-US" dirty="0" err="1">
                <a:solidFill>
                  <a:srgbClr val="808080"/>
                </a:solidFill>
                <a:latin typeface="Consolas" panose="020B0609020204030204" pitchFamily="49" charset="0"/>
              </a:rPr>
              <a:t>dest</a:t>
            </a:r>
            <a:r>
              <a:rPr lang="en-US"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int</a:t>
            </a:r>
            <a:r>
              <a:rPr lang="en-US" dirty="0">
                <a:solidFill>
                  <a:srgbClr val="000000"/>
                </a:solidFill>
                <a:latin typeface="Consolas" panose="020B0609020204030204" pitchFamily="49" charset="0"/>
              </a:rPr>
              <a:t> length = </a:t>
            </a:r>
            <a:r>
              <a:rPr lang="en-US" dirty="0" err="1">
                <a:solidFill>
                  <a:srgbClr val="000000"/>
                </a:solidFill>
                <a:latin typeface="Consolas" panose="020B0609020204030204" pitchFamily="49" charset="0"/>
              </a:rPr>
              <a:t>vec_length</a:t>
            </a:r>
            <a:r>
              <a:rPr lang="en-US" dirty="0">
                <a:solidFill>
                  <a:srgbClr val="000000"/>
                </a:solidFill>
                <a:latin typeface="Consolas" panose="020B0609020204030204" pitchFamily="49" charset="0"/>
              </a:rPr>
              <a:t>(</a:t>
            </a:r>
            <a:r>
              <a:rPr lang="en-US" dirty="0">
                <a:solidFill>
                  <a:srgbClr val="808080"/>
                </a:solidFill>
                <a:latin typeface="Consolas" panose="020B0609020204030204" pitchFamily="49" charset="0"/>
              </a:rPr>
              <a:t>v</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int</a:t>
            </a:r>
            <a:r>
              <a:rPr lang="en-US" dirty="0">
                <a:solidFill>
                  <a:srgbClr val="000000"/>
                </a:solidFill>
                <a:latin typeface="Consolas" panose="020B0609020204030204" pitchFamily="49" charset="0"/>
              </a:rPr>
              <a:t> limit = length - 1;</a:t>
            </a:r>
          </a:p>
          <a:p>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data_t</a:t>
            </a:r>
            <a:r>
              <a:rPr lang="en-US" dirty="0">
                <a:solidFill>
                  <a:srgbClr val="000000"/>
                </a:solidFill>
                <a:latin typeface="Consolas" panose="020B0609020204030204" pitchFamily="49" charset="0"/>
              </a:rPr>
              <a:t> *d = </a:t>
            </a:r>
            <a:r>
              <a:rPr lang="en-US" dirty="0" err="1">
                <a:solidFill>
                  <a:srgbClr val="000000"/>
                </a:solidFill>
                <a:latin typeface="Consolas" panose="020B0609020204030204" pitchFamily="49" charset="0"/>
              </a:rPr>
              <a:t>get_vec_start</a:t>
            </a:r>
            <a:r>
              <a:rPr lang="en-US" dirty="0">
                <a:solidFill>
                  <a:srgbClr val="000000"/>
                </a:solidFill>
                <a:latin typeface="Consolas" panose="020B0609020204030204" pitchFamily="49" charset="0"/>
              </a:rPr>
              <a:t>(</a:t>
            </a:r>
            <a:r>
              <a:rPr lang="en-US" dirty="0">
                <a:solidFill>
                  <a:srgbClr val="808080"/>
                </a:solidFill>
                <a:latin typeface="Consolas" panose="020B0609020204030204" pitchFamily="49" charset="0"/>
              </a:rPr>
              <a:t>v</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data_t</a:t>
            </a:r>
            <a:r>
              <a:rPr lang="en-US" dirty="0">
                <a:solidFill>
                  <a:srgbClr val="000000"/>
                </a:solidFill>
                <a:latin typeface="Consolas" panose="020B0609020204030204" pitchFamily="49" charset="0"/>
              </a:rPr>
              <a:t> x = IDENT;</a:t>
            </a:r>
          </a:p>
          <a:p>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int</a:t>
            </a:r>
            <a:r>
              <a:rPr lang="en-US" dirty="0">
                <a:solidFill>
                  <a:srgbClr val="000000"/>
                </a:solidFill>
                <a:latin typeface="Consolas" panose="020B0609020204030204" pitchFamily="49" charset="0"/>
              </a:rPr>
              <a:t> i;</a:t>
            </a:r>
          </a:p>
          <a:p>
            <a:r>
              <a:rPr lang="en-US" dirty="0">
                <a:solidFill>
                  <a:srgbClr val="000000"/>
                </a:solidFill>
                <a:latin typeface="Consolas" panose="020B0609020204030204" pitchFamily="49" charset="0"/>
              </a:rPr>
              <a:t>    </a:t>
            </a:r>
            <a:r>
              <a:rPr lang="en-US" dirty="0">
                <a:solidFill>
                  <a:srgbClr val="008000"/>
                </a:solidFill>
                <a:latin typeface="Consolas" panose="020B0609020204030204" pitchFamily="49" charset="0"/>
              </a:rPr>
              <a:t>/* Combine 2 elements at a time */</a:t>
            </a:r>
            <a:endParaRPr lang="en-US" dirty="0">
              <a:solidFill>
                <a:srgbClr val="000000"/>
              </a:solidFill>
              <a:latin typeface="Consolas" panose="020B0609020204030204" pitchFamily="49" charset="0"/>
            </a:endParaRPr>
          </a:p>
          <a:p>
            <a:r>
              <a:rPr lang="nn-NO" dirty="0">
                <a:solidFill>
                  <a:srgbClr val="000000"/>
                </a:solidFill>
                <a:latin typeface="Consolas" panose="020B0609020204030204" pitchFamily="49" charset="0"/>
              </a:rPr>
              <a:t>    </a:t>
            </a:r>
            <a:r>
              <a:rPr lang="nn-NO" dirty="0">
                <a:solidFill>
                  <a:srgbClr val="0000FF"/>
                </a:solidFill>
                <a:latin typeface="Consolas" panose="020B0609020204030204" pitchFamily="49" charset="0"/>
              </a:rPr>
              <a:t>for</a:t>
            </a:r>
            <a:r>
              <a:rPr lang="nn-NO" dirty="0">
                <a:solidFill>
                  <a:srgbClr val="000000"/>
                </a:solidFill>
                <a:latin typeface="Consolas" panose="020B0609020204030204" pitchFamily="49" charset="0"/>
              </a:rPr>
              <a:t> (i = 0; i &lt; limit; i += 2) {</a:t>
            </a:r>
          </a:p>
          <a:p>
            <a:r>
              <a:rPr lang="da-DK" dirty="0">
                <a:solidFill>
                  <a:srgbClr val="000000"/>
                </a:solidFill>
                <a:latin typeface="Consolas" panose="020B0609020204030204" pitchFamily="49" charset="0"/>
              </a:rPr>
              <a:t>        </a:t>
            </a:r>
            <a:r>
              <a:rPr lang="da-DK" dirty="0">
                <a:solidFill>
                  <a:srgbClr val="C00000"/>
                </a:solidFill>
                <a:latin typeface="Consolas" panose="020B0609020204030204" pitchFamily="49" charset="0"/>
              </a:rPr>
              <a:t>x = x OP(d[i] OP d[i + 1]);</a:t>
            </a:r>
          </a:p>
          <a:p>
            <a:r>
              <a:rPr lang="en-US"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    </a:t>
            </a:r>
            <a:r>
              <a:rPr lang="en-US" dirty="0">
                <a:solidFill>
                  <a:srgbClr val="008000"/>
                </a:solidFill>
                <a:latin typeface="Consolas" panose="020B0609020204030204" pitchFamily="49" charset="0"/>
              </a:rPr>
              <a:t>/* Finish any remaining elements */</a:t>
            </a:r>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for</a:t>
            </a:r>
            <a:r>
              <a:rPr lang="en-US" dirty="0">
                <a:solidFill>
                  <a:srgbClr val="000000"/>
                </a:solidFill>
                <a:latin typeface="Consolas" panose="020B0609020204030204" pitchFamily="49" charset="0"/>
              </a:rPr>
              <a:t> (; i &lt; length; i++) {</a:t>
            </a:r>
          </a:p>
          <a:p>
            <a:r>
              <a:rPr lang="da-DK" dirty="0">
                <a:solidFill>
                  <a:srgbClr val="000000"/>
                </a:solidFill>
                <a:latin typeface="Consolas" panose="020B0609020204030204" pitchFamily="49" charset="0"/>
              </a:rPr>
              <a:t>        x = x OP d[i];</a:t>
            </a:r>
          </a:p>
          <a:p>
            <a:r>
              <a:rPr lang="en-US"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    *</a:t>
            </a:r>
            <a:r>
              <a:rPr lang="en-US" dirty="0" err="1">
                <a:solidFill>
                  <a:srgbClr val="808080"/>
                </a:solidFill>
                <a:latin typeface="Consolas" panose="020B0609020204030204" pitchFamily="49" charset="0"/>
              </a:rPr>
              <a:t>dest</a:t>
            </a:r>
            <a:r>
              <a:rPr lang="en-US" dirty="0">
                <a:solidFill>
                  <a:srgbClr val="000000"/>
                </a:solidFill>
                <a:latin typeface="Consolas" panose="020B0609020204030204" pitchFamily="49" charset="0"/>
              </a:rPr>
              <a:t> = x;</a:t>
            </a:r>
          </a:p>
          <a:p>
            <a:r>
              <a:rPr lang="en-US" dirty="0">
                <a:solidFill>
                  <a:srgbClr val="000000"/>
                </a:solidFill>
                <a:latin typeface="Consolas" panose="020B0609020204030204" pitchFamily="49" charset="0"/>
              </a:rPr>
              <a:t>}</a:t>
            </a:r>
            <a:endParaRPr lang="en-US" dirty="0"/>
          </a:p>
        </p:txBody>
      </p:sp>
      <p:sp>
        <p:nvSpPr>
          <p:cNvPr id="791554" name="Rectangle 2"/>
          <p:cNvSpPr>
            <a:spLocks noGrp="1" noChangeArrowheads="1"/>
          </p:cNvSpPr>
          <p:nvPr>
            <p:ph type="title"/>
          </p:nvPr>
        </p:nvSpPr>
        <p:spPr/>
        <p:txBody>
          <a:bodyPr/>
          <a:lstStyle/>
          <a:p>
            <a:pPr eaLnBrk="1" hangingPunct="1">
              <a:defRPr/>
            </a:pPr>
            <a:r>
              <a:rPr lang="en-US" dirty="0"/>
              <a:t>Loop Unrolling with </a:t>
            </a:r>
            <a:r>
              <a:rPr lang="en-US" dirty="0" err="1"/>
              <a:t>Reassociation</a:t>
            </a:r>
            <a:r>
              <a:rPr lang="en-US" dirty="0"/>
              <a:t> </a:t>
            </a:r>
            <a:r>
              <a:rPr lang="en-US" dirty="0">
                <a:solidFill>
                  <a:srgbClr val="FFC000"/>
                </a:solidFill>
              </a:rPr>
              <a:t>(2x1a)</a:t>
            </a:r>
          </a:p>
        </p:txBody>
      </p:sp>
      <p:sp>
        <p:nvSpPr>
          <p:cNvPr id="2" name="Slide Number Placeholder 1">
            <a:extLst>
              <a:ext uri="{FF2B5EF4-FFF2-40B4-BE49-F238E27FC236}">
                <a16:creationId xmlns:a16="http://schemas.microsoft.com/office/drawing/2014/main" id="{5A52F487-DE97-4249-B4DC-A9764458789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23555" name="Rectangle 3"/>
          <p:cNvSpPr>
            <a:spLocks noGrp="1" noChangeArrowheads="1"/>
          </p:cNvSpPr>
          <p:nvPr>
            <p:ph type="body" idx="4294967295"/>
          </p:nvPr>
        </p:nvSpPr>
        <p:spPr>
          <a:xfrm>
            <a:off x="765208" y="5843805"/>
            <a:ext cx="7939088" cy="577850"/>
          </a:xfrm>
        </p:spPr>
        <p:txBody>
          <a:bodyPr>
            <a:normAutofit fontScale="62500" lnSpcReduction="20000"/>
          </a:bodyPr>
          <a:lstStyle/>
          <a:p>
            <a:r>
              <a:rPr lang="en-US" dirty="0"/>
              <a:t>Can this change the result of the computation?</a:t>
            </a:r>
          </a:p>
          <a:p>
            <a:r>
              <a:rPr lang="en-US" dirty="0"/>
              <a:t>Yes, for FP. </a:t>
            </a:r>
            <a:r>
              <a:rPr lang="en-US" i="1" dirty="0">
                <a:solidFill>
                  <a:srgbClr val="C00000"/>
                </a:solidFill>
              </a:rPr>
              <a:t>Why?</a:t>
            </a:r>
          </a:p>
        </p:txBody>
      </p:sp>
      <p:sp>
        <p:nvSpPr>
          <p:cNvPr id="5" name="Rectangle 47"/>
          <p:cNvSpPr>
            <a:spLocks noChangeArrowheads="1"/>
          </p:cNvSpPr>
          <p:nvPr/>
        </p:nvSpPr>
        <p:spPr bwMode="auto">
          <a:xfrm>
            <a:off x="8315534" y="4761246"/>
            <a:ext cx="3767056" cy="366767"/>
          </a:xfrm>
          <a:prstGeom prst="rect">
            <a:avLst/>
          </a:prstGeom>
          <a:solidFill>
            <a:srgbClr val="F1C7C7"/>
          </a:solidFill>
          <a:ln w="12700" cmpd="dbl">
            <a:solidFill>
              <a:schemeClr val="tx1"/>
            </a:solidFill>
            <a:miter lim="800000"/>
            <a:headEnd/>
            <a:tailEnd/>
          </a:ln>
        </p:spPr>
        <p:txBody>
          <a:bodyPr wrap="none" lIns="90487" tIns="44450" rIns="90487" bIns="44450">
            <a:spAutoFit/>
          </a:bodyPr>
          <a:lstStyle/>
          <a:p>
            <a:pPr>
              <a:tabLst>
                <a:tab pos="914400" algn="l"/>
                <a:tab pos="2286000" algn="l"/>
              </a:tabLst>
            </a:pPr>
            <a:r>
              <a:rPr lang="en-US" dirty="0">
                <a:latin typeface="Courier New" pitchFamily="49" charset="0"/>
              </a:rPr>
              <a:t>x = (x OP d[</a:t>
            </a:r>
            <a:r>
              <a:rPr lang="en-US" dirty="0" err="1">
                <a:latin typeface="Courier New" pitchFamily="49" charset="0"/>
              </a:rPr>
              <a:t>i</a:t>
            </a:r>
            <a:r>
              <a:rPr lang="en-US" dirty="0">
                <a:latin typeface="Courier New" pitchFamily="49" charset="0"/>
              </a:rPr>
              <a:t>]) OP d[i+1];</a:t>
            </a:r>
          </a:p>
        </p:txBody>
      </p:sp>
      <p:sp>
        <p:nvSpPr>
          <p:cNvPr id="6" name="TextBox 5"/>
          <p:cNvSpPr txBox="1"/>
          <p:nvPr/>
        </p:nvSpPr>
        <p:spPr>
          <a:xfrm>
            <a:off x="9878606" y="4337206"/>
            <a:ext cx="1981953" cy="369332"/>
          </a:xfrm>
          <a:prstGeom prst="rect">
            <a:avLst/>
          </a:prstGeom>
          <a:solidFill>
            <a:schemeClr val="bg2">
              <a:lumMod val="20000"/>
              <a:lumOff val="80000"/>
            </a:schemeClr>
          </a:solidFill>
        </p:spPr>
        <p:txBody>
          <a:bodyPr wrap="none" rtlCol="0">
            <a:spAutoFit/>
          </a:bodyPr>
          <a:lstStyle/>
          <a:p>
            <a:r>
              <a:rPr lang="en-US" dirty="0">
                <a:latin typeface="Calibri" pitchFamily="34" charset="0"/>
              </a:rPr>
              <a:t>Compare to before</a:t>
            </a:r>
          </a:p>
        </p:txBody>
      </p:sp>
      <mc:AlternateContent xmlns:mc="http://schemas.openxmlformats.org/markup-compatibility/2006">
        <mc:Choice xmlns:a14="http://schemas.microsoft.com/office/drawing/2010/main" Requires="a14">
          <p:sp>
            <p:nvSpPr>
              <p:cNvPr id="8" name="Text Placeholder 5">
                <a:extLst>
                  <a:ext uri="{FF2B5EF4-FFF2-40B4-BE49-F238E27FC236}">
                    <a16:creationId xmlns:a16="http://schemas.microsoft.com/office/drawing/2014/main" id="{0CDE9191-303F-40DF-8316-348B02539942}"/>
                  </a:ext>
                </a:extLst>
              </p:cNvPr>
              <p:cNvSpPr txBox="1">
                <a:spLocks/>
              </p:cNvSpPr>
              <p:nvPr/>
            </p:nvSpPr>
            <p:spPr>
              <a:xfrm>
                <a:off x="147344" y="6525676"/>
                <a:ext cx="2567110" cy="20581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700" dirty="0"/>
                  <a:t>[15-213 @ CMU]</a:t>
                </a:r>
                <a14:m>
                  <m:oMath xmlns:m="http://schemas.openxmlformats.org/officeDocument/2006/math">
                    <m:r>
                      <a:rPr lang="en-US" sz="700" i="1">
                        <a:latin typeface="Cambria Math" panose="02040503050406030204" pitchFamily="18" charset="0"/>
                      </a:rPr>
                      <m:t>→</m:t>
                    </m:r>
                  </m:oMath>
                </a14:m>
                <a:endParaRPr lang="en-US" sz="700" dirty="0"/>
              </a:p>
            </p:txBody>
          </p:sp>
        </mc:Choice>
        <mc:Fallback>
          <p:sp>
            <p:nvSpPr>
              <p:cNvPr id="8" name="Text Placeholder 5">
                <a:extLst>
                  <a:ext uri="{FF2B5EF4-FFF2-40B4-BE49-F238E27FC236}">
                    <a16:creationId xmlns:a16="http://schemas.microsoft.com/office/drawing/2014/main" id="{0CDE9191-303F-40DF-8316-348B02539942}"/>
                  </a:ext>
                </a:extLst>
              </p:cNvPr>
              <p:cNvSpPr txBox="1">
                <a:spLocks noRot="1" noChangeAspect="1" noMove="1" noResize="1" noEditPoints="1" noAdjustHandles="1" noChangeArrowheads="1" noChangeShapeType="1" noTextEdit="1"/>
              </p:cNvSpPr>
              <p:nvPr/>
            </p:nvSpPr>
            <p:spPr>
              <a:xfrm>
                <a:off x="147344" y="6525676"/>
                <a:ext cx="2567110" cy="205819"/>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00922752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55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3626" name="Rectangle 26"/>
          <p:cNvSpPr>
            <a:spLocks noGrp="1" noChangeArrowheads="1"/>
          </p:cNvSpPr>
          <p:nvPr>
            <p:ph type="title"/>
          </p:nvPr>
        </p:nvSpPr>
        <p:spPr/>
        <p:txBody>
          <a:bodyPr/>
          <a:lstStyle/>
          <a:p>
            <a:pPr eaLnBrk="1" hangingPunct="1">
              <a:defRPr/>
            </a:pPr>
            <a:r>
              <a:rPr lang="en-US"/>
              <a:t>Effect of Reassociation</a:t>
            </a:r>
          </a:p>
        </p:txBody>
      </p:sp>
      <mc:AlternateContent xmlns:mc="http://schemas.openxmlformats.org/markup-compatibility/2006">
        <mc:Choice xmlns:a14="http://schemas.microsoft.com/office/drawing/2010/main" Requires="a14">
          <p:sp>
            <p:nvSpPr>
              <p:cNvPr id="793627" name="Rectangle 27"/>
              <p:cNvSpPr>
                <a:spLocks noGrp="1" noChangeArrowheads="1"/>
              </p:cNvSpPr>
              <p:nvPr>
                <p:ph type="body" idx="1"/>
              </p:nvPr>
            </p:nvSpPr>
            <p:spPr>
              <a:xfrm>
                <a:off x="1814514" y="4936365"/>
                <a:ext cx="8307387" cy="1735083"/>
              </a:xfrm>
            </p:spPr>
            <p:txBody>
              <a:bodyPr>
                <a:normAutofit lnSpcReduction="10000"/>
              </a:bodyPr>
              <a:lstStyle/>
              <a:p>
                <a:pPr>
                  <a:defRPr/>
                </a:pPr>
                <a:r>
                  <a:rPr lang="en-US" dirty="0"/>
                  <a:t>Nearly 2x speedup for “INT </a:t>
                </a:r>
                <a14:m>
                  <m:oMath xmlns:m="http://schemas.openxmlformats.org/officeDocument/2006/math">
                    <m:r>
                      <a:rPr lang="en-US" b="0" i="1" smtClean="0">
                        <a:latin typeface="Cambria Math" panose="02040503050406030204" pitchFamily="18" charset="0"/>
                      </a:rPr>
                      <m:t>×</m:t>
                    </m:r>
                  </m:oMath>
                </a14:m>
                <a:r>
                  <a:rPr lang="en-US" dirty="0"/>
                  <a:t>”, “FP +”, “FP </a:t>
                </a:r>
                <a14:m>
                  <m:oMath xmlns:m="http://schemas.openxmlformats.org/officeDocument/2006/math">
                    <m:r>
                      <a:rPr lang="en-US" i="1">
                        <a:latin typeface="Cambria Math" panose="02040503050406030204" pitchFamily="18" charset="0"/>
                      </a:rPr>
                      <m:t>×</m:t>
                    </m:r>
                  </m:oMath>
                </a14:m>
                <a:r>
                  <a:rPr lang="en-US" dirty="0"/>
                  <a:t>”</a:t>
                </a:r>
              </a:p>
              <a:p>
                <a:pPr lvl="1" eaLnBrk="1" hangingPunct="1">
                  <a:defRPr/>
                </a:pPr>
                <a:r>
                  <a:rPr lang="en-US" dirty="0"/>
                  <a:t>Reason: Breaks sequential dependency</a:t>
                </a:r>
              </a:p>
              <a:p>
                <a:pPr lvl="1" eaLnBrk="1" hangingPunct="1">
                  <a:defRPr/>
                </a:pPr>
                <a:endParaRPr lang="en-US" dirty="0"/>
              </a:p>
              <a:p>
                <a:pPr lvl="1" eaLnBrk="1" hangingPunct="1">
                  <a:defRPr/>
                </a:pPr>
                <a:endParaRPr lang="en-US" dirty="0"/>
              </a:p>
              <a:p>
                <a:pPr lvl="1" eaLnBrk="1" hangingPunct="1">
                  <a:defRPr/>
                </a:pPr>
                <a:r>
                  <a:rPr lang="en-US" dirty="0"/>
                  <a:t>Why is that? (next slide)</a:t>
                </a:r>
              </a:p>
            </p:txBody>
          </p:sp>
        </mc:Choice>
        <mc:Fallback>
          <p:sp>
            <p:nvSpPr>
              <p:cNvPr id="793627" name="Rectangle 27"/>
              <p:cNvSpPr>
                <a:spLocks noGrp="1" noRot="1" noChangeAspect="1" noMove="1" noResize="1" noEditPoints="1" noAdjustHandles="1" noChangeArrowheads="1" noChangeShapeType="1" noTextEdit="1"/>
              </p:cNvSpPr>
              <p:nvPr>
                <p:ph type="body" idx="1"/>
              </p:nvPr>
            </p:nvSpPr>
            <p:spPr>
              <a:xfrm>
                <a:off x="1814514" y="4936365"/>
                <a:ext cx="8307387" cy="1735083"/>
              </a:xfrm>
              <a:blipFill>
                <a:blip r:embed="rId3"/>
                <a:stretch>
                  <a:fillRect l="-1028" t="-6690"/>
                </a:stretch>
              </a:blipFill>
            </p:spPr>
            <p:txBody>
              <a:bodyPr/>
              <a:lstStyle/>
              <a:p>
                <a:r>
                  <a:rPr lang="en-US">
                    <a:noFill/>
                  </a:rPr>
                  <a:t> </a:t>
                </a:r>
              </a:p>
            </p:txBody>
          </p:sp>
        </mc:Fallback>
      </mc:AlternateContent>
      <p:sp>
        <p:nvSpPr>
          <p:cNvPr id="24610" name="Rectangle 28"/>
          <p:cNvSpPr>
            <a:spLocks noChangeArrowheads="1"/>
          </p:cNvSpPr>
          <p:nvPr/>
        </p:nvSpPr>
        <p:spPr bwMode="auto">
          <a:xfrm>
            <a:off x="4205092" y="5678822"/>
            <a:ext cx="3767056" cy="366767"/>
          </a:xfrm>
          <a:prstGeom prst="rect">
            <a:avLst/>
          </a:prstGeom>
          <a:solidFill>
            <a:srgbClr val="F6F5BD"/>
          </a:solidFill>
          <a:ln w="12700" cmpd="dbl">
            <a:solidFill>
              <a:schemeClr val="tx1"/>
            </a:solidFill>
            <a:miter lim="800000"/>
            <a:headEnd/>
            <a:tailEnd/>
          </a:ln>
        </p:spPr>
        <p:txBody>
          <a:bodyPr wrap="none" lIns="90487" tIns="44450" rIns="90487" bIns="44450">
            <a:spAutoFit/>
          </a:bodyPr>
          <a:lstStyle/>
          <a:p>
            <a:pPr>
              <a:tabLst>
                <a:tab pos="914400" algn="l"/>
                <a:tab pos="2286000" algn="l"/>
              </a:tabLst>
            </a:pPr>
            <a:r>
              <a:rPr lang="en-US" dirty="0">
                <a:latin typeface="Courier New" pitchFamily="49" charset="0"/>
              </a:rPr>
              <a:t>x = x OP (d[</a:t>
            </a:r>
            <a:r>
              <a:rPr lang="en-US" dirty="0" err="1">
                <a:latin typeface="Courier New" pitchFamily="49" charset="0"/>
              </a:rPr>
              <a:t>i</a:t>
            </a:r>
            <a:r>
              <a:rPr lang="en-US" dirty="0">
                <a:latin typeface="Courier New" pitchFamily="49" charset="0"/>
              </a:rPr>
              <a:t>] OP d[i+1]);</a:t>
            </a:r>
          </a:p>
        </p:txBody>
      </p:sp>
      <mc:AlternateContent xmlns:mc="http://schemas.openxmlformats.org/markup-compatibility/2006">
        <mc:Choice xmlns:a14="http://schemas.microsoft.com/office/drawing/2010/main" Requires="a14">
          <p:graphicFrame>
            <p:nvGraphicFramePr>
              <p:cNvPr id="8" name="Group 49"/>
              <p:cNvGraphicFramePr>
                <a:graphicFrameLocks noGrp="1"/>
              </p:cNvGraphicFramePr>
              <p:nvPr/>
            </p:nvGraphicFramePr>
            <p:xfrm>
              <a:off x="2286001" y="970541"/>
              <a:ext cx="6811962" cy="2714625"/>
            </p:xfrm>
            <a:graphic>
              <a:graphicData uri="http://schemas.openxmlformats.org/drawingml/2006/table">
                <a:tbl>
                  <a:tblPr/>
                  <a:tblGrid>
                    <a:gridCol w="1955286">
                      <a:extLst>
                        <a:ext uri="{9D8B030D-6E8A-4147-A177-3AD203B41FA5}">
                          <a16:colId xmlns:a16="http://schemas.microsoft.com/office/drawing/2014/main" val="20000"/>
                        </a:ext>
                      </a:extLst>
                    </a:gridCol>
                    <a:gridCol w="1214169">
                      <a:extLst>
                        <a:ext uri="{9D8B030D-6E8A-4147-A177-3AD203B41FA5}">
                          <a16:colId xmlns:a16="http://schemas.microsoft.com/office/drawing/2014/main" val="20001"/>
                        </a:ext>
                      </a:extLst>
                    </a:gridCol>
                    <a:gridCol w="1214169">
                      <a:extLst>
                        <a:ext uri="{9D8B030D-6E8A-4147-A177-3AD203B41FA5}">
                          <a16:colId xmlns:a16="http://schemas.microsoft.com/office/drawing/2014/main" val="20002"/>
                        </a:ext>
                      </a:extLst>
                    </a:gridCol>
                    <a:gridCol w="1214169">
                      <a:extLst>
                        <a:ext uri="{9D8B030D-6E8A-4147-A177-3AD203B41FA5}">
                          <a16:colId xmlns:a16="http://schemas.microsoft.com/office/drawing/2014/main" val="20003"/>
                        </a:ext>
                      </a:extLst>
                    </a:gridCol>
                    <a:gridCol w="1214169">
                      <a:extLst>
                        <a:ext uri="{9D8B030D-6E8A-4147-A177-3AD203B41FA5}">
                          <a16:colId xmlns:a16="http://schemas.microsoft.com/office/drawing/2014/main" val="20004"/>
                        </a:ext>
                      </a:extLst>
                    </a:gridCol>
                  </a:tblGrid>
                  <a:tr h="390525">
                    <a:tc>
                      <a:txBody>
                        <a:bodyPr/>
                        <a:lstStyle/>
                        <a:p>
                          <a:pPr marL="0" marR="0" lvl="0" indent="0" algn="l"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a:ln>
                                <a:noFill/>
                              </a:ln>
                              <a:solidFill>
                                <a:srgbClr val="C00000"/>
                              </a:solidFill>
                              <a:effectLst/>
                              <a:latin typeface="Calibri" panose="020F0502020204030204" pitchFamily="34" charset="0"/>
                            </a:rPr>
                            <a:t>Method</a:t>
                          </a:r>
                        </a:p>
                      </a:txBody>
                      <a:tcPr marL="45720" marR="45720" horzOverflow="overflow">
                        <a:lnL w="28575"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28575"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solidFill>
                          <a:srgbClr val="D5F1CF"/>
                        </a:solidFill>
                      </a:tcPr>
                    </a:tc>
                    <a:tc gridSpan="2">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a:ln>
                                <a:noFill/>
                              </a:ln>
                              <a:solidFill>
                                <a:srgbClr val="C00000"/>
                              </a:solidFill>
                              <a:effectLst/>
                              <a:latin typeface="Calibri" panose="020F0502020204030204" pitchFamily="34" charset="0"/>
                            </a:rPr>
                            <a:t>Integer</a:t>
                          </a:r>
                        </a:p>
                      </a:txBody>
                      <a:tcPr marL="45720" marR="45720"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28575"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solidFill>
                          <a:srgbClr val="F1C7C7"/>
                        </a:solidFill>
                      </a:tcPr>
                    </a:tc>
                    <a:tc hMerge="1">
                      <a:txBody>
                        <a:bodyPr/>
                        <a:lstStyle/>
                        <a:p>
                          <a:endParaRPr lang="en-US"/>
                        </a:p>
                      </a:txBody>
                      <a:tcPr/>
                    </a:tc>
                    <a:tc gridSpan="2">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a:ln>
                                <a:noFill/>
                              </a:ln>
                              <a:solidFill>
                                <a:srgbClr val="C00000"/>
                              </a:solidFill>
                              <a:effectLst/>
                              <a:latin typeface="Calibri" panose="020F0502020204030204" pitchFamily="34" charset="0"/>
                            </a:rPr>
                            <a:t>Double FP</a:t>
                          </a:r>
                        </a:p>
                      </a:txBody>
                      <a:tcPr marL="45720" marR="45720" horzOverflow="overflow">
                        <a:lnL w="12700" cap="flat" cmpd="sng" algn="ctr">
                          <a:solidFill>
                            <a:schemeClr val="tx1"/>
                          </a:solidFill>
                          <a:prstDash val="solid"/>
                          <a:round/>
                          <a:headEnd type="none" w="med" len="med"/>
                          <a:tailEnd type="none" w="sm" len="sm"/>
                        </a:lnL>
                        <a:lnR w="28575" cap="flat" cmpd="sng" algn="ctr">
                          <a:solidFill>
                            <a:schemeClr val="tx1"/>
                          </a:solidFill>
                          <a:prstDash val="solid"/>
                          <a:round/>
                          <a:headEnd type="none" w="med" len="med"/>
                          <a:tailEnd type="none" w="sm" len="sm"/>
                        </a:lnR>
                        <a:lnT w="28575"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solidFill>
                          <a:srgbClr val="F1C7C7"/>
                        </a:solidFill>
                      </a:tcPr>
                    </a:tc>
                    <a:tc hMerge="1">
                      <a:txBody>
                        <a:bodyPr/>
                        <a:lstStyle/>
                        <a:p>
                          <a:endParaRPr lang="en-US"/>
                        </a:p>
                      </a:txBody>
                      <a:tcPr/>
                    </a:tc>
                    <a:extLst>
                      <a:ext uri="{0D108BD9-81ED-4DB2-BD59-A6C34878D82A}">
                        <a16:rowId xmlns:a16="http://schemas.microsoft.com/office/drawing/2014/main" val="10000"/>
                      </a:ext>
                    </a:extLst>
                  </a:tr>
                  <a:tr h="387350">
                    <a:tc>
                      <a:txBody>
                        <a:bodyPr/>
                        <a:lstStyle/>
                        <a:p>
                          <a:pPr marL="0" marR="0" lvl="0" indent="0" algn="l"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a:ln>
                                <a:noFill/>
                              </a:ln>
                              <a:solidFill>
                                <a:srgbClr val="C00000"/>
                              </a:solidFill>
                              <a:effectLst/>
                              <a:latin typeface="Calibri" panose="020F0502020204030204" pitchFamily="34" charset="0"/>
                            </a:rPr>
                            <a:t>Operation</a:t>
                          </a:r>
                        </a:p>
                      </a:txBody>
                      <a:tcPr marL="45720" marR="45720" horzOverflow="overflow">
                        <a:lnL w="28575"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solidFill>
                          <a:srgbClr val="D5F1CF"/>
                        </a:solid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a:ln>
                                <a:noFill/>
                              </a:ln>
                              <a:solidFill>
                                <a:srgbClr val="C00000"/>
                              </a:solidFill>
                              <a:effectLst/>
                              <a:latin typeface="Calibri" panose="020F0502020204030204" pitchFamily="34" charset="0"/>
                            </a:rPr>
                            <a:t>add + </a:t>
                          </a:r>
                        </a:p>
                      </a:txBody>
                      <a:tcPr marL="45720" marR="45720" anchor="ctr"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a:ln>
                                <a:noFill/>
                              </a:ln>
                              <a:solidFill>
                                <a:srgbClr val="C00000"/>
                              </a:solidFill>
                              <a:effectLst/>
                              <a:latin typeface="Calibri" panose="020F0502020204030204" pitchFamily="34" charset="0"/>
                            </a:rPr>
                            <a:t>mult. </a:t>
                          </a:r>
                          <a14:m>
                            <m:oMath xmlns:m="http://schemas.openxmlformats.org/officeDocument/2006/math">
                              <m:r>
                                <a:rPr kumimoji="0" lang="en-US" sz="1800" b="1" i="1" u="none" strike="noStrike" cap="none" normalizeH="0" baseline="0" smtClean="0">
                                  <a:ln>
                                    <a:noFill/>
                                  </a:ln>
                                  <a:solidFill>
                                    <a:srgbClr val="C00000"/>
                                  </a:solidFill>
                                  <a:effectLst/>
                                  <a:latin typeface="Cambria Math" panose="02040503050406030204" pitchFamily="18" charset="0"/>
                                </a:rPr>
                                <m:t>×</m:t>
                              </m:r>
                            </m:oMath>
                          </a14:m>
                          <a:endParaRPr kumimoji="0" lang="en-US" sz="1800" b="1" i="0" u="none" strike="noStrike" cap="none" normalizeH="0" baseline="0" dirty="0">
                            <a:ln>
                              <a:noFill/>
                            </a:ln>
                            <a:solidFill>
                              <a:srgbClr val="C00000"/>
                            </a:solidFill>
                            <a:effectLst/>
                            <a:latin typeface="Calibri" panose="020F0502020204030204" pitchFamily="34" charset="0"/>
                          </a:endParaRPr>
                        </a:p>
                      </a:txBody>
                      <a:tcPr marL="45720" marR="45720" anchor="ctr"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a:ln>
                                <a:noFill/>
                              </a:ln>
                              <a:solidFill>
                                <a:srgbClr val="C00000"/>
                              </a:solidFill>
                              <a:effectLst/>
                              <a:latin typeface="Calibri" panose="020F0502020204030204" pitchFamily="34" charset="0"/>
                            </a:rPr>
                            <a:t>add +</a:t>
                          </a:r>
                        </a:p>
                      </a:txBody>
                      <a:tcPr marL="45720" marR="45720" anchor="ctr"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a:ln>
                                <a:noFill/>
                              </a:ln>
                              <a:solidFill>
                                <a:srgbClr val="C00000"/>
                              </a:solidFill>
                              <a:effectLst/>
                              <a:latin typeface="Calibri" panose="020F0502020204030204" pitchFamily="34" charset="0"/>
                            </a:rPr>
                            <a:t>mult.</a:t>
                          </a:r>
                          <a:r>
                            <a:rPr kumimoji="0" lang="en-US" sz="1800" b="1" u="none" strike="noStrike" cap="none" normalizeH="0" baseline="0" dirty="0">
                              <a:ln>
                                <a:noFill/>
                              </a:ln>
                              <a:solidFill>
                                <a:srgbClr val="C00000"/>
                              </a:solidFill>
                              <a:effectLst/>
                            </a:rPr>
                            <a:t> </a:t>
                          </a:r>
                          <a14:m>
                            <m:oMath xmlns:m="http://schemas.openxmlformats.org/officeDocument/2006/math">
                              <m:r>
                                <a:rPr kumimoji="0" lang="en-US" sz="1800" b="1" i="1" u="none" strike="noStrike" cap="none" normalizeH="0" baseline="0" smtClean="0">
                                  <a:ln>
                                    <a:noFill/>
                                  </a:ln>
                                  <a:solidFill>
                                    <a:srgbClr val="C00000"/>
                                  </a:solidFill>
                                  <a:effectLst/>
                                  <a:latin typeface="Cambria Math" panose="02040503050406030204" pitchFamily="18" charset="0"/>
                                </a:rPr>
                                <m:t>×</m:t>
                              </m:r>
                            </m:oMath>
                          </a14:m>
                          <a:endParaRPr kumimoji="0" lang="en-US" sz="1800" b="1" i="0" u="none" strike="noStrike" cap="none" normalizeH="0" baseline="0" dirty="0">
                            <a:ln>
                              <a:noFill/>
                            </a:ln>
                            <a:solidFill>
                              <a:srgbClr val="C00000"/>
                            </a:solidFill>
                            <a:effectLst/>
                            <a:latin typeface="Calibri" panose="020F0502020204030204" pitchFamily="34" charset="0"/>
                          </a:endParaRPr>
                        </a:p>
                      </a:txBody>
                      <a:tcPr marL="45720" marR="45720" anchor="ctr" horzOverflow="overflow">
                        <a:lnL w="12700" cap="flat" cmpd="sng" algn="ctr">
                          <a:solidFill>
                            <a:schemeClr val="tx1"/>
                          </a:solidFill>
                          <a:prstDash val="solid"/>
                          <a:round/>
                          <a:headEnd type="none" w="med" len="med"/>
                          <a:tailEnd type="none" w="sm" len="sm"/>
                        </a:lnL>
                        <a:lnR w="28575"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extLst>
                      <a:ext uri="{0D108BD9-81ED-4DB2-BD59-A6C34878D82A}">
                        <a16:rowId xmlns:a16="http://schemas.microsoft.com/office/drawing/2014/main" val="10001"/>
                      </a:ext>
                    </a:extLst>
                  </a:tr>
                  <a:tr h="387350">
                    <a:tc>
                      <a:txBody>
                        <a:bodyPr/>
                        <a:lstStyle/>
                        <a:p>
                          <a:pPr marL="0" marR="0" lvl="0" indent="0" algn="l"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a:ln>
                                <a:noFill/>
                              </a:ln>
                              <a:solidFill>
                                <a:schemeClr val="tx1"/>
                              </a:solidFill>
                              <a:effectLst/>
                              <a:latin typeface="Consolas" panose="020B0609020204030204" pitchFamily="49" charset="0"/>
                            </a:rPr>
                            <a:t>combine4</a:t>
                          </a:r>
                        </a:p>
                      </a:txBody>
                      <a:tcPr marL="45720" marR="45720" horzOverflow="overflow">
                        <a:lnL w="28575"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solidFill>
                          <a:srgbClr val="D5F1CF"/>
                        </a:solid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a:ln>
                                <a:noFill/>
                              </a:ln>
                              <a:solidFill>
                                <a:schemeClr val="tx1"/>
                              </a:solidFill>
                              <a:effectLst/>
                              <a:latin typeface="Calibri" panose="020F0502020204030204" pitchFamily="34" charset="0"/>
                            </a:rPr>
                            <a:t>1.27</a:t>
                          </a:r>
                        </a:p>
                      </a:txBody>
                      <a:tcPr marL="45720" marR="45720" anchor="ctr"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a:ln>
                                <a:noFill/>
                              </a:ln>
                              <a:solidFill>
                                <a:schemeClr val="tx1"/>
                              </a:solidFill>
                              <a:effectLst/>
                              <a:latin typeface="Calibri" panose="020F0502020204030204" pitchFamily="34" charset="0"/>
                            </a:rPr>
                            <a:t>3.01</a:t>
                          </a:r>
                        </a:p>
                      </a:txBody>
                      <a:tcPr marL="45720" marR="45720" anchor="ctr"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a:ln>
                                <a:noFill/>
                              </a:ln>
                              <a:solidFill>
                                <a:schemeClr val="tx1"/>
                              </a:solidFill>
                              <a:effectLst/>
                              <a:latin typeface="Calibri" panose="020F0502020204030204" pitchFamily="34" charset="0"/>
                            </a:rPr>
                            <a:t>3.01</a:t>
                          </a:r>
                        </a:p>
                      </a:txBody>
                      <a:tcPr marL="45720" marR="45720" anchor="ctr"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a:ln>
                                <a:noFill/>
                              </a:ln>
                              <a:solidFill>
                                <a:schemeClr val="tx1"/>
                              </a:solidFill>
                              <a:effectLst/>
                              <a:latin typeface="Calibri" panose="020F0502020204030204" pitchFamily="34" charset="0"/>
                            </a:rPr>
                            <a:t>5.01</a:t>
                          </a:r>
                        </a:p>
                      </a:txBody>
                      <a:tcPr marL="45720" marR="45720" anchor="ctr" horzOverflow="overflow">
                        <a:lnL w="12700" cap="flat" cmpd="sng" algn="ctr">
                          <a:solidFill>
                            <a:schemeClr val="tx1"/>
                          </a:solidFill>
                          <a:prstDash val="solid"/>
                          <a:round/>
                          <a:headEnd type="none" w="med" len="med"/>
                          <a:tailEnd type="none" w="sm" len="sm"/>
                        </a:lnL>
                        <a:lnR w="28575"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extLst>
                      <a:ext uri="{0D108BD9-81ED-4DB2-BD59-A6C34878D82A}">
                        <a16:rowId xmlns:a16="http://schemas.microsoft.com/office/drawing/2014/main" val="10002"/>
                      </a:ext>
                    </a:extLst>
                  </a:tr>
                  <a:tr h="387350">
                    <a:tc>
                      <a:txBody>
                        <a:bodyPr/>
                        <a:lstStyle/>
                        <a:p>
                          <a:pPr marL="0" marR="0" lvl="0" indent="0" algn="l"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a:ln>
                                <a:noFill/>
                              </a:ln>
                              <a:solidFill>
                                <a:schemeClr val="tx1"/>
                              </a:solidFill>
                              <a:effectLst/>
                              <a:latin typeface="Consolas" panose="020B0609020204030204" pitchFamily="49" charset="0"/>
                            </a:rPr>
                            <a:t>unroll 2x1</a:t>
                          </a:r>
                        </a:p>
                      </a:txBody>
                      <a:tcPr marL="45720" marR="45720" horzOverflow="overflow">
                        <a:lnL w="28575"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solidFill>
                          <a:srgbClr val="D5F1CF"/>
                        </a:solid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a:ln>
                                <a:noFill/>
                              </a:ln>
                              <a:solidFill>
                                <a:schemeClr val="tx1"/>
                              </a:solidFill>
                              <a:effectLst/>
                              <a:latin typeface="Calibri" panose="020F0502020204030204" pitchFamily="34" charset="0"/>
                            </a:rPr>
                            <a:t>1.01</a:t>
                          </a:r>
                        </a:p>
                      </a:txBody>
                      <a:tcPr marL="45720" marR="45720" anchor="ctr"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a:ln>
                                <a:noFill/>
                              </a:ln>
                              <a:solidFill>
                                <a:schemeClr val="tx1"/>
                              </a:solidFill>
                              <a:effectLst/>
                              <a:latin typeface="Calibri" panose="020F0502020204030204" pitchFamily="34" charset="0"/>
                            </a:rPr>
                            <a:t>3.01</a:t>
                          </a:r>
                        </a:p>
                      </a:txBody>
                      <a:tcPr marL="45720" marR="45720" anchor="ctr"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a:ln>
                                <a:noFill/>
                              </a:ln>
                              <a:solidFill>
                                <a:schemeClr val="tx1"/>
                              </a:solidFill>
                              <a:effectLst/>
                              <a:latin typeface="Calibri" panose="020F0502020204030204" pitchFamily="34" charset="0"/>
                            </a:rPr>
                            <a:t>3.01</a:t>
                          </a:r>
                        </a:p>
                      </a:txBody>
                      <a:tcPr marL="45720" marR="45720" anchor="ctr"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a:ln>
                                <a:noFill/>
                              </a:ln>
                              <a:solidFill>
                                <a:schemeClr val="tx1"/>
                              </a:solidFill>
                              <a:effectLst/>
                              <a:latin typeface="Calibri" panose="020F0502020204030204" pitchFamily="34" charset="0"/>
                            </a:rPr>
                            <a:t>5.01</a:t>
                          </a:r>
                        </a:p>
                      </a:txBody>
                      <a:tcPr marL="45720" marR="45720" anchor="ctr" horzOverflow="overflow">
                        <a:lnL w="12700" cap="flat" cmpd="sng" algn="ctr">
                          <a:solidFill>
                            <a:schemeClr val="tx1"/>
                          </a:solidFill>
                          <a:prstDash val="solid"/>
                          <a:round/>
                          <a:headEnd type="none" w="med" len="med"/>
                          <a:tailEnd type="none" w="sm" len="sm"/>
                        </a:lnL>
                        <a:lnR w="28575"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extLst>
                      <a:ext uri="{0D108BD9-81ED-4DB2-BD59-A6C34878D82A}">
                        <a16:rowId xmlns:a16="http://schemas.microsoft.com/office/drawing/2014/main" val="10003"/>
                      </a:ext>
                    </a:extLst>
                  </a:tr>
                  <a:tr h="387350">
                    <a:tc>
                      <a:txBody>
                        <a:bodyPr/>
                        <a:lstStyle/>
                        <a:p>
                          <a:pPr marL="0" marR="0" lvl="0" indent="0" algn="l"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a:ln>
                                <a:noFill/>
                              </a:ln>
                              <a:solidFill>
                                <a:schemeClr val="tx1"/>
                              </a:solidFill>
                              <a:effectLst/>
                              <a:latin typeface="Consolas" panose="020B0609020204030204" pitchFamily="49" charset="0"/>
                            </a:rPr>
                            <a:t>unroll 2x1a</a:t>
                          </a:r>
                        </a:p>
                      </a:txBody>
                      <a:tcPr marL="45720" marR="45720" horzOverflow="overflow">
                        <a:lnL w="28575"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solidFill>
                          <a:srgbClr val="D5F1CF"/>
                        </a:solid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a:ln>
                                <a:noFill/>
                              </a:ln>
                              <a:solidFill>
                                <a:schemeClr val="tx1"/>
                              </a:solidFill>
                              <a:effectLst/>
                              <a:latin typeface="Calibri" panose="020F0502020204030204" pitchFamily="34" charset="0"/>
                            </a:rPr>
                            <a:t>1.01</a:t>
                          </a:r>
                        </a:p>
                      </a:txBody>
                      <a:tcPr marL="45720" marR="45720" anchor="ctr"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a:ln>
                                <a:noFill/>
                              </a:ln>
                              <a:solidFill>
                                <a:schemeClr val="tx1"/>
                              </a:solidFill>
                              <a:effectLst/>
                              <a:latin typeface="Calibri" panose="020F0502020204030204" pitchFamily="34" charset="0"/>
                            </a:rPr>
                            <a:t>1.51</a:t>
                          </a:r>
                        </a:p>
                      </a:txBody>
                      <a:tcPr marL="45720" marR="45720" anchor="ctr"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a:ln>
                                <a:noFill/>
                              </a:ln>
                              <a:solidFill>
                                <a:schemeClr val="tx1"/>
                              </a:solidFill>
                              <a:effectLst/>
                              <a:latin typeface="Calibri" panose="020F0502020204030204" pitchFamily="34" charset="0"/>
                            </a:rPr>
                            <a:t>1.51</a:t>
                          </a:r>
                        </a:p>
                      </a:txBody>
                      <a:tcPr marL="45720" marR="45720" anchor="ctr"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a:ln>
                                <a:noFill/>
                              </a:ln>
                              <a:solidFill>
                                <a:schemeClr val="tx1"/>
                              </a:solidFill>
                              <a:effectLst/>
                              <a:latin typeface="Calibri" panose="020F0502020204030204" pitchFamily="34" charset="0"/>
                            </a:rPr>
                            <a:t>2.51</a:t>
                          </a:r>
                        </a:p>
                      </a:txBody>
                      <a:tcPr marL="45720" marR="45720" anchor="ctr" horzOverflow="overflow">
                        <a:lnL w="12700" cap="flat" cmpd="sng" algn="ctr">
                          <a:solidFill>
                            <a:schemeClr val="tx1"/>
                          </a:solidFill>
                          <a:prstDash val="solid"/>
                          <a:round/>
                          <a:headEnd type="none" w="med" len="med"/>
                          <a:tailEnd type="none" w="sm" len="sm"/>
                        </a:lnL>
                        <a:lnR w="28575"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extLst>
                      <a:ext uri="{0D108BD9-81ED-4DB2-BD59-A6C34878D82A}">
                        <a16:rowId xmlns:a16="http://schemas.microsoft.com/office/drawing/2014/main" val="10004"/>
                      </a:ext>
                    </a:extLst>
                  </a:tr>
                  <a:tr h="387350">
                    <a:tc>
                      <a:txBody>
                        <a:bodyPr/>
                        <a:lstStyle/>
                        <a:p>
                          <a:pPr marL="0" marR="0" lvl="0" indent="0" algn="l"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1" u="none" strike="noStrike" cap="none" normalizeH="0" baseline="0" dirty="0">
                              <a:ln>
                                <a:noFill/>
                              </a:ln>
                              <a:solidFill>
                                <a:srgbClr val="0070C0"/>
                              </a:solidFill>
                              <a:effectLst/>
                              <a:latin typeface="Calibri" panose="020F0502020204030204" pitchFamily="34" charset="0"/>
                            </a:rPr>
                            <a:t>Latency Bound</a:t>
                          </a:r>
                        </a:p>
                      </a:txBody>
                      <a:tcPr marL="45720" marR="45720" horzOverflow="overflow">
                        <a:lnL w="28575"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solidFill>
                          <a:schemeClr val="accent6">
                            <a:lumMod val="20000"/>
                            <a:lumOff val="80000"/>
                          </a:schemeClr>
                        </a:solid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1" u="none" strike="noStrike" cap="none" normalizeH="0" baseline="0" dirty="0">
                              <a:ln>
                                <a:noFill/>
                              </a:ln>
                              <a:solidFill>
                                <a:srgbClr val="0070C0"/>
                              </a:solidFill>
                              <a:effectLst/>
                              <a:latin typeface="Calibri" panose="020F0502020204030204" pitchFamily="34" charset="0"/>
                            </a:rPr>
                            <a:t>1.00</a:t>
                          </a:r>
                        </a:p>
                      </a:txBody>
                      <a:tcPr marL="45720" marR="45720" anchor="ctr"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1" u="none" strike="noStrike" cap="none" normalizeH="0" baseline="0" dirty="0">
                              <a:ln>
                                <a:noFill/>
                              </a:ln>
                              <a:solidFill>
                                <a:srgbClr val="0070C0"/>
                              </a:solidFill>
                              <a:effectLst/>
                              <a:latin typeface="Calibri" panose="020F0502020204030204" pitchFamily="34" charset="0"/>
                            </a:rPr>
                            <a:t>3.00</a:t>
                          </a:r>
                        </a:p>
                      </a:txBody>
                      <a:tcPr marL="45720" marR="45720" anchor="ctr"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1" u="none" strike="noStrike" cap="none" normalizeH="0" baseline="0" dirty="0">
                              <a:ln>
                                <a:noFill/>
                              </a:ln>
                              <a:solidFill>
                                <a:srgbClr val="0070C0"/>
                              </a:solidFill>
                              <a:effectLst/>
                              <a:latin typeface="Calibri" panose="020F0502020204030204" pitchFamily="34" charset="0"/>
                            </a:rPr>
                            <a:t>3.00</a:t>
                          </a:r>
                        </a:p>
                      </a:txBody>
                      <a:tcPr marL="45720" marR="45720" anchor="ctr"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1" u="none" strike="noStrike" cap="none" normalizeH="0" baseline="0" dirty="0">
                              <a:ln>
                                <a:noFill/>
                              </a:ln>
                              <a:solidFill>
                                <a:srgbClr val="0070C0"/>
                              </a:solidFill>
                              <a:effectLst/>
                              <a:latin typeface="Calibri" panose="020F0502020204030204" pitchFamily="34" charset="0"/>
                            </a:rPr>
                            <a:t>5.00</a:t>
                          </a:r>
                        </a:p>
                      </a:txBody>
                      <a:tcPr marL="45720" marR="45720" anchor="ctr" horzOverflow="overflow">
                        <a:lnL w="12700" cap="flat" cmpd="sng" algn="ctr">
                          <a:solidFill>
                            <a:schemeClr val="tx1"/>
                          </a:solidFill>
                          <a:prstDash val="solid"/>
                          <a:round/>
                          <a:headEnd type="none" w="med" len="med"/>
                          <a:tailEnd type="none" w="sm" len="sm"/>
                        </a:lnL>
                        <a:lnR w="28575"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extLst>
                      <a:ext uri="{0D108BD9-81ED-4DB2-BD59-A6C34878D82A}">
                        <a16:rowId xmlns:a16="http://schemas.microsoft.com/office/drawing/2014/main" val="10005"/>
                      </a:ext>
                    </a:extLst>
                  </a:tr>
                  <a:tr h="387350">
                    <a:tc>
                      <a:txBody>
                        <a:bodyPr/>
                        <a:lstStyle/>
                        <a:p>
                          <a:pPr marL="0" marR="0" lvl="0" indent="0" algn="l"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1" u="none" strike="noStrike" cap="none" normalizeH="0" baseline="0" dirty="0">
                              <a:ln>
                                <a:noFill/>
                              </a:ln>
                              <a:solidFill>
                                <a:srgbClr val="00B050"/>
                              </a:solidFill>
                              <a:effectLst/>
                              <a:latin typeface="Calibri" panose="020F0502020204030204" pitchFamily="34" charset="0"/>
                            </a:rPr>
                            <a:t>Throughput Bound</a:t>
                          </a:r>
                        </a:p>
                      </a:txBody>
                      <a:tcPr marL="45720" marR="45720" horzOverflow="overflow">
                        <a:lnL w="28575"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28575" cap="flat" cmpd="sng" algn="ctr">
                          <a:solidFill>
                            <a:schemeClr val="tx1"/>
                          </a:solidFill>
                          <a:prstDash val="solid"/>
                          <a:round/>
                          <a:headEnd type="none" w="med" len="med"/>
                          <a:tailEnd type="none" w="sm" len="sm"/>
                        </a:lnB>
                        <a:lnTlToBr>
                          <a:noFill/>
                        </a:lnTlToBr>
                        <a:lnBlToTr>
                          <a:noFill/>
                        </a:lnBlToTr>
                        <a:solidFill>
                          <a:schemeClr val="accent6">
                            <a:lumMod val="20000"/>
                            <a:lumOff val="80000"/>
                          </a:schemeClr>
                        </a:solid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1" u="none" strike="noStrike" cap="none" normalizeH="0" baseline="0" dirty="0">
                              <a:ln>
                                <a:noFill/>
                              </a:ln>
                              <a:solidFill>
                                <a:srgbClr val="00B050"/>
                              </a:solidFill>
                              <a:effectLst/>
                              <a:latin typeface="Calibri" panose="020F0502020204030204" pitchFamily="34" charset="0"/>
                            </a:rPr>
                            <a:t>0.50</a:t>
                          </a:r>
                        </a:p>
                      </a:txBody>
                      <a:tcPr marL="45720" marR="45720" anchor="ctr"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28575"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1" u="none" strike="noStrike" cap="none" normalizeH="0" baseline="0" dirty="0">
                              <a:ln>
                                <a:noFill/>
                              </a:ln>
                              <a:solidFill>
                                <a:srgbClr val="00B050"/>
                              </a:solidFill>
                              <a:effectLst/>
                              <a:latin typeface="Calibri" panose="020F0502020204030204" pitchFamily="34" charset="0"/>
                            </a:rPr>
                            <a:t>1.00</a:t>
                          </a:r>
                        </a:p>
                      </a:txBody>
                      <a:tcPr marL="45720" marR="45720" anchor="ctr"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28575"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1" u="none" strike="noStrike" cap="none" normalizeH="0" baseline="0" dirty="0">
                              <a:ln>
                                <a:noFill/>
                              </a:ln>
                              <a:solidFill>
                                <a:srgbClr val="00B050"/>
                              </a:solidFill>
                              <a:effectLst/>
                              <a:latin typeface="Calibri" panose="020F0502020204030204" pitchFamily="34" charset="0"/>
                            </a:rPr>
                            <a:t>1.00</a:t>
                          </a:r>
                        </a:p>
                      </a:txBody>
                      <a:tcPr marL="45720" marR="45720" anchor="ctr"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28575"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1" u="none" strike="noStrike" cap="none" normalizeH="0" baseline="0" dirty="0">
                              <a:ln>
                                <a:noFill/>
                              </a:ln>
                              <a:solidFill>
                                <a:srgbClr val="00B050"/>
                              </a:solidFill>
                              <a:effectLst/>
                              <a:latin typeface="Calibri" panose="020F0502020204030204" pitchFamily="34" charset="0"/>
                            </a:rPr>
                            <a:t>0.50</a:t>
                          </a:r>
                        </a:p>
                      </a:txBody>
                      <a:tcPr marL="45720" marR="45720" anchor="ctr" horzOverflow="overflow">
                        <a:lnL w="12700" cap="flat" cmpd="sng" algn="ctr">
                          <a:solidFill>
                            <a:schemeClr val="tx1"/>
                          </a:solidFill>
                          <a:prstDash val="solid"/>
                          <a:round/>
                          <a:headEnd type="none" w="med" len="med"/>
                          <a:tailEnd type="none" w="sm" len="sm"/>
                        </a:lnL>
                        <a:lnR w="28575"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28575" cap="flat" cmpd="sng" algn="ctr">
                          <a:solidFill>
                            <a:schemeClr val="tx1"/>
                          </a:solidFill>
                          <a:prstDash val="solid"/>
                          <a:round/>
                          <a:headEnd type="none" w="med" len="med"/>
                          <a:tailEnd type="none" w="sm" len="sm"/>
                        </a:lnB>
                        <a:lnTlToBr>
                          <a:noFill/>
                        </a:lnTlToBr>
                        <a:lnBlToTr>
                          <a:noFill/>
                        </a:lnBlToTr>
                        <a:noFill/>
                      </a:tcPr>
                    </a:tc>
                    <a:extLst>
                      <a:ext uri="{0D108BD9-81ED-4DB2-BD59-A6C34878D82A}">
                        <a16:rowId xmlns:a16="http://schemas.microsoft.com/office/drawing/2014/main" val="10006"/>
                      </a:ext>
                    </a:extLst>
                  </a:tr>
                </a:tbl>
              </a:graphicData>
            </a:graphic>
          </p:graphicFrame>
        </mc:Choice>
        <mc:Fallback>
          <p:graphicFrame>
            <p:nvGraphicFramePr>
              <p:cNvPr id="8" name="Group 49"/>
              <p:cNvGraphicFramePr>
                <a:graphicFrameLocks noGrp="1"/>
              </p:cNvGraphicFramePr>
              <p:nvPr/>
            </p:nvGraphicFramePr>
            <p:xfrm>
              <a:off x="2286001" y="970541"/>
              <a:ext cx="6811962" cy="2714625"/>
            </p:xfrm>
            <a:graphic>
              <a:graphicData uri="http://schemas.openxmlformats.org/drawingml/2006/table">
                <a:tbl>
                  <a:tblPr/>
                  <a:tblGrid>
                    <a:gridCol w="1955286">
                      <a:extLst>
                        <a:ext uri="{9D8B030D-6E8A-4147-A177-3AD203B41FA5}">
                          <a16:colId xmlns:a16="http://schemas.microsoft.com/office/drawing/2014/main" val="20000"/>
                        </a:ext>
                      </a:extLst>
                    </a:gridCol>
                    <a:gridCol w="1214169">
                      <a:extLst>
                        <a:ext uri="{9D8B030D-6E8A-4147-A177-3AD203B41FA5}">
                          <a16:colId xmlns:a16="http://schemas.microsoft.com/office/drawing/2014/main" val="20001"/>
                        </a:ext>
                      </a:extLst>
                    </a:gridCol>
                    <a:gridCol w="1214169">
                      <a:extLst>
                        <a:ext uri="{9D8B030D-6E8A-4147-A177-3AD203B41FA5}">
                          <a16:colId xmlns:a16="http://schemas.microsoft.com/office/drawing/2014/main" val="20002"/>
                        </a:ext>
                      </a:extLst>
                    </a:gridCol>
                    <a:gridCol w="1214169">
                      <a:extLst>
                        <a:ext uri="{9D8B030D-6E8A-4147-A177-3AD203B41FA5}">
                          <a16:colId xmlns:a16="http://schemas.microsoft.com/office/drawing/2014/main" val="20003"/>
                        </a:ext>
                      </a:extLst>
                    </a:gridCol>
                    <a:gridCol w="1214169">
                      <a:extLst>
                        <a:ext uri="{9D8B030D-6E8A-4147-A177-3AD203B41FA5}">
                          <a16:colId xmlns:a16="http://schemas.microsoft.com/office/drawing/2014/main" val="20004"/>
                        </a:ext>
                      </a:extLst>
                    </a:gridCol>
                  </a:tblGrid>
                  <a:tr h="390525">
                    <a:tc>
                      <a:txBody>
                        <a:bodyPr/>
                        <a:lstStyle/>
                        <a:p>
                          <a:pPr marL="0" marR="0" lvl="0" indent="0" algn="l"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a:ln>
                                <a:noFill/>
                              </a:ln>
                              <a:solidFill>
                                <a:srgbClr val="C00000"/>
                              </a:solidFill>
                              <a:effectLst/>
                              <a:latin typeface="Calibri" panose="020F0502020204030204" pitchFamily="34" charset="0"/>
                            </a:rPr>
                            <a:t>Method</a:t>
                          </a:r>
                        </a:p>
                      </a:txBody>
                      <a:tcPr marL="45720" marR="45720" horzOverflow="overflow">
                        <a:lnL w="28575"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28575"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solidFill>
                          <a:srgbClr val="D5F1CF"/>
                        </a:solidFill>
                      </a:tcPr>
                    </a:tc>
                    <a:tc gridSpan="2">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a:ln>
                                <a:noFill/>
                              </a:ln>
                              <a:solidFill>
                                <a:srgbClr val="C00000"/>
                              </a:solidFill>
                              <a:effectLst/>
                              <a:latin typeface="Calibri" panose="020F0502020204030204" pitchFamily="34" charset="0"/>
                            </a:rPr>
                            <a:t>Integer</a:t>
                          </a:r>
                        </a:p>
                      </a:txBody>
                      <a:tcPr marL="45720" marR="45720"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28575"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solidFill>
                          <a:srgbClr val="F1C7C7"/>
                        </a:solidFill>
                      </a:tcPr>
                    </a:tc>
                    <a:tc hMerge="1">
                      <a:txBody>
                        <a:bodyPr/>
                        <a:lstStyle/>
                        <a:p>
                          <a:endParaRPr lang="en-US"/>
                        </a:p>
                      </a:txBody>
                      <a:tcPr/>
                    </a:tc>
                    <a:tc gridSpan="2">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a:ln>
                                <a:noFill/>
                              </a:ln>
                              <a:solidFill>
                                <a:srgbClr val="C00000"/>
                              </a:solidFill>
                              <a:effectLst/>
                              <a:latin typeface="Calibri" panose="020F0502020204030204" pitchFamily="34" charset="0"/>
                            </a:rPr>
                            <a:t>Double FP</a:t>
                          </a:r>
                        </a:p>
                      </a:txBody>
                      <a:tcPr marL="45720" marR="45720" horzOverflow="overflow">
                        <a:lnL w="12700" cap="flat" cmpd="sng" algn="ctr">
                          <a:solidFill>
                            <a:schemeClr val="tx1"/>
                          </a:solidFill>
                          <a:prstDash val="solid"/>
                          <a:round/>
                          <a:headEnd type="none" w="med" len="med"/>
                          <a:tailEnd type="none" w="sm" len="sm"/>
                        </a:lnL>
                        <a:lnR w="28575" cap="flat" cmpd="sng" algn="ctr">
                          <a:solidFill>
                            <a:schemeClr val="tx1"/>
                          </a:solidFill>
                          <a:prstDash val="solid"/>
                          <a:round/>
                          <a:headEnd type="none" w="med" len="med"/>
                          <a:tailEnd type="none" w="sm" len="sm"/>
                        </a:lnR>
                        <a:lnT w="28575"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solidFill>
                          <a:srgbClr val="F1C7C7"/>
                        </a:solidFill>
                      </a:tcPr>
                    </a:tc>
                    <a:tc hMerge="1">
                      <a:txBody>
                        <a:bodyPr/>
                        <a:lstStyle/>
                        <a:p>
                          <a:endParaRPr lang="en-US"/>
                        </a:p>
                      </a:txBody>
                      <a:tcPr/>
                    </a:tc>
                    <a:extLst>
                      <a:ext uri="{0D108BD9-81ED-4DB2-BD59-A6C34878D82A}">
                        <a16:rowId xmlns:a16="http://schemas.microsoft.com/office/drawing/2014/main" val="10000"/>
                      </a:ext>
                    </a:extLst>
                  </a:tr>
                  <a:tr h="387350">
                    <a:tc>
                      <a:txBody>
                        <a:bodyPr/>
                        <a:lstStyle/>
                        <a:p>
                          <a:pPr marL="0" marR="0" lvl="0" indent="0" algn="l"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a:ln>
                                <a:noFill/>
                              </a:ln>
                              <a:solidFill>
                                <a:srgbClr val="C00000"/>
                              </a:solidFill>
                              <a:effectLst/>
                              <a:latin typeface="Calibri" panose="020F0502020204030204" pitchFamily="34" charset="0"/>
                            </a:rPr>
                            <a:t>Operation</a:t>
                          </a:r>
                        </a:p>
                      </a:txBody>
                      <a:tcPr marL="45720" marR="45720" horzOverflow="overflow">
                        <a:lnL w="28575"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solidFill>
                          <a:srgbClr val="D5F1CF"/>
                        </a:solid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a:ln>
                                <a:noFill/>
                              </a:ln>
                              <a:solidFill>
                                <a:srgbClr val="C00000"/>
                              </a:solidFill>
                              <a:effectLst/>
                              <a:latin typeface="Calibri" panose="020F0502020204030204" pitchFamily="34" charset="0"/>
                            </a:rPr>
                            <a:t>add + </a:t>
                          </a:r>
                        </a:p>
                      </a:txBody>
                      <a:tcPr marL="45720" marR="45720" anchor="ctr"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endParaRPr lang="en-US"/>
                        </a:p>
                      </a:txBody>
                      <a:tcPr marL="45720" marR="45720" anchor="ctr"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blipFill>
                          <a:blip r:embed="rId4"/>
                          <a:stretch>
                            <a:fillRect l="-269347" t="-110938" r="-203015" b="-517188"/>
                          </a:stretch>
                        </a:blip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a:ln>
                                <a:noFill/>
                              </a:ln>
                              <a:solidFill>
                                <a:srgbClr val="C00000"/>
                              </a:solidFill>
                              <a:effectLst/>
                              <a:latin typeface="Calibri" panose="020F0502020204030204" pitchFamily="34" charset="0"/>
                            </a:rPr>
                            <a:t>add +</a:t>
                          </a:r>
                        </a:p>
                      </a:txBody>
                      <a:tcPr marL="45720" marR="45720" anchor="ctr"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endParaRPr lang="en-US"/>
                        </a:p>
                      </a:txBody>
                      <a:tcPr marL="45720" marR="45720" anchor="ctr" horzOverflow="overflow">
                        <a:lnL w="12700" cap="flat" cmpd="sng" algn="ctr">
                          <a:solidFill>
                            <a:schemeClr val="tx1"/>
                          </a:solidFill>
                          <a:prstDash val="solid"/>
                          <a:round/>
                          <a:headEnd type="none" w="med" len="med"/>
                          <a:tailEnd type="none" w="sm" len="sm"/>
                        </a:lnL>
                        <a:lnR w="28575"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blipFill>
                          <a:blip r:embed="rId4"/>
                          <a:stretch>
                            <a:fillRect l="-469849" t="-110938" r="-2513" b="-517188"/>
                          </a:stretch>
                        </a:blipFill>
                      </a:tcPr>
                    </a:tc>
                    <a:extLst>
                      <a:ext uri="{0D108BD9-81ED-4DB2-BD59-A6C34878D82A}">
                        <a16:rowId xmlns:a16="http://schemas.microsoft.com/office/drawing/2014/main" val="10001"/>
                      </a:ext>
                    </a:extLst>
                  </a:tr>
                  <a:tr h="387350">
                    <a:tc>
                      <a:txBody>
                        <a:bodyPr/>
                        <a:lstStyle/>
                        <a:p>
                          <a:pPr marL="0" marR="0" lvl="0" indent="0" algn="l"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a:ln>
                                <a:noFill/>
                              </a:ln>
                              <a:solidFill>
                                <a:schemeClr val="tx1"/>
                              </a:solidFill>
                              <a:effectLst/>
                              <a:latin typeface="Consolas" panose="020B0609020204030204" pitchFamily="49" charset="0"/>
                            </a:rPr>
                            <a:t>combine4</a:t>
                          </a:r>
                        </a:p>
                      </a:txBody>
                      <a:tcPr marL="45720" marR="45720" horzOverflow="overflow">
                        <a:lnL w="28575"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solidFill>
                          <a:srgbClr val="D5F1CF"/>
                        </a:solid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a:ln>
                                <a:noFill/>
                              </a:ln>
                              <a:solidFill>
                                <a:schemeClr val="tx1"/>
                              </a:solidFill>
                              <a:effectLst/>
                              <a:latin typeface="Calibri" panose="020F0502020204030204" pitchFamily="34" charset="0"/>
                            </a:rPr>
                            <a:t>1.27</a:t>
                          </a:r>
                        </a:p>
                      </a:txBody>
                      <a:tcPr marL="45720" marR="45720" anchor="ctr"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a:ln>
                                <a:noFill/>
                              </a:ln>
                              <a:solidFill>
                                <a:schemeClr val="tx1"/>
                              </a:solidFill>
                              <a:effectLst/>
                              <a:latin typeface="Calibri" panose="020F0502020204030204" pitchFamily="34" charset="0"/>
                            </a:rPr>
                            <a:t>3.01</a:t>
                          </a:r>
                        </a:p>
                      </a:txBody>
                      <a:tcPr marL="45720" marR="45720" anchor="ctr"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a:ln>
                                <a:noFill/>
                              </a:ln>
                              <a:solidFill>
                                <a:schemeClr val="tx1"/>
                              </a:solidFill>
                              <a:effectLst/>
                              <a:latin typeface="Calibri" panose="020F0502020204030204" pitchFamily="34" charset="0"/>
                            </a:rPr>
                            <a:t>3.01</a:t>
                          </a:r>
                        </a:p>
                      </a:txBody>
                      <a:tcPr marL="45720" marR="45720" anchor="ctr"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a:ln>
                                <a:noFill/>
                              </a:ln>
                              <a:solidFill>
                                <a:schemeClr val="tx1"/>
                              </a:solidFill>
                              <a:effectLst/>
                              <a:latin typeface="Calibri" panose="020F0502020204030204" pitchFamily="34" charset="0"/>
                            </a:rPr>
                            <a:t>5.01</a:t>
                          </a:r>
                        </a:p>
                      </a:txBody>
                      <a:tcPr marL="45720" marR="45720" anchor="ctr" horzOverflow="overflow">
                        <a:lnL w="12700" cap="flat" cmpd="sng" algn="ctr">
                          <a:solidFill>
                            <a:schemeClr val="tx1"/>
                          </a:solidFill>
                          <a:prstDash val="solid"/>
                          <a:round/>
                          <a:headEnd type="none" w="med" len="med"/>
                          <a:tailEnd type="none" w="sm" len="sm"/>
                        </a:lnL>
                        <a:lnR w="28575"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extLst>
                      <a:ext uri="{0D108BD9-81ED-4DB2-BD59-A6C34878D82A}">
                        <a16:rowId xmlns:a16="http://schemas.microsoft.com/office/drawing/2014/main" val="10002"/>
                      </a:ext>
                    </a:extLst>
                  </a:tr>
                  <a:tr h="387350">
                    <a:tc>
                      <a:txBody>
                        <a:bodyPr/>
                        <a:lstStyle/>
                        <a:p>
                          <a:pPr marL="0" marR="0" lvl="0" indent="0" algn="l"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a:ln>
                                <a:noFill/>
                              </a:ln>
                              <a:solidFill>
                                <a:schemeClr val="tx1"/>
                              </a:solidFill>
                              <a:effectLst/>
                              <a:latin typeface="Consolas" panose="020B0609020204030204" pitchFamily="49" charset="0"/>
                            </a:rPr>
                            <a:t>unroll 2x1</a:t>
                          </a:r>
                        </a:p>
                      </a:txBody>
                      <a:tcPr marL="45720" marR="45720" horzOverflow="overflow">
                        <a:lnL w="28575"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solidFill>
                          <a:srgbClr val="D5F1CF"/>
                        </a:solid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a:ln>
                                <a:noFill/>
                              </a:ln>
                              <a:solidFill>
                                <a:schemeClr val="tx1"/>
                              </a:solidFill>
                              <a:effectLst/>
                              <a:latin typeface="Calibri" panose="020F0502020204030204" pitchFamily="34" charset="0"/>
                            </a:rPr>
                            <a:t>1.01</a:t>
                          </a:r>
                        </a:p>
                      </a:txBody>
                      <a:tcPr marL="45720" marR="45720" anchor="ctr"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a:ln>
                                <a:noFill/>
                              </a:ln>
                              <a:solidFill>
                                <a:schemeClr val="tx1"/>
                              </a:solidFill>
                              <a:effectLst/>
                              <a:latin typeface="Calibri" panose="020F0502020204030204" pitchFamily="34" charset="0"/>
                            </a:rPr>
                            <a:t>3.01</a:t>
                          </a:r>
                        </a:p>
                      </a:txBody>
                      <a:tcPr marL="45720" marR="45720" anchor="ctr"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a:ln>
                                <a:noFill/>
                              </a:ln>
                              <a:solidFill>
                                <a:schemeClr val="tx1"/>
                              </a:solidFill>
                              <a:effectLst/>
                              <a:latin typeface="Calibri" panose="020F0502020204030204" pitchFamily="34" charset="0"/>
                            </a:rPr>
                            <a:t>3.01</a:t>
                          </a:r>
                        </a:p>
                      </a:txBody>
                      <a:tcPr marL="45720" marR="45720" anchor="ctr"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a:ln>
                                <a:noFill/>
                              </a:ln>
                              <a:solidFill>
                                <a:schemeClr val="tx1"/>
                              </a:solidFill>
                              <a:effectLst/>
                              <a:latin typeface="Calibri" panose="020F0502020204030204" pitchFamily="34" charset="0"/>
                            </a:rPr>
                            <a:t>5.01</a:t>
                          </a:r>
                        </a:p>
                      </a:txBody>
                      <a:tcPr marL="45720" marR="45720" anchor="ctr" horzOverflow="overflow">
                        <a:lnL w="12700" cap="flat" cmpd="sng" algn="ctr">
                          <a:solidFill>
                            <a:schemeClr val="tx1"/>
                          </a:solidFill>
                          <a:prstDash val="solid"/>
                          <a:round/>
                          <a:headEnd type="none" w="med" len="med"/>
                          <a:tailEnd type="none" w="sm" len="sm"/>
                        </a:lnL>
                        <a:lnR w="28575"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extLst>
                      <a:ext uri="{0D108BD9-81ED-4DB2-BD59-A6C34878D82A}">
                        <a16:rowId xmlns:a16="http://schemas.microsoft.com/office/drawing/2014/main" val="10003"/>
                      </a:ext>
                    </a:extLst>
                  </a:tr>
                  <a:tr h="387350">
                    <a:tc>
                      <a:txBody>
                        <a:bodyPr/>
                        <a:lstStyle/>
                        <a:p>
                          <a:pPr marL="0" marR="0" lvl="0" indent="0" algn="l"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a:ln>
                                <a:noFill/>
                              </a:ln>
                              <a:solidFill>
                                <a:schemeClr val="tx1"/>
                              </a:solidFill>
                              <a:effectLst/>
                              <a:latin typeface="Consolas" panose="020B0609020204030204" pitchFamily="49" charset="0"/>
                            </a:rPr>
                            <a:t>unroll 2x1a</a:t>
                          </a:r>
                        </a:p>
                      </a:txBody>
                      <a:tcPr marL="45720" marR="45720" horzOverflow="overflow">
                        <a:lnL w="28575"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solidFill>
                          <a:srgbClr val="D5F1CF"/>
                        </a:solid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a:ln>
                                <a:noFill/>
                              </a:ln>
                              <a:solidFill>
                                <a:schemeClr val="tx1"/>
                              </a:solidFill>
                              <a:effectLst/>
                              <a:latin typeface="Calibri" panose="020F0502020204030204" pitchFamily="34" charset="0"/>
                            </a:rPr>
                            <a:t>1.01</a:t>
                          </a:r>
                        </a:p>
                      </a:txBody>
                      <a:tcPr marL="45720" marR="45720" anchor="ctr"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a:ln>
                                <a:noFill/>
                              </a:ln>
                              <a:solidFill>
                                <a:schemeClr val="tx1"/>
                              </a:solidFill>
                              <a:effectLst/>
                              <a:latin typeface="Calibri" panose="020F0502020204030204" pitchFamily="34" charset="0"/>
                            </a:rPr>
                            <a:t>1.51</a:t>
                          </a:r>
                        </a:p>
                      </a:txBody>
                      <a:tcPr marL="45720" marR="45720" anchor="ctr"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a:ln>
                                <a:noFill/>
                              </a:ln>
                              <a:solidFill>
                                <a:schemeClr val="tx1"/>
                              </a:solidFill>
                              <a:effectLst/>
                              <a:latin typeface="Calibri" panose="020F0502020204030204" pitchFamily="34" charset="0"/>
                            </a:rPr>
                            <a:t>1.51</a:t>
                          </a:r>
                        </a:p>
                      </a:txBody>
                      <a:tcPr marL="45720" marR="45720" anchor="ctr"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a:ln>
                                <a:noFill/>
                              </a:ln>
                              <a:solidFill>
                                <a:schemeClr val="tx1"/>
                              </a:solidFill>
                              <a:effectLst/>
                              <a:latin typeface="Calibri" panose="020F0502020204030204" pitchFamily="34" charset="0"/>
                            </a:rPr>
                            <a:t>2.51</a:t>
                          </a:r>
                        </a:p>
                      </a:txBody>
                      <a:tcPr marL="45720" marR="45720" anchor="ctr" horzOverflow="overflow">
                        <a:lnL w="12700" cap="flat" cmpd="sng" algn="ctr">
                          <a:solidFill>
                            <a:schemeClr val="tx1"/>
                          </a:solidFill>
                          <a:prstDash val="solid"/>
                          <a:round/>
                          <a:headEnd type="none" w="med" len="med"/>
                          <a:tailEnd type="none" w="sm" len="sm"/>
                        </a:lnL>
                        <a:lnR w="28575"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extLst>
                      <a:ext uri="{0D108BD9-81ED-4DB2-BD59-A6C34878D82A}">
                        <a16:rowId xmlns:a16="http://schemas.microsoft.com/office/drawing/2014/main" val="10004"/>
                      </a:ext>
                    </a:extLst>
                  </a:tr>
                  <a:tr h="387350">
                    <a:tc>
                      <a:txBody>
                        <a:bodyPr/>
                        <a:lstStyle/>
                        <a:p>
                          <a:pPr marL="0" marR="0" lvl="0" indent="0" algn="l"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1" u="none" strike="noStrike" cap="none" normalizeH="0" baseline="0" dirty="0">
                              <a:ln>
                                <a:noFill/>
                              </a:ln>
                              <a:solidFill>
                                <a:srgbClr val="0070C0"/>
                              </a:solidFill>
                              <a:effectLst/>
                              <a:latin typeface="Calibri" panose="020F0502020204030204" pitchFamily="34" charset="0"/>
                            </a:rPr>
                            <a:t>Latency Bound</a:t>
                          </a:r>
                        </a:p>
                      </a:txBody>
                      <a:tcPr marL="45720" marR="45720" horzOverflow="overflow">
                        <a:lnL w="28575"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solidFill>
                          <a:schemeClr val="accent6">
                            <a:lumMod val="20000"/>
                            <a:lumOff val="80000"/>
                          </a:schemeClr>
                        </a:solid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1" u="none" strike="noStrike" cap="none" normalizeH="0" baseline="0" dirty="0">
                              <a:ln>
                                <a:noFill/>
                              </a:ln>
                              <a:solidFill>
                                <a:srgbClr val="0070C0"/>
                              </a:solidFill>
                              <a:effectLst/>
                              <a:latin typeface="Calibri" panose="020F0502020204030204" pitchFamily="34" charset="0"/>
                            </a:rPr>
                            <a:t>1.00</a:t>
                          </a:r>
                        </a:p>
                      </a:txBody>
                      <a:tcPr marL="45720" marR="45720" anchor="ctr"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1" u="none" strike="noStrike" cap="none" normalizeH="0" baseline="0" dirty="0">
                              <a:ln>
                                <a:noFill/>
                              </a:ln>
                              <a:solidFill>
                                <a:srgbClr val="0070C0"/>
                              </a:solidFill>
                              <a:effectLst/>
                              <a:latin typeface="Calibri" panose="020F0502020204030204" pitchFamily="34" charset="0"/>
                            </a:rPr>
                            <a:t>3.00</a:t>
                          </a:r>
                        </a:p>
                      </a:txBody>
                      <a:tcPr marL="45720" marR="45720" anchor="ctr"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1" u="none" strike="noStrike" cap="none" normalizeH="0" baseline="0" dirty="0">
                              <a:ln>
                                <a:noFill/>
                              </a:ln>
                              <a:solidFill>
                                <a:srgbClr val="0070C0"/>
                              </a:solidFill>
                              <a:effectLst/>
                              <a:latin typeface="Calibri" panose="020F0502020204030204" pitchFamily="34" charset="0"/>
                            </a:rPr>
                            <a:t>3.00</a:t>
                          </a:r>
                        </a:p>
                      </a:txBody>
                      <a:tcPr marL="45720" marR="45720" anchor="ctr"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1" u="none" strike="noStrike" cap="none" normalizeH="0" baseline="0" dirty="0">
                              <a:ln>
                                <a:noFill/>
                              </a:ln>
                              <a:solidFill>
                                <a:srgbClr val="0070C0"/>
                              </a:solidFill>
                              <a:effectLst/>
                              <a:latin typeface="Calibri" panose="020F0502020204030204" pitchFamily="34" charset="0"/>
                            </a:rPr>
                            <a:t>5.00</a:t>
                          </a:r>
                        </a:p>
                      </a:txBody>
                      <a:tcPr marL="45720" marR="45720" anchor="ctr" horzOverflow="overflow">
                        <a:lnL w="12700" cap="flat" cmpd="sng" algn="ctr">
                          <a:solidFill>
                            <a:schemeClr val="tx1"/>
                          </a:solidFill>
                          <a:prstDash val="solid"/>
                          <a:round/>
                          <a:headEnd type="none" w="med" len="med"/>
                          <a:tailEnd type="none" w="sm" len="sm"/>
                        </a:lnL>
                        <a:lnR w="28575"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extLst>
                      <a:ext uri="{0D108BD9-81ED-4DB2-BD59-A6C34878D82A}">
                        <a16:rowId xmlns:a16="http://schemas.microsoft.com/office/drawing/2014/main" val="10005"/>
                      </a:ext>
                    </a:extLst>
                  </a:tr>
                  <a:tr h="387350">
                    <a:tc>
                      <a:txBody>
                        <a:bodyPr/>
                        <a:lstStyle/>
                        <a:p>
                          <a:pPr marL="0" marR="0" lvl="0" indent="0" algn="l"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1" u="none" strike="noStrike" cap="none" normalizeH="0" baseline="0" dirty="0">
                              <a:ln>
                                <a:noFill/>
                              </a:ln>
                              <a:solidFill>
                                <a:srgbClr val="00B050"/>
                              </a:solidFill>
                              <a:effectLst/>
                              <a:latin typeface="Calibri" panose="020F0502020204030204" pitchFamily="34" charset="0"/>
                            </a:rPr>
                            <a:t>Throughput Bound</a:t>
                          </a:r>
                        </a:p>
                      </a:txBody>
                      <a:tcPr marL="45720" marR="45720" horzOverflow="overflow">
                        <a:lnL w="28575"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28575" cap="flat" cmpd="sng" algn="ctr">
                          <a:solidFill>
                            <a:schemeClr val="tx1"/>
                          </a:solidFill>
                          <a:prstDash val="solid"/>
                          <a:round/>
                          <a:headEnd type="none" w="med" len="med"/>
                          <a:tailEnd type="none" w="sm" len="sm"/>
                        </a:lnB>
                        <a:lnTlToBr>
                          <a:noFill/>
                        </a:lnTlToBr>
                        <a:lnBlToTr>
                          <a:noFill/>
                        </a:lnBlToTr>
                        <a:solidFill>
                          <a:schemeClr val="accent6">
                            <a:lumMod val="20000"/>
                            <a:lumOff val="80000"/>
                          </a:schemeClr>
                        </a:solid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1" u="none" strike="noStrike" cap="none" normalizeH="0" baseline="0" dirty="0">
                              <a:ln>
                                <a:noFill/>
                              </a:ln>
                              <a:solidFill>
                                <a:srgbClr val="00B050"/>
                              </a:solidFill>
                              <a:effectLst/>
                              <a:latin typeface="Calibri" panose="020F0502020204030204" pitchFamily="34" charset="0"/>
                            </a:rPr>
                            <a:t>0.50</a:t>
                          </a:r>
                        </a:p>
                      </a:txBody>
                      <a:tcPr marL="45720" marR="45720" anchor="ctr"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28575"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1" u="none" strike="noStrike" cap="none" normalizeH="0" baseline="0" dirty="0">
                              <a:ln>
                                <a:noFill/>
                              </a:ln>
                              <a:solidFill>
                                <a:srgbClr val="00B050"/>
                              </a:solidFill>
                              <a:effectLst/>
                              <a:latin typeface="Calibri" panose="020F0502020204030204" pitchFamily="34" charset="0"/>
                            </a:rPr>
                            <a:t>1.00</a:t>
                          </a:r>
                        </a:p>
                      </a:txBody>
                      <a:tcPr marL="45720" marR="45720" anchor="ctr"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28575"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1" u="none" strike="noStrike" cap="none" normalizeH="0" baseline="0" dirty="0">
                              <a:ln>
                                <a:noFill/>
                              </a:ln>
                              <a:solidFill>
                                <a:srgbClr val="00B050"/>
                              </a:solidFill>
                              <a:effectLst/>
                              <a:latin typeface="Calibri" panose="020F0502020204030204" pitchFamily="34" charset="0"/>
                            </a:rPr>
                            <a:t>1.00</a:t>
                          </a:r>
                        </a:p>
                      </a:txBody>
                      <a:tcPr marL="45720" marR="45720" anchor="ctr"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28575"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1" u="none" strike="noStrike" cap="none" normalizeH="0" baseline="0" dirty="0">
                              <a:ln>
                                <a:noFill/>
                              </a:ln>
                              <a:solidFill>
                                <a:srgbClr val="00B050"/>
                              </a:solidFill>
                              <a:effectLst/>
                              <a:latin typeface="Calibri" panose="020F0502020204030204" pitchFamily="34" charset="0"/>
                            </a:rPr>
                            <a:t>0.50</a:t>
                          </a:r>
                        </a:p>
                      </a:txBody>
                      <a:tcPr marL="45720" marR="45720" anchor="ctr" horzOverflow="overflow">
                        <a:lnL w="12700" cap="flat" cmpd="sng" algn="ctr">
                          <a:solidFill>
                            <a:schemeClr val="tx1"/>
                          </a:solidFill>
                          <a:prstDash val="solid"/>
                          <a:round/>
                          <a:headEnd type="none" w="med" len="med"/>
                          <a:tailEnd type="none" w="sm" len="sm"/>
                        </a:lnL>
                        <a:lnR w="28575"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28575" cap="flat" cmpd="sng" algn="ctr">
                          <a:solidFill>
                            <a:schemeClr val="tx1"/>
                          </a:solidFill>
                          <a:prstDash val="solid"/>
                          <a:round/>
                          <a:headEnd type="none" w="med" len="med"/>
                          <a:tailEnd type="none" w="sm" len="sm"/>
                        </a:lnB>
                        <a:lnTlToBr>
                          <a:noFill/>
                        </a:lnTlToBr>
                        <a:lnBlToTr>
                          <a:noFill/>
                        </a:lnBlToTr>
                        <a:noFill/>
                      </a:tcPr>
                    </a:tc>
                    <a:extLst>
                      <a:ext uri="{0D108BD9-81ED-4DB2-BD59-A6C34878D82A}">
                        <a16:rowId xmlns:a16="http://schemas.microsoft.com/office/drawing/2014/main" val="10006"/>
                      </a:ext>
                    </a:extLst>
                  </a:tr>
                </a:tbl>
              </a:graphicData>
            </a:graphic>
          </p:graphicFrame>
        </mc:Fallback>
      </mc:AlternateContent>
      <p:cxnSp>
        <p:nvCxnSpPr>
          <p:cNvPr id="3" name="Straight Arrow Connector 2"/>
          <p:cNvCxnSpPr/>
          <p:nvPr/>
        </p:nvCxnSpPr>
        <p:spPr bwMode="auto">
          <a:xfrm flipH="1" flipV="1">
            <a:off x="8839200" y="3561340"/>
            <a:ext cx="457200" cy="762000"/>
          </a:xfrm>
          <a:prstGeom prst="straightConnector1">
            <a:avLst/>
          </a:prstGeom>
          <a:noFill/>
          <a:ln w="25400" cap="flat" cmpd="sng" algn="ctr">
            <a:solidFill>
              <a:schemeClr val="tx1">
                <a:lumMod val="50000"/>
                <a:lumOff val="50000"/>
              </a:schemeClr>
            </a:solidFill>
            <a:prstDash val="solid"/>
            <a:round/>
            <a:headEnd type="none" w="med" len="med"/>
            <a:tailEnd type="arrow"/>
          </a:ln>
          <a:effectLst/>
        </p:spPr>
      </p:cxnSp>
      <mc:AlternateContent xmlns:mc="http://schemas.openxmlformats.org/markup-compatibility/2006">
        <mc:Choice xmlns:a14="http://schemas.microsoft.com/office/drawing/2010/main" Requires="a14">
          <p:sp>
            <p:nvSpPr>
              <p:cNvPr id="4" name="TextBox 3"/>
              <p:cNvSpPr txBox="1"/>
              <p:nvPr/>
            </p:nvSpPr>
            <p:spPr>
              <a:xfrm>
                <a:off x="8477414" y="4229138"/>
                <a:ext cx="2345450" cy="646331"/>
              </a:xfrm>
              <a:prstGeom prst="rect">
                <a:avLst/>
              </a:prstGeom>
              <a:noFill/>
            </p:spPr>
            <p:txBody>
              <a:bodyPr wrap="none" rtlCol="0">
                <a:spAutoFit/>
              </a:bodyPr>
              <a:lstStyle/>
              <a:p>
                <a:r>
                  <a:rPr lang="en-US" dirty="0">
                    <a:latin typeface="Calibri" pitchFamily="34" charset="0"/>
                  </a:rPr>
                  <a:t>2 </a:t>
                </a:r>
                <a:r>
                  <a:rPr lang="en-US" dirty="0" err="1">
                    <a:latin typeface="Calibri" pitchFamily="34" charset="0"/>
                  </a:rPr>
                  <a:t>func</a:t>
                </a:r>
                <a:r>
                  <a:rPr lang="en-US" dirty="0">
                    <a:latin typeface="Calibri" pitchFamily="34" charset="0"/>
                  </a:rPr>
                  <a:t>. units for “FP </a:t>
                </a:r>
                <a14:m>
                  <m:oMath xmlns:m="http://schemas.openxmlformats.org/officeDocument/2006/math">
                    <m:r>
                      <a:rPr lang="en-US" i="1">
                        <a:latin typeface="Cambria Math" panose="02040503050406030204" pitchFamily="18" charset="0"/>
                      </a:rPr>
                      <m:t>×</m:t>
                    </m:r>
                  </m:oMath>
                </a14:m>
                <a:r>
                  <a:rPr lang="en-US" dirty="0">
                    <a:latin typeface="Calibri" pitchFamily="34" charset="0"/>
                  </a:rPr>
                  <a:t>”</a:t>
                </a:r>
              </a:p>
              <a:p>
                <a:r>
                  <a:rPr lang="en-US" dirty="0">
                    <a:latin typeface="Calibri" pitchFamily="34" charset="0"/>
                  </a:rPr>
                  <a:t>2 </a:t>
                </a:r>
                <a:r>
                  <a:rPr lang="en-US" dirty="0" err="1">
                    <a:latin typeface="Calibri" pitchFamily="34" charset="0"/>
                  </a:rPr>
                  <a:t>func</a:t>
                </a:r>
                <a:r>
                  <a:rPr lang="en-US" dirty="0">
                    <a:latin typeface="Calibri" pitchFamily="34" charset="0"/>
                  </a:rPr>
                  <a:t>. units for load</a:t>
                </a:r>
              </a:p>
            </p:txBody>
          </p:sp>
        </mc:Choice>
        <mc:Fallback>
          <p:sp>
            <p:nvSpPr>
              <p:cNvPr id="4" name="TextBox 3"/>
              <p:cNvSpPr txBox="1">
                <a:spLocks noRot="1" noChangeAspect="1" noMove="1" noResize="1" noEditPoints="1" noAdjustHandles="1" noChangeArrowheads="1" noChangeShapeType="1" noTextEdit="1"/>
              </p:cNvSpPr>
              <p:nvPr/>
            </p:nvSpPr>
            <p:spPr>
              <a:xfrm>
                <a:off x="8477414" y="4229138"/>
                <a:ext cx="2345450" cy="646331"/>
              </a:xfrm>
              <a:prstGeom prst="rect">
                <a:avLst/>
              </a:prstGeom>
              <a:blipFill>
                <a:blip r:embed="rId5"/>
                <a:stretch>
                  <a:fillRect l="-2344" t="-5660" r="-1563" b="-14151"/>
                </a:stretch>
              </a:blipFill>
            </p:spPr>
            <p:txBody>
              <a:bodyPr/>
              <a:lstStyle/>
              <a:p>
                <a:r>
                  <a:rPr lang="en-US">
                    <a:noFill/>
                  </a:rPr>
                  <a:t> </a:t>
                </a:r>
              </a:p>
            </p:txBody>
          </p:sp>
        </mc:Fallback>
      </mc:AlternateContent>
      <p:cxnSp>
        <p:nvCxnSpPr>
          <p:cNvPr id="9" name="Straight Arrow Connector 8"/>
          <p:cNvCxnSpPr>
            <a:stCxn id="10" idx="1"/>
          </p:cNvCxnSpPr>
          <p:nvPr/>
        </p:nvCxnSpPr>
        <p:spPr bwMode="auto">
          <a:xfrm flipH="1" flipV="1">
            <a:off x="5316794" y="3608965"/>
            <a:ext cx="265020" cy="638176"/>
          </a:xfrm>
          <a:prstGeom prst="straightConnector1">
            <a:avLst/>
          </a:prstGeom>
          <a:noFill/>
          <a:ln w="25400" cap="flat" cmpd="sng" algn="ctr">
            <a:solidFill>
              <a:schemeClr val="tx1">
                <a:lumMod val="50000"/>
                <a:lumOff val="50000"/>
              </a:schemeClr>
            </a:solidFill>
            <a:prstDash val="solid"/>
            <a:round/>
            <a:headEnd type="none" w="med" len="med"/>
            <a:tailEnd type="arrow"/>
          </a:ln>
          <a:effectLst/>
        </p:spPr>
      </p:cxnSp>
      <p:sp>
        <p:nvSpPr>
          <p:cNvPr id="10" name="TextBox 9"/>
          <p:cNvSpPr txBox="1"/>
          <p:nvPr/>
        </p:nvSpPr>
        <p:spPr>
          <a:xfrm>
            <a:off x="5581814" y="3923975"/>
            <a:ext cx="2390334" cy="646331"/>
          </a:xfrm>
          <a:prstGeom prst="rect">
            <a:avLst/>
          </a:prstGeom>
          <a:noFill/>
        </p:spPr>
        <p:txBody>
          <a:bodyPr wrap="none" rtlCol="0">
            <a:spAutoFit/>
          </a:bodyPr>
          <a:lstStyle/>
          <a:p>
            <a:r>
              <a:rPr lang="en-US" dirty="0">
                <a:latin typeface="Calibri" pitchFamily="34" charset="0"/>
              </a:rPr>
              <a:t>4 </a:t>
            </a:r>
            <a:r>
              <a:rPr lang="en-US" dirty="0" err="1">
                <a:latin typeface="Calibri" pitchFamily="34" charset="0"/>
              </a:rPr>
              <a:t>func</a:t>
            </a:r>
            <a:r>
              <a:rPr lang="en-US" dirty="0">
                <a:latin typeface="Calibri" pitchFamily="34" charset="0"/>
              </a:rPr>
              <a:t>. units for “INT +”</a:t>
            </a:r>
          </a:p>
          <a:p>
            <a:r>
              <a:rPr lang="en-US" dirty="0">
                <a:latin typeface="Calibri" pitchFamily="34" charset="0"/>
              </a:rPr>
              <a:t>2 </a:t>
            </a:r>
            <a:r>
              <a:rPr lang="en-US" dirty="0" err="1">
                <a:latin typeface="Calibri" pitchFamily="34" charset="0"/>
              </a:rPr>
              <a:t>func</a:t>
            </a:r>
            <a:r>
              <a:rPr lang="en-US" dirty="0">
                <a:latin typeface="Calibri" pitchFamily="34" charset="0"/>
              </a:rPr>
              <a:t>. units for load</a:t>
            </a:r>
          </a:p>
        </p:txBody>
      </p:sp>
      <p:sp>
        <p:nvSpPr>
          <p:cNvPr id="2" name="Slide Number Placeholder 1">
            <a:extLst>
              <a:ext uri="{FF2B5EF4-FFF2-40B4-BE49-F238E27FC236}">
                <a16:creationId xmlns:a16="http://schemas.microsoft.com/office/drawing/2014/main" id="{4A2ECB84-14F8-473C-969B-E9D43935CA8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mc:AlternateContent xmlns:mc="http://schemas.openxmlformats.org/markup-compatibility/2006">
        <mc:Choice xmlns:a14="http://schemas.microsoft.com/office/drawing/2010/main" Requires="a14">
          <p:sp>
            <p:nvSpPr>
              <p:cNvPr id="11" name="Text Placeholder 5">
                <a:extLst>
                  <a:ext uri="{FF2B5EF4-FFF2-40B4-BE49-F238E27FC236}">
                    <a16:creationId xmlns:a16="http://schemas.microsoft.com/office/drawing/2014/main" id="{0CDE9191-303F-40DF-8316-348B02539942}"/>
                  </a:ext>
                </a:extLst>
              </p:cNvPr>
              <p:cNvSpPr txBox="1">
                <a:spLocks/>
              </p:cNvSpPr>
              <p:nvPr/>
            </p:nvSpPr>
            <p:spPr>
              <a:xfrm>
                <a:off x="147344" y="6525676"/>
                <a:ext cx="2567110" cy="20581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700" dirty="0"/>
                  <a:t>[15-213 @ CMU]</a:t>
                </a:r>
                <a14:m>
                  <m:oMath xmlns:m="http://schemas.openxmlformats.org/officeDocument/2006/math">
                    <m:r>
                      <a:rPr lang="en-US" sz="700" i="1">
                        <a:latin typeface="Cambria Math" panose="02040503050406030204" pitchFamily="18" charset="0"/>
                      </a:rPr>
                      <m:t>→</m:t>
                    </m:r>
                  </m:oMath>
                </a14:m>
                <a:endParaRPr lang="en-US" sz="700" dirty="0"/>
              </a:p>
            </p:txBody>
          </p:sp>
        </mc:Choice>
        <mc:Fallback>
          <p:sp>
            <p:nvSpPr>
              <p:cNvPr id="11" name="Text Placeholder 5">
                <a:extLst>
                  <a:ext uri="{FF2B5EF4-FFF2-40B4-BE49-F238E27FC236}">
                    <a16:creationId xmlns:a16="http://schemas.microsoft.com/office/drawing/2014/main" id="{0CDE9191-303F-40DF-8316-348B02539942}"/>
                  </a:ext>
                </a:extLst>
              </p:cNvPr>
              <p:cNvSpPr txBox="1">
                <a:spLocks noRot="1" noChangeAspect="1" noMove="1" noResize="1" noEditPoints="1" noAdjustHandles="1" noChangeArrowheads="1" noChangeShapeType="1" noTextEdit="1"/>
              </p:cNvSpPr>
              <p:nvPr/>
            </p:nvSpPr>
            <p:spPr>
              <a:xfrm>
                <a:off x="147344" y="6525676"/>
                <a:ext cx="2567110" cy="205819"/>
              </a:xfrm>
              <a:prstGeom prst="rect">
                <a:avLst/>
              </a:prstGeom>
              <a:blipFill>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31642869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9362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93627">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93627">
                                            <p:txEl>
                                              <p:pRg st="4" end="4"/>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46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3627" grpId="0" build="p"/>
      <p:bldP spid="24610"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Line 7"/>
          <p:cNvSpPr>
            <a:spLocks noChangeShapeType="1"/>
          </p:cNvSpPr>
          <p:nvPr/>
        </p:nvSpPr>
        <p:spPr bwMode="auto">
          <a:xfrm>
            <a:off x="4648200" y="5486400"/>
            <a:ext cx="0" cy="228600"/>
          </a:xfrm>
          <a:prstGeom prst="line">
            <a:avLst/>
          </a:prstGeom>
          <a:noFill/>
          <a:ln w="19050">
            <a:solidFill>
              <a:schemeClr val="tx1"/>
            </a:solidFill>
            <a:round/>
            <a:headEnd/>
            <a:tailEnd type="triangle" w="med" len="med"/>
          </a:ln>
        </p:spPr>
        <p:txBody>
          <a:bodyPr/>
          <a:lstStyle/>
          <a:p>
            <a:endParaRPr lang="en-US" dirty="0">
              <a:latin typeface="Calibri" pitchFamily="34" charset="0"/>
            </a:endParaRPr>
          </a:p>
        </p:txBody>
      </p:sp>
      <p:sp>
        <p:nvSpPr>
          <p:cNvPr id="662530" name="Rectangle 2"/>
          <p:cNvSpPr>
            <a:spLocks noGrp="1" noChangeArrowheads="1"/>
          </p:cNvSpPr>
          <p:nvPr>
            <p:ph type="title"/>
          </p:nvPr>
        </p:nvSpPr>
        <p:spPr/>
        <p:txBody>
          <a:bodyPr/>
          <a:lstStyle/>
          <a:p>
            <a:pPr eaLnBrk="1" hangingPunct="1">
              <a:defRPr/>
            </a:pPr>
            <a:r>
              <a:rPr lang="en-US"/>
              <a:t>Reassociated Computation</a:t>
            </a:r>
          </a:p>
        </p:txBody>
      </p:sp>
      <p:sp>
        <p:nvSpPr>
          <p:cNvPr id="662531" name="Rectangle 3"/>
          <p:cNvSpPr>
            <a:spLocks noGrp="1" noChangeArrowheads="1"/>
          </p:cNvSpPr>
          <p:nvPr>
            <p:ph type="body" idx="1"/>
          </p:nvPr>
        </p:nvSpPr>
        <p:spPr>
          <a:xfrm>
            <a:off x="7033261" y="2166938"/>
            <a:ext cx="3949700" cy="2820987"/>
          </a:xfrm>
        </p:spPr>
        <p:txBody>
          <a:bodyPr/>
          <a:lstStyle/>
          <a:p>
            <a:pPr marL="287338" indent="-287338">
              <a:lnSpc>
                <a:spcPct val="85000"/>
              </a:lnSpc>
              <a:defRPr/>
            </a:pPr>
            <a:r>
              <a:rPr lang="en-US" dirty="0"/>
              <a:t>What changed:</a:t>
            </a:r>
          </a:p>
          <a:p>
            <a:pPr marL="628650" lvl="1" indent="-230188">
              <a:lnSpc>
                <a:spcPct val="85000"/>
              </a:lnSpc>
              <a:defRPr/>
            </a:pPr>
            <a:r>
              <a:rPr lang="en-US" sz="1800" dirty="0"/>
              <a:t>Ops in the next iteration can be started early (no dependency)</a:t>
            </a:r>
          </a:p>
          <a:p>
            <a:pPr marL="628650" lvl="1" indent="-230188">
              <a:lnSpc>
                <a:spcPct val="85000"/>
              </a:lnSpc>
              <a:defRPr/>
            </a:pPr>
            <a:r>
              <a:rPr lang="en-US" sz="1800" dirty="0"/>
              <a:t>Prefetching kicks in</a:t>
            </a:r>
          </a:p>
          <a:p>
            <a:pPr marL="287338" indent="-287338">
              <a:lnSpc>
                <a:spcPct val="85000"/>
              </a:lnSpc>
              <a:defRPr/>
            </a:pPr>
            <a:endParaRPr lang="en-US" dirty="0"/>
          </a:p>
          <a:p>
            <a:pPr marL="287338" indent="-287338">
              <a:lnSpc>
                <a:spcPct val="85000"/>
              </a:lnSpc>
              <a:defRPr/>
            </a:pPr>
            <a:r>
              <a:rPr lang="en-US" dirty="0"/>
              <a:t>Overall Performance</a:t>
            </a:r>
          </a:p>
          <a:p>
            <a:pPr marL="627063" lvl="1">
              <a:defRPr/>
            </a:pPr>
            <a:r>
              <a:rPr lang="en-US" sz="1800" dirty="0"/>
              <a:t>N elements, D cycles latency/op</a:t>
            </a:r>
          </a:p>
          <a:p>
            <a:pPr marL="627063" lvl="1">
              <a:defRPr/>
            </a:pPr>
            <a:r>
              <a:rPr lang="en-US" sz="1800" dirty="0"/>
              <a:t>(N/2+1)*D cycles: </a:t>
            </a:r>
            <a:r>
              <a:rPr lang="en-US" sz="1800" b="1" dirty="0">
                <a:solidFill>
                  <a:srgbClr val="C00000"/>
                </a:solidFill>
              </a:rPr>
              <a:t>CPE = D/2</a:t>
            </a:r>
          </a:p>
        </p:txBody>
      </p:sp>
      <p:sp>
        <p:nvSpPr>
          <p:cNvPr id="25607" name="AutoShape 6"/>
          <p:cNvSpPr>
            <a:spLocks noChangeArrowheads="1"/>
          </p:cNvSpPr>
          <p:nvPr/>
        </p:nvSpPr>
        <p:spPr bwMode="auto">
          <a:xfrm>
            <a:off x="2590800" y="3616325"/>
            <a:ext cx="533400" cy="304800"/>
          </a:xfrm>
          <a:prstGeom prst="roundRect">
            <a:avLst>
              <a:gd name="adj" fmla="val 19644"/>
            </a:avLst>
          </a:prstGeom>
          <a:solidFill>
            <a:srgbClr val="F1C7C7"/>
          </a:solidFill>
          <a:ln w="19050">
            <a:solidFill>
              <a:schemeClr val="tx1"/>
            </a:solidFill>
            <a:round/>
            <a:headEnd/>
            <a:tailEnd/>
          </a:ln>
        </p:spPr>
        <p:txBody>
          <a:bodyPr wrap="none" anchor="ctr"/>
          <a:lstStyle/>
          <a:p>
            <a:pPr algn="ctr" eaLnBrk="1" hangingPunct="1">
              <a:lnSpc>
                <a:spcPct val="100000"/>
              </a:lnSpc>
            </a:pPr>
            <a:r>
              <a:rPr lang="en-US">
                <a:latin typeface="Courier New" pitchFamily="49" charset="0"/>
              </a:rPr>
              <a:t>*</a:t>
            </a:r>
          </a:p>
        </p:txBody>
      </p:sp>
      <p:sp>
        <p:nvSpPr>
          <p:cNvPr id="25608" name="Line 7"/>
          <p:cNvSpPr>
            <a:spLocks noChangeShapeType="1"/>
          </p:cNvSpPr>
          <p:nvPr/>
        </p:nvSpPr>
        <p:spPr bwMode="auto">
          <a:xfrm>
            <a:off x="2743200" y="3387725"/>
            <a:ext cx="0" cy="228600"/>
          </a:xfrm>
          <a:prstGeom prst="line">
            <a:avLst/>
          </a:prstGeom>
          <a:noFill/>
          <a:ln w="19050">
            <a:solidFill>
              <a:schemeClr val="tx1"/>
            </a:solidFill>
            <a:round/>
            <a:headEnd/>
            <a:tailEnd type="triangle" w="med" len="med"/>
          </a:ln>
        </p:spPr>
        <p:txBody>
          <a:bodyPr/>
          <a:lstStyle/>
          <a:p>
            <a:endParaRPr lang="en-US" dirty="0">
              <a:latin typeface="Calibri" pitchFamily="34" charset="0"/>
            </a:endParaRPr>
          </a:p>
        </p:txBody>
      </p:sp>
      <p:sp>
        <p:nvSpPr>
          <p:cNvPr id="25609" name="AutoShape 8"/>
          <p:cNvSpPr>
            <a:spLocks noChangeArrowheads="1"/>
          </p:cNvSpPr>
          <p:nvPr/>
        </p:nvSpPr>
        <p:spPr bwMode="auto">
          <a:xfrm>
            <a:off x="3200400" y="4149725"/>
            <a:ext cx="533400" cy="304800"/>
          </a:xfrm>
          <a:prstGeom prst="roundRect">
            <a:avLst>
              <a:gd name="adj" fmla="val 19644"/>
            </a:avLst>
          </a:prstGeom>
          <a:solidFill>
            <a:srgbClr val="F1C7C7"/>
          </a:solidFill>
          <a:ln w="19050">
            <a:solidFill>
              <a:schemeClr val="tx1"/>
            </a:solidFill>
            <a:round/>
            <a:headEnd/>
            <a:tailEnd/>
          </a:ln>
        </p:spPr>
        <p:txBody>
          <a:bodyPr wrap="none" anchor="ctr"/>
          <a:lstStyle/>
          <a:p>
            <a:pPr algn="ctr" eaLnBrk="1" hangingPunct="1">
              <a:lnSpc>
                <a:spcPct val="100000"/>
              </a:lnSpc>
            </a:pPr>
            <a:r>
              <a:rPr lang="en-US">
                <a:latin typeface="Courier New" pitchFamily="49" charset="0"/>
              </a:rPr>
              <a:t>*</a:t>
            </a:r>
          </a:p>
        </p:txBody>
      </p:sp>
      <p:sp>
        <p:nvSpPr>
          <p:cNvPr id="25611" name="Freeform 10"/>
          <p:cNvSpPr>
            <a:spLocks/>
          </p:cNvSpPr>
          <p:nvPr/>
        </p:nvSpPr>
        <p:spPr bwMode="auto">
          <a:xfrm>
            <a:off x="2895600" y="3921125"/>
            <a:ext cx="304800" cy="369888"/>
          </a:xfrm>
          <a:custGeom>
            <a:avLst/>
            <a:gdLst>
              <a:gd name="T0" fmla="*/ 0 w 288"/>
              <a:gd name="T1" fmla="*/ 0 h 48"/>
              <a:gd name="T2" fmla="*/ 0 w 288"/>
              <a:gd name="T3" fmla="*/ 48 h 48"/>
              <a:gd name="T4" fmla="*/ 288 w 288"/>
              <a:gd name="T5" fmla="*/ 48 h 48"/>
              <a:gd name="T6" fmla="*/ 0 60000 65536"/>
              <a:gd name="T7" fmla="*/ 0 60000 65536"/>
              <a:gd name="T8" fmla="*/ 0 60000 65536"/>
              <a:gd name="T9" fmla="*/ 0 w 288"/>
              <a:gd name="T10" fmla="*/ 0 h 48"/>
              <a:gd name="T11" fmla="*/ 288 w 288"/>
              <a:gd name="T12" fmla="*/ 48 h 48"/>
            </a:gdLst>
            <a:ahLst/>
            <a:cxnLst>
              <a:cxn ang="T6">
                <a:pos x="T0" y="T1"/>
              </a:cxn>
              <a:cxn ang="T7">
                <a:pos x="T2" y="T3"/>
              </a:cxn>
              <a:cxn ang="T8">
                <a:pos x="T4" y="T5"/>
              </a:cxn>
            </a:cxnLst>
            <a:rect l="T9" t="T10" r="T11" b="T12"/>
            <a:pathLst>
              <a:path w="288" h="48">
                <a:moveTo>
                  <a:pt x="0" y="0"/>
                </a:moveTo>
                <a:lnTo>
                  <a:pt x="0" y="48"/>
                </a:lnTo>
                <a:lnTo>
                  <a:pt x="288" y="48"/>
                </a:lnTo>
              </a:path>
            </a:pathLst>
          </a:custGeom>
          <a:noFill/>
          <a:ln w="19050">
            <a:solidFill>
              <a:schemeClr val="tx2"/>
            </a:solidFill>
            <a:round/>
            <a:headEnd/>
            <a:tailEnd type="triangle" w="sm" len="sm"/>
          </a:ln>
        </p:spPr>
        <p:txBody>
          <a:bodyPr wrap="square" lIns="45720" rIns="45720" anchor="ctr">
            <a:spAutoFit/>
          </a:bodyPr>
          <a:lstStyle/>
          <a:p>
            <a:endParaRPr lang="en-US" dirty="0">
              <a:latin typeface="Calibri" pitchFamily="34" charset="0"/>
            </a:endParaRPr>
          </a:p>
        </p:txBody>
      </p:sp>
      <p:sp>
        <p:nvSpPr>
          <p:cNvPr id="662539" name="Rectangle 11"/>
          <p:cNvSpPr>
            <a:spLocks noChangeArrowheads="1"/>
          </p:cNvSpPr>
          <p:nvPr/>
        </p:nvSpPr>
        <p:spPr bwMode="auto">
          <a:xfrm>
            <a:off x="2636838" y="3082925"/>
            <a:ext cx="230188" cy="369888"/>
          </a:xfrm>
          <a:prstGeom prst="rect">
            <a:avLst/>
          </a:prstGeom>
          <a:noFill/>
          <a:ln w="19050">
            <a:noFill/>
            <a:miter lim="800000"/>
            <a:headEnd/>
            <a:tailEnd type="none" w="sm" len="sm"/>
          </a:ln>
          <a:effectLst/>
        </p:spPr>
        <p:txBody>
          <a:bodyPr wrap="none" lIns="45720" rIns="45720">
            <a:spAutoFit/>
          </a:bodyPr>
          <a:lstStyle/>
          <a:p>
            <a:pPr algn="ctr">
              <a:defRPr/>
            </a:pPr>
            <a:r>
              <a:rPr lang="en-US">
                <a:solidFill>
                  <a:schemeClr val="tx2"/>
                </a:solidFill>
                <a:latin typeface="Courier New" pitchFamily="49" charset="0"/>
              </a:rPr>
              <a:t>1</a:t>
            </a:r>
            <a:endParaRPr lang="en-US" baseline="-25000">
              <a:solidFill>
                <a:schemeClr val="tx2"/>
              </a:solidFill>
              <a:latin typeface="Courier New" pitchFamily="49" charset="0"/>
            </a:endParaRPr>
          </a:p>
        </p:txBody>
      </p:sp>
      <p:sp>
        <p:nvSpPr>
          <p:cNvPr id="25613" name="AutoShape 12"/>
          <p:cNvSpPr>
            <a:spLocks noChangeArrowheads="1"/>
          </p:cNvSpPr>
          <p:nvPr/>
        </p:nvSpPr>
        <p:spPr bwMode="auto">
          <a:xfrm>
            <a:off x="3794125" y="4683125"/>
            <a:ext cx="533400" cy="304800"/>
          </a:xfrm>
          <a:prstGeom prst="roundRect">
            <a:avLst>
              <a:gd name="adj" fmla="val 19644"/>
            </a:avLst>
          </a:prstGeom>
          <a:solidFill>
            <a:srgbClr val="F1C7C7"/>
          </a:solidFill>
          <a:ln w="19050">
            <a:solidFill>
              <a:schemeClr val="tx1"/>
            </a:solidFill>
            <a:round/>
            <a:headEnd/>
            <a:tailEnd/>
          </a:ln>
        </p:spPr>
        <p:txBody>
          <a:bodyPr wrap="none" anchor="ctr"/>
          <a:lstStyle/>
          <a:p>
            <a:pPr algn="ctr" eaLnBrk="1" hangingPunct="1">
              <a:lnSpc>
                <a:spcPct val="100000"/>
              </a:lnSpc>
            </a:pPr>
            <a:r>
              <a:rPr lang="en-US">
                <a:latin typeface="Courier New" pitchFamily="49" charset="0"/>
              </a:rPr>
              <a:t>*</a:t>
            </a:r>
          </a:p>
        </p:txBody>
      </p:sp>
      <p:sp>
        <p:nvSpPr>
          <p:cNvPr id="25615" name="Freeform 14"/>
          <p:cNvSpPr>
            <a:spLocks/>
          </p:cNvSpPr>
          <p:nvPr/>
        </p:nvSpPr>
        <p:spPr bwMode="auto">
          <a:xfrm>
            <a:off x="3489325" y="4454525"/>
            <a:ext cx="304800" cy="369888"/>
          </a:xfrm>
          <a:custGeom>
            <a:avLst/>
            <a:gdLst>
              <a:gd name="T0" fmla="*/ 0 w 288"/>
              <a:gd name="T1" fmla="*/ 0 h 48"/>
              <a:gd name="T2" fmla="*/ 0 w 288"/>
              <a:gd name="T3" fmla="*/ 48 h 48"/>
              <a:gd name="T4" fmla="*/ 288 w 288"/>
              <a:gd name="T5" fmla="*/ 48 h 48"/>
              <a:gd name="T6" fmla="*/ 0 60000 65536"/>
              <a:gd name="T7" fmla="*/ 0 60000 65536"/>
              <a:gd name="T8" fmla="*/ 0 60000 65536"/>
              <a:gd name="T9" fmla="*/ 0 w 288"/>
              <a:gd name="T10" fmla="*/ 0 h 48"/>
              <a:gd name="T11" fmla="*/ 288 w 288"/>
              <a:gd name="T12" fmla="*/ 48 h 48"/>
            </a:gdLst>
            <a:ahLst/>
            <a:cxnLst>
              <a:cxn ang="T6">
                <a:pos x="T0" y="T1"/>
              </a:cxn>
              <a:cxn ang="T7">
                <a:pos x="T2" y="T3"/>
              </a:cxn>
              <a:cxn ang="T8">
                <a:pos x="T4" y="T5"/>
              </a:cxn>
            </a:cxnLst>
            <a:rect l="T9" t="T10" r="T11" b="T12"/>
            <a:pathLst>
              <a:path w="288" h="48">
                <a:moveTo>
                  <a:pt x="0" y="0"/>
                </a:moveTo>
                <a:lnTo>
                  <a:pt x="0" y="48"/>
                </a:lnTo>
                <a:lnTo>
                  <a:pt x="288" y="48"/>
                </a:lnTo>
              </a:path>
            </a:pathLst>
          </a:custGeom>
          <a:noFill/>
          <a:ln w="19050">
            <a:solidFill>
              <a:schemeClr val="tx2"/>
            </a:solidFill>
            <a:round/>
            <a:headEnd/>
            <a:tailEnd type="triangle" w="sm" len="sm"/>
          </a:ln>
        </p:spPr>
        <p:txBody>
          <a:bodyPr wrap="square" lIns="45720" rIns="45720" anchor="ctr">
            <a:spAutoFit/>
          </a:bodyPr>
          <a:lstStyle/>
          <a:p>
            <a:endParaRPr lang="en-US" dirty="0">
              <a:latin typeface="Calibri" pitchFamily="34" charset="0"/>
            </a:endParaRPr>
          </a:p>
        </p:txBody>
      </p:sp>
      <p:sp>
        <p:nvSpPr>
          <p:cNvPr id="25616" name="AutoShape 15"/>
          <p:cNvSpPr>
            <a:spLocks noChangeArrowheads="1"/>
          </p:cNvSpPr>
          <p:nvPr/>
        </p:nvSpPr>
        <p:spPr bwMode="auto">
          <a:xfrm>
            <a:off x="4387850" y="5216525"/>
            <a:ext cx="533400" cy="304800"/>
          </a:xfrm>
          <a:prstGeom prst="roundRect">
            <a:avLst>
              <a:gd name="adj" fmla="val 19644"/>
            </a:avLst>
          </a:prstGeom>
          <a:solidFill>
            <a:srgbClr val="F1C7C7"/>
          </a:solidFill>
          <a:ln w="19050">
            <a:solidFill>
              <a:schemeClr val="tx1"/>
            </a:solidFill>
            <a:round/>
            <a:headEnd/>
            <a:tailEnd/>
          </a:ln>
        </p:spPr>
        <p:txBody>
          <a:bodyPr wrap="none" anchor="ctr"/>
          <a:lstStyle/>
          <a:p>
            <a:pPr algn="ctr" eaLnBrk="1" hangingPunct="1">
              <a:lnSpc>
                <a:spcPct val="100000"/>
              </a:lnSpc>
            </a:pPr>
            <a:r>
              <a:rPr lang="en-US">
                <a:latin typeface="Courier New" pitchFamily="49" charset="0"/>
              </a:rPr>
              <a:t>*</a:t>
            </a:r>
          </a:p>
        </p:txBody>
      </p:sp>
      <p:sp>
        <p:nvSpPr>
          <p:cNvPr id="25618" name="Freeform 17"/>
          <p:cNvSpPr>
            <a:spLocks/>
          </p:cNvSpPr>
          <p:nvPr/>
        </p:nvSpPr>
        <p:spPr bwMode="auto">
          <a:xfrm>
            <a:off x="4083050" y="4987925"/>
            <a:ext cx="304800" cy="369888"/>
          </a:xfrm>
          <a:custGeom>
            <a:avLst/>
            <a:gdLst>
              <a:gd name="T0" fmla="*/ 0 w 288"/>
              <a:gd name="T1" fmla="*/ 0 h 48"/>
              <a:gd name="T2" fmla="*/ 0 w 288"/>
              <a:gd name="T3" fmla="*/ 48 h 48"/>
              <a:gd name="T4" fmla="*/ 288 w 288"/>
              <a:gd name="T5" fmla="*/ 48 h 48"/>
              <a:gd name="T6" fmla="*/ 0 60000 65536"/>
              <a:gd name="T7" fmla="*/ 0 60000 65536"/>
              <a:gd name="T8" fmla="*/ 0 60000 65536"/>
              <a:gd name="T9" fmla="*/ 0 w 288"/>
              <a:gd name="T10" fmla="*/ 0 h 48"/>
              <a:gd name="T11" fmla="*/ 288 w 288"/>
              <a:gd name="T12" fmla="*/ 48 h 48"/>
            </a:gdLst>
            <a:ahLst/>
            <a:cxnLst>
              <a:cxn ang="T6">
                <a:pos x="T0" y="T1"/>
              </a:cxn>
              <a:cxn ang="T7">
                <a:pos x="T2" y="T3"/>
              </a:cxn>
              <a:cxn ang="T8">
                <a:pos x="T4" y="T5"/>
              </a:cxn>
            </a:cxnLst>
            <a:rect l="T9" t="T10" r="T11" b="T12"/>
            <a:pathLst>
              <a:path w="288" h="48">
                <a:moveTo>
                  <a:pt x="0" y="0"/>
                </a:moveTo>
                <a:lnTo>
                  <a:pt x="0" y="48"/>
                </a:lnTo>
                <a:lnTo>
                  <a:pt x="288" y="48"/>
                </a:lnTo>
              </a:path>
            </a:pathLst>
          </a:custGeom>
          <a:noFill/>
          <a:ln w="19050">
            <a:solidFill>
              <a:schemeClr val="tx2"/>
            </a:solidFill>
            <a:round/>
            <a:headEnd/>
            <a:tailEnd type="triangle" w="sm" len="sm"/>
          </a:ln>
        </p:spPr>
        <p:txBody>
          <a:bodyPr wrap="square" lIns="45720" rIns="45720" anchor="ctr">
            <a:spAutoFit/>
          </a:bodyPr>
          <a:lstStyle/>
          <a:p>
            <a:endParaRPr lang="en-US" dirty="0">
              <a:latin typeface="Calibri" pitchFamily="34" charset="0"/>
            </a:endParaRPr>
          </a:p>
        </p:txBody>
      </p:sp>
      <p:sp>
        <p:nvSpPr>
          <p:cNvPr id="25661" name="AutoShape 25"/>
          <p:cNvSpPr>
            <a:spLocks noChangeArrowheads="1"/>
          </p:cNvSpPr>
          <p:nvPr/>
        </p:nvSpPr>
        <p:spPr bwMode="auto">
          <a:xfrm>
            <a:off x="2895600" y="2930525"/>
            <a:ext cx="533400" cy="304800"/>
          </a:xfrm>
          <a:prstGeom prst="roundRect">
            <a:avLst>
              <a:gd name="adj" fmla="val 19644"/>
            </a:avLst>
          </a:prstGeom>
          <a:solidFill>
            <a:srgbClr val="D5F1CF"/>
          </a:solidFill>
          <a:ln w="19050">
            <a:solidFill>
              <a:schemeClr val="tx1"/>
            </a:solidFill>
            <a:round/>
            <a:headEnd/>
            <a:tailEnd/>
          </a:ln>
        </p:spPr>
        <p:txBody>
          <a:bodyPr wrap="none" anchor="ctr"/>
          <a:lstStyle/>
          <a:p>
            <a:pPr algn="ctr" eaLnBrk="1" hangingPunct="1">
              <a:lnSpc>
                <a:spcPct val="100000"/>
              </a:lnSpc>
            </a:pPr>
            <a:r>
              <a:rPr lang="en-US" dirty="0">
                <a:latin typeface="Courier New" pitchFamily="49" charset="0"/>
              </a:rPr>
              <a:t>*</a:t>
            </a:r>
          </a:p>
        </p:txBody>
      </p:sp>
      <p:sp>
        <p:nvSpPr>
          <p:cNvPr id="662554" name="Rectangle 26"/>
          <p:cNvSpPr>
            <a:spLocks noChangeArrowheads="1"/>
          </p:cNvSpPr>
          <p:nvPr/>
        </p:nvSpPr>
        <p:spPr bwMode="auto">
          <a:xfrm>
            <a:off x="3200401" y="2438400"/>
            <a:ext cx="320675" cy="369888"/>
          </a:xfrm>
          <a:prstGeom prst="rect">
            <a:avLst/>
          </a:prstGeom>
          <a:noFill/>
          <a:ln w="19050">
            <a:noFill/>
            <a:miter lim="800000"/>
            <a:headEnd/>
            <a:tailEnd type="none" w="sm" len="sm"/>
          </a:ln>
          <a:effectLst/>
        </p:spPr>
        <p:txBody>
          <a:bodyPr lIns="45720" rIns="45720">
            <a:spAutoFit/>
          </a:bodyPr>
          <a:lstStyle/>
          <a:p>
            <a:pPr algn="ctr">
              <a:defRPr/>
            </a:pPr>
            <a:r>
              <a:rPr lang="en-US">
                <a:solidFill>
                  <a:schemeClr val="tx2"/>
                </a:solidFill>
                <a:latin typeface="Courier New" pitchFamily="49" charset="0"/>
              </a:rPr>
              <a:t>d</a:t>
            </a:r>
            <a:r>
              <a:rPr lang="en-US" baseline="-25000">
                <a:solidFill>
                  <a:schemeClr val="tx2"/>
                </a:solidFill>
                <a:latin typeface="Courier New" pitchFamily="49" charset="0"/>
              </a:rPr>
              <a:t>1</a:t>
            </a:r>
          </a:p>
        </p:txBody>
      </p:sp>
      <p:sp>
        <p:nvSpPr>
          <p:cNvPr id="25663" name="Line 27"/>
          <p:cNvSpPr>
            <a:spLocks noChangeShapeType="1"/>
          </p:cNvSpPr>
          <p:nvPr/>
        </p:nvSpPr>
        <p:spPr bwMode="auto">
          <a:xfrm>
            <a:off x="2971800" y="2701925"/>
            <a:ext cx="0" cy="228600"/>
          </a:xfrm>
          <a:prstGeom prst="line">
            <a:avLst/>
          </a:prstGeom>
          <a:noFill/>
          <a:ln w="19050">
            <a:solidFill>
              <a:schemeClr val="tx1"/>
            </a:solidFill>
            <a:round/>
            <a:headEnd/>
            <a:tailEnd type="triangle" w="med" len="med"/>
          </a:ln>
        </p:spPr>
        <p:txBody>
          <a:bodyPr/>
          <a:lstStyle/>
          <a:p>
            <a:endParaRPr lang="en-US" dirty="0">
              <a:latin typeface="Calibri" pitchFamily="34" charset="0"/>
            </a:endParaRPr>
          </a:p>
        </p:txBody>
      </p:sp>
      <p:sp>
        <p:nvSpPr>
          <p:cNvPr id="662556" name="Rectangle 28"/>
          <p:cNvSpPr>
            <a:spLocks noChangeArrowheads="1"/>
          </p:cNvSpPr>
          <p:nvPr/>
        </p:nvSpPr>
        <p:spPr bwMode="auto">
          <a:xfrm>
            <a:off x="2819400" y="2438400"/>
            <a:ext cx="323850" cy="369888"/>
          </a:xfrm>
          <a:prstGeom prst="rect">
            <a:avLst/>
          </a:prstGeom>
          <a:noFill/>
          <a:ln w="19050">
            <a:noFill/>
            <a:miter lim="800000"/>
            <a:headEnd/>
            <a:tailEnd type="none" w="sm" len="sm"/>
          </a:ln>
          <a:effectLst/>
        </p:spPr>
        <p:txBody>
          <a:bodyPr wrap="none" lIns="45720" rIns="45720">
            <a:spAutoFit/>
          </a:bodyPr>
          <a:lstStyle/>
          <a:p>
            <a:pPr algn="ctr">
              <a:defRPr/>
            </a:pPr>
            <a:r>
              <a:rPr lang="en-US">
                <a:solidFill>
                  <a:schemeClr val="tx2"/>
                </a:solidFill>
                <a:latin typeface="Courier New" pitchFamily="49" charset="0"/>
              </a:rPr>
              <a:t>d</a:t>
            </a:r>
            <a:r>
              <a:rPr lang="en-US" baseline="-25000">
                <a:solidFill>
                  <a:schemeClr val="tx2"/>
                </a:solidFill>
                <a:latin typeface="Courier New" pitchFamily="49" charset="0"/>
              </a:rPr>
              <a:t>0</a:t>
            </a:r>
          </a:p>
        </p:txBody>
      </p:sp>
      <p:sp>
        <p:nvSpPr>
          <p:cNvPr id="25665" name="Freeform 29"/>
          <p:cNvSpPr>
            <a:spLocks/>
          </p:cNvSpPr>
          <p:nvPr/>
        </p:nvSpPr>
        <p:spPr bwMode="auto">
          <a:xfrm>
            <a:off x="2971801" y="3235325"/>
            <a:ext cx="92075" cy="369888"/>
          </a:xfrm>
          <a:custGeom>
            <a:avLst/>
            <a:gdLst>
              <a:gd name="T0" fmla="*/ 96 w 96"/>
              <a:gd name="T1" fmla="*/ 0 h 144"/>
              <a:gd name="T2" fmla="*/ 96 w 96"/>
              <a:gd name="T3" fmla="*/ 48 h 144"/>
              <a:gd name="T4" fmla="*/ 0 w 96"/>
              <a:gd name="T5" fmla="*/ 48 h 144"/>
              <a:gd name="T6" fmla="*/ 0 w 96"/>
              <a:gd name="T7" fmla="*/ 144 h 144"/>
              <a:gd name="T8" fmla="*/ 0 60000 65536"/>
              <a:gd name="T9" fmla="*/ 0 60000 65536"/>
              <a:gd name="T10" fmla="*/ 0 60000 65536"/>
              <a:gd name="T11" fmla="*/ 0 60000 65536"/>
              <a:gd name="T12" fmla="*/ 0 w 96"/>
              <a:gd name="T13" fmla="*/ 0 h 144"/>
              <a:gd name="T14" fmla="*/ 96 w 96"/>
              <a:gd name="T15" fmla="*/ 144 h 144"/>
            </a:gdLst>
            <a:ahLst/>
            <a:cxnLst>
              <a:cxn ang="T8">
                <a:pos x="T0" y="T1"/>
              </a:cxn>
              <a:cxn ang="T9">
                <a:pos x="T2" y="T3"/>
              </a:cxn>
              <a:cxn ang="T10">
                <a:pos x="T4" y="T5"/>
              </a:cxn>
              <a:cxn ang="T11">
                <a:pos x="T6" y="T7"/>
              </a:cxn>
            </a:cxnLst>
            <a:rect l="T12" t="T13" r="T14" b="T15"/>
            <a:pathLst>
              <a:path w="96" h="144">
                <a:moveTo>
                  <a:pt x="96" y="0"/>
                </a:moveTo>
                <a:lnTo>
                  <a:pt x="96" y="48"/>
                </a:lnTo>
                <a:lnTo>
                  <a:pt x="0" y="48"/>
                </a:lnTo>
                <a:lnTo>
                  <a:pt x="0" y="144"/>
                </a:lnTo>
              </a:path>
            </a:pathLst>
          </a:custGeom>
          <a:noFill/>
          <a:ln w="19050">
            <a:solidFill>
              <a:schemeClr val="tx1"/>
            </a:solidFill>
            <a:round/>
            <a:headEnd/>
            <a:tailEnd type="triangle" w="med" len="med"/>
          </a:ln>
        </p:spPr>
        <p:txBody>
          <a:bodyPr wrap="none" lIns="45720" rIns="45720" anchor="ctr">
            <a:spAutoFit/>
          </a:bodyPr>
          <a:lstStyle/>
          <a:p>
            <a:endParaRPr lang="en-US" dirty="0">
              <a:latin typeface="Calibri" pitchFamily="34" charset="0"/>
            </a:endParaRPr>
          </a:p>
        </p:txBody>
      </p:sp>
      <p:sp>
        <p:nvSpPr>
          <p:cNvPr id="25666" name="Line 30"/>
          <p:cNvSpPr>
            <a:spLocks noChangeShapeType="1"/>
          </p:cNvSpPr>
          <p:nvPr/>
        </p:nvSpPr>
        <p:spPr bwMode="auto">
          <a:xfrm>
            <a:off x="3352800" y="2701925"/>
            <a:ext cx="0" cy="228600"/>
          </a:xfrm>
          <a:prstGeom prst="line">
            <a:avLst/>
          </a:prstGeom>
          <a:noFill/>
          <a:ln w="19050">
            <a:solidFill>
              <a:schemeClr val="tx1"/>
            </a:solidFill>
            <a:round/>
            <a:headEnd/>
            <a:tailEnd type="triangle" w="med" len="med"/>
          </a:ln>
        </p:spPr>
        <p:txBody>
          <a:bodyPr/>
          <a:lstStyle/>
          <a:p>
            <a:endParaRPr lang="en-US" dirty="0">
              <a:latin typeface="Calibri" pitchFamily="34" charset="0"/>
            </a:endParaRPr>
          </a:p>
        </p:txBody>
      </p:sp>
      <p:sp>
        <p:nvSpPr>
          <p:cNvPr id="25655" name="AutoShape 32"/>
          <p:cNvSpPr>
            <a:spLocks noChangeArrowheads="1"/>
          </p:cNvSpPr>
          <p:nvPr/>
        </p:nvSpPr>
        <p:spPr bwMode="auto">
          <a:xfrm>
            <a:off x="3505200" y="3463925"/>
            <a:ext cx="533400" cy="304800"/>
          </a:xfrm>
          <a:prstGeom prst="roundRect">
            <a:avLst>
              <a:gd name="adj" fmla="val 19644"/>
            </a:avLst>
          </a:prstGeom>
          <a:solidFill>
            <a:srgbClr val="D5F1CF"/>
          </a:solidFill>
          <a:ln w="19050">
            <a:solidFill>
              <a:schemeClr val="tx1"/>
            </a:solidFill>
            <a:round/>
            <a:headEnd/>
            <a:tailEnd/>
          </a:ln>
        </p:spPr>
        <p:txBody>
          <a:bodyPr wrap="none" anchor="ctr"/>
          <a:lstStyle/>
          <a:p>
            <a:pPr algn="ctr" eaLnBrk="1" hangingPunct="1">
              <a:lnSpc>
                <a:spcPct val="100000"/>
              </a:lnSpc>
            </a:pPr>
            <a:r>
              <a:rPr lang="en-US">
                <a:latin typeface="Courier New" pitchFamily="49" charset="0"/>
              </a:rPr>
              <a:t>*</a:t>
            </a:r>
          </a:p>
        </p:txBody>
      </p:sp>
      <p:sp>
        <p:nvSpPr>
          <p:cNvPr id="662561" name="Rectangle 33"/>
          <p:cNvSpPr>
            <a:spLocks noChangeArrowheads="1"/>
          </p:cNvSpPr>
          <p:nvPr/>
        </p:nvSpPr>
        <p:spPr bwMode="auto">
          <a:xfrm>
            <a:off x="3810001" y="2971800"/>
            <a:ext cx="320675" cy="369888"/>
          </a:xfrm>
          <a:prstGeom prst="rect">
            <a:avLst/>
          </a:prstGeom>
          <a:noFill/>
          <a:ln w="19050">
            <a:noFill/>
            <a:miter lim="800000"/>
            <a:headEnd/>
            <a:tailEnd type="none" w="sm" len="sm"/>
          </a:ln>
          <a:effectLst/>
        </p:spPr>
        <p:txBody>
          <a:bodyPr lIns="45720" rIns="45720">
            <a:spAutoFit/>
          </a:bodyPr>
          <a:lstStyle/>
          <a:p>
            <a:pPr algn="ctr">
              <a:defRPr/>
            </a:pPr>
            <a:r>
              <a:rPr lang="en-US">
                <a:solidFill>
                  <a:schemeClr val="tx2"/>
                </a:solidFill>
                <a:latin typeface="Courier New" pitchFamily="49" charset="0"/>
              </a:rPr>
              <a:t>d</a:t>
            </a:r>
            <a:r>
              <a:rPr lang="en-US" baseline="-25000">
                <a:solidFill>
                  <a:schemeClr val="tx2"/>
                </a:solidFill>
                <a:latin typeface="Courier New" pitchFamily="49" charset="0"/>
              </a:rPr>
              <a:t>3</a:t>
            </a:r>
          </a:p>
        </p:txBody>
      </p:sp>
      <p:sp>
        <p:nvSpPr>
          <p:cNvPr id="25657" name="Line 34"/>
          <p:cNvSpPr>
            <a:spLocks noChangeShapeType="1"/>
          </p:cNvSpPr>
          <p:nvPr/>
        </p:nvSpPr>
        <p:spPr bwMode="auto">
          <a:xfrm>
            <a:off x="3581400" y="3235325"/>
            <a:ext cx="0" cy="228600"/>
          </a:xfrm>
          <a:prstGeom prst="line">
            <a:avLst/>
          </a:prstGeom>
          <a:noFill/>
          <a:ln w="19050">
            <a:solidFill>
              <a:schemeClr val="tx1"/>
            </a:solidFill>
            <a:round/>
            <a:headEnd/>
            <a:tailEnd type="triangle" w="med" len="med"/>
          </a:ln>
        </p:spPr>
        <p:txBody>
          <a:bodyPr/>
          <a:lstStyle/>
          <a:p>
            <a:endParaRPr lang="en-US" dirty="0">
              <a:latin typeface="Calibri" pitchFamily="34" charset="0"/>
            </a:endParaRPr>
          </a:p>
        </p:txBody>
      </p:sp>
      <p:sp>
        <p:nvSpPr>
          <p:cNvPr id="662563" name="Rectangle 35"/>
          <p:cNvSpPr>
            <a:spLocks noChangeArrowheads="1"/>
          </p:cNvSpPr>
          <p:nvPr/>
        </p:nvSpPr>
        <p:spPr bwMode="auto">
          <a:xfrm>
            <a:off x="3429000" y="2971800"/>
            <a:ext cx="323850" cy="369888"/>
          </a:xfrm>
          <a:prstGeom prst="rect">
            <a:avLst/>
          </a:prstGeom>
          <a:noFill/>
          <a:ln w="19050">
            <a:noFill/>
            <a:miter lim="800000"/>
            <a:headEnd/>
            <a:tailEnd type="none" w="sm" len="sm"/>
          </a:ln>
          <a:effectLst/>
        </p:spPr>
        <p:txBody>
          <a:bodyPr wrap="none" lIns="45720" rIns="45720">
            <a:spAutoFit/>
          </a:bodyPr>
          <a:lstStyle/>
          <a:p>
            <a:pPr algn="ctr">
              <a:defRPr/>
            </a:pPr>
            <a:r>
              <a:rPr lang="en-US">
                <a:solidFill>
                  <a:schemeClr val="tx2"/>
                </a:solidFill>
                <a:latin typeface="Courier New" pitchFamily="49" charset="0"/>
              </a:rPr>
              <a:t>d</a:t>
            </a:r>
            <a:r>
              <a:rPr lang="en-US" baseline="-25000">
                <a:solidFill>
                  <a:schemeClr val="tx2"/>
                </a:solidFill>
                <a:latin typeface="Courier New" pitchFamily="49" charset="0"/>
              </a:rPr>
              <a:t>2</a:t>
            </a:r>
          </a:p>
        </p:txBody>
      </p:sp>
      <p:sp>
        <p:nvSpPr>
          <p:cNvPr id="25659" name="Freeform 36"/>
          <p:cNvSpPr>
            <a:spLocks/>
          </p:cNvSpPr>
          <p:nvPr/>
        </p:nvSpPr>
        <p:spPr bwMode="auto">
          <a:xfrm>
            <a:off x="3581401" y="3768725"/>
            <a:ext cx="92075" cy="369888"/>
          </a:xfrm>
          <a:custGeom>
            <a:avLst/>
            <a:gdLst>
              <a:gd name="T0" fmla="*/ 96 w 96"/>
              <a:gd name="T1" fmla="*/ 0 h 144"/>
              <a:gd name="T2" fmla="*/ 96 w 96"/>
              <a:gd name="T3" fmla="*/ 48 h 144"/>
              <a:gd name="T4" fmla="*/ 0 w 96"/>
              <a:gd name="T5" fmla="*/ 48 h 144"/>
              <a:gd name="T6" fmla="*/ 0 w 96"/>
              <a:gd name="T7" fmla="*/ 144 h 144"/>
              <a:gd name="T8" fmla="*/ 0 60000 65536"/>
              <a:gd name="T9" fmla="*/ 0 60000 65536"/>
              <a:gd name="T10" fmla="*/ 0 60000 65536"/>
              <a:gd name="T11" fmla="*/ 0 60000 65536"/>
              <a:gd name="T12" fmla="*/ 0 w 96"/>
              <a:gd name="T13" fmla="*/ 0 h 144"/>
              <a:gd name="T14" fmla="*/ 96 w 96"/>
              <a:gd name="T15" fmla="*/ 144 h 144"/>
            </a:gdLst>
            <a:ahLst/>
            <a:cxnLst>
              <a:cxn ang="T8">
                <a:pos x="T0" y="T1"/>
              </a:cxn>
              <a:cxn ang="T9">
                <a:pos x="T2" y="T3"/>
              </a:cxn>
              <a:cxn ang="T10">
                <a:pos x="T4" y="T5"/>
              </a:cxn>
              <a:cxn ang="T11">
                <a:pos x="T6" y="T7"/>
              </a:cxn>
            </a:cxnLst>
            <a:rect l="T12" t="T13" r="T14" b="T15"/>
            <a:pathLst>
              <a:path w="96" h="144">
                <a:moveTo>
                  <a:pt x="96" y="0"/>
                </a:moveTo>
                <a:lnTo>
                  <a:pt x="96" y="48"/>
                </a:lnTo>
                <a:lnTo>
                  <a:pt x="0" y="48"/>
                </a:lnTo>
                <a:lnTo>
                  <a:pt x="0" y="144"/>
                </a:lnTo>
              </a:path>
            </a:pathLst>
          </a:custGeom>
          <a:noFill/>
          <a:ln w="19050">
            <a:solidFill>
              <a:schemeClr val="tx1"/>
            </a:solidFill>
            <a:round/>
            <a:headEnd/>
            <a:tailEnd type="triangle" w="med" len="med"/>
          </a:ln>
        </p:spPr>
        <p:txBody>
          <a:bodyPr wrap="none" lIns="45720" rIns="45720" anchor="ctr">
            <a:spAutoFit/>
          </a:bodyPr>
          <a:lstStyle/>
          <a:p>
            <a:endParaRPr lang="en-US" dirty="0">
              <a:latin typeface="Calibri" pitchFamily="34" charset="0"/>
            </a:endParaRPr>
          </a:p>
        </p:txBody>
      </p:sp>
      <p:sp>
        <p:nvSpPr>
          <p:cNvPr id="25660" name="Line 37"/>
          <p:cNvSpPr>
            <a:spLocks noChangeShapeType="1"/>
          </p:cNvSpPr>
          <p:nvPr/>
        </p:nvSpPr>
        <p:spPr bwMode="auto">
          <a:xfrm>
            <a:off x="3962400" y="3235325"/>
            <a:ext cx="0" cy="228600"/>
          </a:xfrm>
          <a:prstGeom prst="line">
            <a:avLst/>
          </a:prstGeom>
          <a:noFill/>
          <a:ln w="19050">
            <a:solidFill>
              <a:schemeClr val="tx1"/>
            </a:solidFill>
            <a:round/>
            <a:headEnd/>
            <a:tailEnd type="triangle" w="med" len="med"/>
          </a:ln>
        </p:spPr>
        <p:txBody>
          <a:bodyPr/>
          <a:lstStyle/>
          <a:p>
            <a:endParaRPr lang="en-US" dirty="0">
              <a:latin typeface="Calibri" pitchFamily="34" charset="0"/>
            </a:endParaRPr>
          </a:p>
        </p:txBody>
      </p:sp>
      <p:sp>
        <p:nvSpPr>
          <p:cNvPr id="25649" name="AutoShape 39"/>
          <p:cNvSpPr>
            <a:spLocks noChangeArrowheads="1"/>
          </p:cNvSpPr>
          <p:nvPr/>
        </p:nvSpPr>
        <p:spPr bwMode="auto">
          <a:xfrm>
            <a:off x="4114800" y="3997325"/>
            <a:ext cx="533400" cy="304800"/>
          </a:xfrm>
          <a:prstGeom prst="roundRect">
            <a:avLst>
              <a:gd name="adj" fmla="val 19644"/>
            </a:avLst>
          </a:prstGeom>
          <a:solidFill>
            <a:srgbClr val="D5F1CF"/>
          </a:solidFill>
          <a:ln w="19050">
            <a:solidFill>
              <a:schemeClr val="tx1"/>
            </a:solidFill>
            <a:round/>
            <a:headEnd/>
            <a:tailEnd/>
          </a:ln>
        </p:spPr>
        <p:txBody>
          <a:bodyPr wrap="none" anchor="ctr"/>
          <a:lstStyle/>
          <a:p>
            <a:pPr algn="ctr" eaLnBrk="1" hangingPunct="1">
              <a:lnSpc>
                <a:spcPct val="100000"/>
              </a:lnSpc>
            </a:pPr>
            <a:r>
              <a:rPr lang="en-US">
                <a:latin typeface="Courier New" pitchFamily="49" charset="0"/>
              </a:rPr>
              <a:t>*</a:t>
            </a:r>
          </a:p>
        </p:txBody>
      </p:sp>
      <p:sp>
        <p:nvSpPr>
          <p:cNvPr id="662568" name="Rectangle 40"/>
          <p:cNvSpPr>
            <a:spLocks noChangeArrowheads="1"/>
          </p:cNvSpPr>
          <p:nvPr/>
        </p:nvSpPr>
        <p:spPr bwMode="auto">
          <a:xfrm>
            <a:off x="4419601" y="3505200"/>
            <a:ext cx="320675" cy="369888"/>
          </a:xfrm>
          <a:prstGeom prst="rect">
            <a:avLst/>
          </a:prstGeom>
          <a:noFill/>
          <a:ln w="19050">
            <a:noFill/>
            <a:miter lim="800000"/>
            <a:headEnd/>
            <a:tailEnd type="none" w="sm" len="sm"/>
          </a:ln>
          <a:effectLst/>
        </p:spPr>
        <p:txBody>
          <a:bodyPr lIns="45720" rIns="45720">
            <a:spAutoFit/>
          </a:bodyPr>
          <a:lstStyle/>
          <a:p>
            <a:pPr algn="ctr">
              <a:defRPr/>
            </a:pPr>
            <a:r>
              <a:rPr lang="en-US">
                <a:solidFill>
                  <a:schemeClr val="tx2"/>
                </a:solidFill>
                <a:latin typeface="Courier New" pitchFamily="49" charset="0"/>
              </a:rPr>
              <a:t>d</a:t>
            </a:r>
            <a:r>
              <a:rPr lang="en-US" baseline="-25000">
                <a:solidFill>
                  <a:schemeClr val="tx2"/>
                </a:solidFill>
                <a:latin typeface="Courier New" pitchFamily="49" charset="0"/>
              </a:rPr>
              <a:t>5</a:t>
            </a:r>
          </a:p>
        </p:txBody>
      </p:sp>
      <p:sp>
        <p:nvSpPr>
          <p:cNvPr id="25651" name="Line 41"/>
          <p:cNvSpPr>
            <a:spLocks noChangeShapeType="1"/>
          </p:cNvSpPr>
          <p:nvPr/>
        </p:nvSpPr>
        <p:spPr bwMode="auto">
          <a:xfrm>
            <a:off x="4191000" y="3768725"/>
            <a:ext cx="0" cy="228600"/>
          </a:xfrm>
          <a:prstGeom prst="line">
            <a:avLst/>
          </a:prstGeom>
          <a:noFill/>
          <a:ln w="19050">
            <a:solidFill>
              <a:schemeClr val="tx1"/>
            </a:solidFill>
            <a:round/>
            <a:headEnd/>
            <a:tailEnd type="triangle" w="med" len="med"/>
          </a:ln>
        </p:spPr>
        <p:txBody>
          <a:bodyPr/>
          <a:lstStyle/>
          <a:p>
            <a:endParaRPr lang="en-US" dirty="0">
              <a:latin typeface="Calibri" pitchFamily="34" charset="0"/>
            </a:endParaRPr>
          </a:p>
        </p:txBody>
      </p:sp>
      <p:sp>
        <p:nvSpPr>
          <p:cNvPr id="662570" name="Rectangle 42"/>
          <p:cNvSpPr>
            <a:spLocks noChangeArrowheads="1"/>
          </p:cNvSpPr>
          <p:nvPr/>
        </p:nvSpPr>
        <p:spPr bwMode="auto">
          <a:xfrm>
            <a:off x="4038600" y="3505200"/>
            <a:ext cx="323850" cy="369888"/>
          </a:xfrm>
          <a:prstGeom prst="rect">
            <a:avLst/>
          </a:prstGeom>
          <a:noFill/>
          <a:ln w="19050">
            <a:noFill/>
            <a:miter lim="800000"/>
            <a:headEnd/>
            <a:tailEnd type="none" w="sm" len="sm"/>
          </a:ln>
          <a:effectLst/>
        </p:spPr>
        <p:txBody>
          <a:bodyPr wrap="none" lIns="45720" rIns="45720">
            <a:spAutoFit/>
          </a:bodyPr>
          <a:lstStyle/>
          <a:p>
            <a:pPr algn="ctr">
              <a:defRPr/>
            </a:pPr>
            <a:r>
              <a:rPr lang="en-US">
                <a:solidFill>
                  <a:schemeClr val="tx2"/>
                </a:solidFill>
                <a:latin typeface="Courier New" pitchFamily="49" charset="0"/>
              </a:rPr>
              <a:t>d</a:t>
            </a:r>
            <a:r>
              <a:rPr lang="en-US" baseline="-25000">
                <a:solidFill>
                  <a:schemeClr val="tx2"/>
                </a:solidFill>
                <a:latin typeface="Courier New" pitchFamily="49" charset="0"/>
              </a:rPr>
              <a:t>4</a:t>
            </a:r>
          </a:p>
        </p:txBody>
      </p:sp>
      <p:sp>
        <p:nvSpPr>
          <p:cNvPr id="25653" name="Freeform 43"/>
          <p:cNvSpPr>
            <a:spLocks/>
          </p:cNvSpPr>
          <p:nvPr/>
        </p:nvSpPr>
        <p:spPr bwMode="auto">
          <a:xfrm>
            <a:off x="4191001" y="4302125"/>
            <a:ext cx="92075" cy="369888"/>
          </a:xfrm>
          <a:custGeom>
            <a:avLst/>
            <a:gdLst>
              <a:gd name="T0" fmla="*/ 96 w 96"/>
              <a:gd name="T1" fmla="*/ 0 h 144"/>
              <a:gd name="T2" fmla="*/ 96 w 96"/>
              <a:gd name="T3" fmla="*/ 48 h 144"/>
              <a:gd name="T4" fmla="*/ 0 w 96"/>
              <a:gd name="T5" fmla="*/ 48 h 144"/>
              <a:gd name="T6" fmla="*/ 0 w 96"/>
              <a:gd name="T7" fmla="*/ 144 h 144"/>
              <a:gd name="T8" fmla="*/ 0 60000 65536"/>
              <a:gd name="T9" fmla="*/ 0 60000 65536"/>
              <a:gd name="T10" fmla="*/ 0 60000 65536"/>
              <a:gd name="T11" fmla="*/ 0 60000 65536"/>
              <a:gd name="T12" fmla="*/ 0 w 96"/>
              <a:gd name="T13" fmla="*/ 0 h 144"/>
              <a:gd name="T14" fmla="*/ 96 w 96"/>
              <a:gd name="T15" fmla="*/ 144 h 144"/>
            </a:gdLst>
            <a:ahLst/>
            <a:cxnLst>
              <a:cxn ang="T8">
                <a:pos x="T0" y="T1"/>
              </a:cxn>
              <a:cxn ang="T9">
                <a:pos x="T2" y="T3"/>
              </a:cxn>
              <a:cxn ang="T10">
                <a:pos x="T4" y="T5"/>
              </a:cxn>
              <a:cxn ang="T11">
                <a:pos x="T6" y="T7"/>
              </a:cxn>
            </a:cxnLst>
            <a:rect l="T12" t="T13" r="T14" b="T15"/>
            <a:pathLst>
              <a:path w="96" h="144">
                <a:moveTo>
                  <a:pt x="96" y="0"/>
                </a:moveTo>
                <a:lnTo>
                  <a:pt x="96" y="48"/>
                </a:lnTo>
                <a:lnTo>
                  <a:pt x="0" y="48"/>
                </a:lnTo>
                <a:lnTo>
                  <a:pt x="0" y="144"/>
                </a:lnTo>
              </a:path>
            </a:pathLst>
          </a:custGeom>
          <a:noFill/>
          <a:ln w="19050">
            <a:solidFill>
              <a:schemeClr val="tx1"/>
            </a:solidFill>
            <a:round/>
            <a:headEnd/>
            <a:tailEnd type="triangle" w="med" len="med"/>
          </a:ln>
        </p:spPr>
        <p:txBody>
          <a:bodyPr wrap="none" lIns="45720" rIns="45720" anchor="ctr">
            <a:spAutoFit/>
          </a:bodyPr>
          <a:lstStyle/>
          <a:p>
            <a:endParaRPr lang="en-US" dirty="0">
              <a:latin typeface="Calibri" pitchFamily="34" charset="0"/>
            </a:endParaRPr>
          </a:p>
        </p:txBody>
      </p:sp>
      <p:sp>
        <p:nvSpPr>
          <p:cNvPr id="25654" name="Line 44"/>
          <p:cNvSpPr>
            <a:spLocks noChangeShapeType="1"/>
          </p:cNvSpPr>
          <p:nvPr/>
        </p:nvSpPr>
        <p:spPr bwMode="auto">
          <a:xfrm>
            <a:off x="4572000" y="3768725"/>
            <a:ext cx="0" cy="228600"/>
          </a:xfrm>
          <a:prstGeom prst="line">
            <a:avLst/>
          </a:prstGeom>
          <a:noFill/>
          <a:ln w="19050">
            <a:solidFill>
              <a:schemeClr val="tx1"/>
            </a:solidFill>
            <a:round/>
            <a:headEnd/>
            <a:tailEnd type="triangle" w="med" len="med"/>
          </a:ln>
        </p:spPr>
        <p:txBody>
          <a:bodyPr/>
          <a:lstStyle/>
          <a:p>
            <a:endParaRPr lang="en-US" dirty="0">
              <a:latin typeface="Calibri" pitchFamily="34" charset="0"/>
            </a:endParaRPr>
          </a:p>
        </p:txBody>
      </p:sp>
      <p:sp>
        <p:nvSpPr>
          <p:cNvPr id="25643" name="AutoShape 46"/>
          <p:cNvSpPr>
            <a:spLocks noChangeArrowheads="1"/>
          </p:cNvSpPr>
          <p:nvPr/>
        </p:nvSpPr>
        <p:spPr bwMode="auto">
          <a:xfrm>
            <a:off x="4724400" y="4530725"/>
            <a:ext cx="533400" cy="304800"/>
          </a:xfrm>
          <a:prstGeom prst="roundRect">
            <a:avLst>
              <a:gd name="adj" fmla="val 19644"/>
            </a:avLst>
          </a:prstGeom>
          <a:solidFill>
            <a:srgbClr val="D5F1CF"/>
          </a:solidFill>
          <a:ln w="19050">
            <a:solidFill>
              <a:schemeClr val="tx1"/>
            </a:solidFill>
            <a:round/>
            <a:headEnd/>
            <a:tailEnd/>
          </a:ln>
        </p:spPr>
        <p:txBody>
          <a:bodyPr wrap="none" anchor="ctr"/>
          <a:lstStyle/>
          <a:p>
            <a:pPr algn="ctr" eaLnBrk="1" hangingPunct="1">
              <a:lnSpc>
                <a:spcPct val="100000"/>
              </a:lnSpc>
            </a:pPr>
            <a:r>
              <a:rPr lang="en-US">
                <a:latin typeface="Courier New" pitchFamily="49" charset="0"/>
              </a:rPr>
              <a:t>*</a:t>
            </a:r>
          </a:p>
        </p:txBody>
      </p:sp>
      <p:sp>
        <p:nvSpPr>
          <p:cNvPr id="662575" name="Rectangle 47"/>
          <p:cNvSpPr>
            <a:spLocks noChangeArrowheads="1"/>
          </p:cNvSpPr>
          <p:nvPr/>
        </p:nvSpPr>
        <p:spPr bwMode="auto">
          <a:xfrm>
            <a:off x="5029201" y="4038600"/>
            <a:ext cx="320675" cy="369888"/>
          </a:xfrm>
          <a:prstGeom prst="rect">
            <a:avLst/>
          </a:prstGeom>
          <a:noFill/>
          <a:ln w="19050">
            <a:noFill/>
            <a:miter lim="800000"/>
            <a:headEnd/>
            <a:tailEnd type="none" w="sm" len="sm"/>
          </a:ln>
          <a:effectLst/>
        </p:spPr>
        <p:txBody>
          <a:bodyPr lIns="45720" rIns="45720">
            <a:spAutoFit/>
          </a:bodyPr>
          <a:lstStyle/>
          <a:p>
            <a:pPr algn="ctr">
              <a:defRPr/>
            </a:pPr>
            <a:r>
              <a:rPr lang="en-US">
                <a:solidFill>
                  <a:schemeClr val="tx2"/>
                </a:solidFill>
                <a:latin typeface="Courier New" pitchFamily="49" charset="0"/>
              </a:rPr>
              <a:t>d</a:t>
            </a:r>
            <a:r>
              <a:rPr lang="en-US" baseline="-25000">
                <a:solidFill>
                  <a:schemeClr val="tx2"/>
                </a:solidFill>
                <a:latin typeface="Courier New" pitchFamily="49" charset="0"/>
              </a:rPr>
              <a:t>7</a:t>
            </a:r>
          </a:p>
        </p:txBody>
      </p:sp>
      <p:sp>
        <p:nvSpPr>
          <p:cNvPr id="25645" name="Line 48"/>
          <p:cNvSpPr>
            <a:spLocks noChangeShapeType="1"/>
          </p:cNvSpPr>
          <p:nvPr/>
        </p:nvSpPr>
        <p:spPr bwMode="auto">
          <a:xfrm>
            <a:off x="4800600" y="4302125"/>
            <a:ext cx="0" cy="228600"/>
          </a:xfrm>
          <a:prstGeom prst="line">
            <a:avLst/>
          </a:prstGeom>
          <a:noFill/>
          <a:ln w="19050">
            <a:solidFill>
              <a:schemeClr val="tx1"/>
            </a:solidFill>
            <a:round/>
            <a:headEnd/>
            <a:tailEnd type="triangle" w="med" len="med"/>
          </a:ln>
        </p:spPr>
        <p:txBody>
          <a:bodyPr/>
          <a:lstStyle/>
          <a:p>
            <a:endParaRPr lang="en-US" dirty="0">
              <a:latin typeface="Calibri" pitchFamily="34" charset="0"/>
            </a:endParaRPr>
          </a:p>
        </p:txBody>
      </p:sp>
      <p:sp>
        <p:nvSpPr>
          <p:cNvPr id="662577" name="Rectangle 49"/>
          <p:cNvSpPr>
            <a:spLocks noChangeArrowheads="1"/>
          </p:cNvSpPr>
          <p:nvPr/>
        </p:nvSpPr>
        <p:spPr bwMode="auto">
          <a:xfrm>
            <a:off x="4648200" y="4038600"/>
            <a:ext cx="323850" cy="369888"/>
          </a:xfrm>
          <a:prstGeom prst="rect">
            <a:avLst/>
          </a:prstGeom>
          <a:noFill/>
          <a:ln w="19050">
            <a:noFill/>
            <a:miter lim="800000"/>
            <a:headEnd/>
            <a:tailEnd type="none" w="sm" len="sm"/>
          </a:ln>
          <a:effectLst/>
        </p:spPr>
        <p:txBody>
          <a:bodyPr wrap="none" lIns="45720" rIns="45720">
            <a:spAutoFit/>
          </a:bodyPr>
          <a:lstStyle/>
          <a:p>
            <a:pPr algn="ctr">
              <a:defRPr/>
            </a:pPr>
            <a:r>
              <a:rPr lang="en-US">
                <a:solidFill>
                  <a:schemeClr val="tx2"/>
                </a:solidFill>
                <a:latin typeface="Courier New" pitchFamily="49" charset="0"/>
              </a:rPr>
              <a:t>d</a:t>
            </a:r>
            <a:r>
              <a:rPr lang="en-US" baseline="-25000">
                <a:solidFill>
                  <a:schemeClr val="tx2"/>
                </a:solidFill>
                <a:latin typeface="Courier New" pitchFamily="49" charset="0"/>
              </a:rPr>
              <a:t>6</a:t>
            </a:r>
          </a:p>
        </p:txBody>
      </p:sp>
      <p:sp>
        <p:nvSpPr>
          <p:cNvPr id="25647" name="Freeform 50"/>
          <p:cNvSpPr>
            <a:spLocks/>
          </p:cNvSpPr>
          <p:nvPr/>
        </p:nvSpPr>
        <p:spPr bwMode="auto">
          <a:xfrm>
            <a:off x="4800601" y="4835525"/>
            <a:ext cx="92075" cy="369888"/>
          </a:xfrm>
          <a:custGeom>
            <a:avLst/>
            <a:gdLst>
              <a:gd name="T0" fmla="*/ 96 w 96"/>
              <a:gd name="T1" fmla="*/ 0 h 144"/>
              <a:gd name="T2" fmla="*/ 96 w 96"/>
              <a:gd name="T3" fmla="*/ 48 h 144"/>
              <a:gd name="T4" fmla="*/ 0 w 96"/>
              <a:gd name="T5" fmla="*/ 48 h 144"/>
              <a:gd name="T6" fmla="*/ 0 w 96"/>
              <a:gd name="T7" fmla="*/ 144 h 144"/>
              <a:gd name="T8" fmla="*/ 0 60000 65536"/>
              <a:gd name="T9" fmla="*/ 0 60000 65536"/>
              <a:gd name="T10" fmla="*/ 0 60000 65536"/>
              <a:gd name="T11" fmla="*/ 0 60000 65536"/>
              <a:gd name="T12" fmla="*/ 0 w 96"/>
              <a:gd name="T13" fmla="*/ 0 h 144"/>
              <a:gd name="T14" fmla="*/ 96 w 96"/>
              <a:gd name="T15" fmla="*/ 144 h 144"/>
            </a:gdLst>
            <a:ahLst/>
            <a:cxnLst>
              <a:cxn ang="T8">
                <a:pos x="T0" y="T1"/>
              </a:cxn>
              <a:cxn ang="T9">
                <a:pos x="T2" y="T3"/>
              </a:cxn>
              <a:cxn ang="T10">
                <a:pos x="T4" y="T5"/>
              </a:cxn>
              <a:cxn ang="T11">
                <a:pos x="T6" y="T7"/>
              </a:cxn>
            </a:cxnLst>
            <a:rect l="T12" t="T13" r="T14" b="T15"/>
            <a:pathLst>
              <a:path w="96" h="144">
                <a:moveTo>
                  <a:pt x="96" y="0"/>
                </a:moveTo>
                <a:lnTo>
                  <a:pt x="96" y="48"/>
                </a:lnTo>
                <a:lnTo>
                  <a:pt x="0" y="48"/>
                </a:lnTo>
                <a:lnTo>
                  <a:pt x="0" y="144"/>
                </a:lnTo>
              </a:path>
            </a:pathLst>
          </a:custGeom>
          <a:noFill/>
          <a:ln w="19050">
            <a:solidFill>
              <a:schemeClr val="tx1"/>
            </a:solidFill>
            <a:round/>
            <a:headEnd/>
            <a:tailEnd type="triangle" w="med" len="med"/>
          </a:ln>
        </p:spPr>
        <p:txBody>
          <a:bodyPr wrap="none" lIns="45720" rIns="45720" anchor="ctr">
            <a:spAutoFit/>
          </a:bodyPr>
          <a:lstStyle/>
          <a:p>
            <a:endParaRPr lang="en-US" dirty="0">
              <a:latin typeface="Calibri" pitchFamily="34" charset="0"/>
            </a:endParaRPr>
          </a:p>
        </p:txBody>
      </p:sp>
      <p:sp>
        <p:nvSpPr>
          <p:cNvPr id="25648" name="Line 51"/>
          <p:cNvSpPr>
            <a:spLocks noChangeShapeType="1"/>
          </p:cNvSpPr>
          <p:nvPr/>
        </p:nvSpPr>
        <p:spPr bwMode="auto">
          <a:xfrm>
            <a:off x="5181600" y="4302125"/>
            <a:ext cx="0" cy="228600"/>
          </a:xfrm>
          <a:prstGeom prst="line">
            <a:avLst/>
          </a:prstGeom>
          <a:noFill/>
          <a:ln w="19050">
            <a:solidFill>
              <a:schemeClr val="tx1"/>
            </a:solidFill>
            <a:round/>
            <a:headEnd/>
            <a:tailEnd type="triangle" w="med" len="med"/>
          </a:ln>
        </p:spPr>
        <p:txBody>
          <a:bodyPr/>
          <a:lstStyle/>
          <a:p>
            <a:endParaRPr lang="en-US" dirty="0">
              <a:latin typeface="Calibri" pitchFamily="34" charset="0"/>
            </a:endParaRPr>
          </a:p>
        </p:txBody>
      </p:sp>
      <p:sp>
        <p:nvSpPr>
          <p:cNvPr id="67" name="Rectangle 28"/>
          <p:cNvSpPr>
            <a:spLocks noChangeArrowheads="1"/>
          </p:cNvSpPr>
          <p:nvPr/>
        </p:nvSpPr>
        <p:spPr bwMode="auto">
          <a:xfrm>
            <a:off x="1981200" y="1614434"/>
            <a:ext cx="3767056" cy="366767"/>
          </a:xfrm>
          <a:prstGeom prst="rect">
            <a:avLst/>
          </a:prstGeom>
          <a:solidFill>
            <a:srgbClr val="F6F5BD"/>
          </a:solidFill>
          <a:ln w="12700" cmpd="dbl">
            <a:solidFill>
              <a:schemeClr val="tx1"/>
            </a:solidFill>
            <a:miter lim="800000"/>
            <a:headEnd/>
            <a:tailEnd/>
          </a:ln>
        </p:spPr>
        <p:txBody>
          <a:bodyPr wrap="none" lIns="90487" tIns="44450" rIns="90487" bIns="44450">
            <a:spAutoFit/>
          </a:bodyPr>
          <a:lstStyle/>
          <a:p>
            <a:pPr>
              <a:tabLst>
                <a:tab pos="914400" algn="l"/>
                <a:tab pos="2286000" algn="l"/>
              </a:tabLst>
            </a:pPr>
            <a:r>
              <a:rPr lang="en-US" dirty="0">
                <a:latin typeface="Courier New" pitchFamily="49" charset="0"/>
              </a:rPr>
              <a:t>x = x OP (d[</a:t>
            </a:r>
            <a:r>
              <a:rPr lang="en-US" dirty="0" err="1">
                <a:latin typeface="Courier New" pitchFamily="49" charset="0"/>
              </a:rPr>
              <a:t>i</a:t>
            </a:r>
            <a:r>
              <a:rPr lang="en-US" dirty="0">
                <a:latin typeface="Courier New" pitchFamily="49" charset="0"/>
              </a:rPr>
              <a:t>] OP d[i+1]);</a:t>
            </a:r>
          </a:p>
        </p:txBody>
      </p:sp>
      <p:sp>
        <p:nvSpPr>
          <p:cNvPr id="2" name="Slide Number Placeholder 1">
            <a:extLst>
              <a:ext uri="{FF2B5EF4-FFF2-40B4-BE49-F238E27FC236}">
                <a16:creationId xmlns:a16="http://schemas.microsoft.com/office/drawing/2014/main" id="{DFF0A4F7-0BD5-443F-A47B-A917DD81EB5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mc:AlternateContent xmlns:mc="http://schemas.openxmlformats.org/markup-compatibility/2006">
        <mc:Choice xmlns:a14="http://schemas.microsoft.com/office/drawing/2010/main" Requires="a14">
          <p:sp>
            <p:nvSpPr>
              <p:cNvPr id="40" name="Text Placeholder 5">
                <a:extLst>
                  <a:ext uri="{FF2B5EF4-FFF2-40B4-BE49-F238E27FC236}">
                    <a16:creationId xmlns:a16="http://schemas.microsoft.com/office/drawing/2014/main" id="{0CDE9191-303F-40DF-8316-348B02539942}"/>
                  </a:ext>
                </a:extLst>
              </p:cNvPr>
              <p:cNvSpPr txBox="1">
                <a:spLocks/>
              </p:cNvSpPr>
              <p:nvPr/>
            </p:nvSpPr>
            <p:spPr>
              <a:xfrm>
                <a:off x="147344" y="6525676"/>
                <a:ext cx="2567110" cy="20581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700" dirty="0"/>
                  <a:t>[15-213 @ CMU]</a:t>
                </a:r>
                <a14:m>
                  <m:oMath xmlns:m="http://schemas.openxmlformats.org/officeDocument/2006/math">
                    <m:r>
                      <a:rPr lang="en-US" sz="700" i="1">
                        <a:latin typeface="Cambria Math" panose="02040503050406030204" pitchFamily="18" charset="0"/>
                      </a:rPr>
                      <m:t>→</m:t>
                    </m:r>
                  </m:oMath>
                </a14:m>
                <a:endParaRPr lang="en-US" sz="700" dirty="0"/>
              </a:p>
            </p:txBody>
          </p:sp>
        </mc:Choice>
        <mc:Fallback>
          <p:sp>
            <p:nvSpPr>
              <p:cNvPr id="40" name="Text Placeholder 5">
                <a:extLst>
                  <a:ext uri="{FF2B5EF4-FFF2-40B4-BE49-F238E27FC236}">
                    <a16:creationId xmlns:a16="http://schemas.microsoft.com/office/drawing/2014/main" id="{0CDE9191-303F-40DF-8316-348B02539942}"/>
                  </a:ext>
                </a:extLst>
              </p:cNvPr>
              <p:cNvSpPr txBox="1">
                <a:spLocks noRot="1" noChangeAspect="1" noMove="1" noResize="1" noEditPoints="1" noAdjustHandles="1" noChangeArrowheads="1" noChangeShapeType="1" noTextEdit="1"/>
              </p:cNvSpPr>
              <p:nvPr/>
            </p:nvSpPr>
            <p:spPr>
              <a:xfrm>
                <a:off x="147344" y="6525676"/>
                <a:ext cx="2567110" cy="205819"/>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049792168"/>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6674" name="Rectangle 2"/>
          <p:cNvSpPr>
            <a:spLocks noGrp="1" noChangeArrowheads="1"/>
          </p:cNvSpPr>
          <p:nvPr>
            <p:ph type="title"/>
          </p:nvPr>
        </p:nvSpPr>
        <p:spPr/>
        <p:txBody>
          <a:bodyPr/>
          <a:lstStyle/>
          <a:p>
            <a:pPr eaLnBrk="1" hangingPunct="1">
              <a:defRPr/>
            </a:pPr>
            <a:r>
              <a:rPr lang="en-US" sz="3200" dirty="0"/>
              <a:t>Loop Unrolling with Separate Accumulators </a:t>
            </a:r>
            <a:r>
              <a:rPr lang="en-US" sz="3200" dirty="0">
                <a:solidFill>
                  <a:srgbClr val="FFC000"/>
                </a:solidFill>
              </a:rPr>
              <a:t>(2x2)</a:t>
            </a:r>
          </a:p>
        </p:txBody>
      </p:sp>
      <p:sp>
        <p:nvSpPr>
          <p:cNvPr id="2" name="Slide Number Placeholder 1">
            <a:extLst>
              <a:ext uri="{FF2B5EF4-FFF2-40B4-BE49-F238E27FC236}">
                <a16:creationId xmlns:a16="http://schemas.microsoft.com/office/drawing/2014/main" id="{2EAC9C80-54EA-4EB0-9F1E-20586774D35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26627" name="Rectangle 3"/>
          <p:cNvSpPr>
            <a:spLocks noGrp="1" noChangeArrowheads="1"/>
          </p:cNvSpPr>
          <p:nvPr>
            <p:ph type="body" idx="4294967295"/>
          </p:nvPr>
        </p:nvSpPr>
        <p:spPr>
          <a:xfrm>
            <a:off x="147344" y="3383843"/>
            <a:ext cx="4338687" cy="577850"/>
          </a:xfrm>
        </p:spPr>
        <p:txBody>
          <a:bodyPr/>
          <a:lstStyle/>
          <a:p>
            <a:r>
              <a:rPr lang="en-US" dirty="0"/>
              <a:t>Different form of </a:t>
            </a:r>
            <a:r>
              <a:rPr lang="en-US" dirty="0" err="1"/>
              <a:t>reassociation</a:t>
            </a:r>
            <a:endParaRPr lang="en-US" dirty="0"/>
          </a:p>
        </p:txBody>
      </p:sp>
      <mc:AlternateContent xmlns:mc="http://schemas.openxmlformats.org/markup-compatibility/2006">
        <mc:Choice xmlns:a14="http://schemas.microsoft.com/office/drawing/2010/main" Requires="a14">
          <p:sp>
            <p:nvSpPr>
              <p:cNvPr id="6" name="Text Placeholder 5">
                <a:extLst>
                  <a:ext uri="{FF2B5EF4-FFF2-40B4-BE49-F238E27FC236}">
                    <a16:creationId xmlns:a16="http://schemas.microsoft.com/office/drawing/2014/main" id="{0CDE9191-303F-40DF-8316-348B02539942}"/>
                  </a:ext>
                </a:extLst>
              </p:cNvPr>
              <p:cNvSpPr txBox="1">
                <a:spLocks/>
              </p:cNvSpPr>
              <p:nvPr/>
            </p:nvSpPr>
            <p:spPr>
              <a:xfrm>
                <a:off x="147344" y="6525676"/>
                <a:ext cx="2567110" cy="20581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700" dirty="0"/>
                  <a:t>[15-213 @ CMU]</a:t>
                </a:r>
                <a14:m>
                  <m:oMath xmlns:m="http://schemas.openxmlformats.org/officeDocument/2006/math">
                    <m:r>
                      <a:rPr lang="en-US" sz="700" i="1">
                        <a:latin typeface="Cambria Math" panose="02040503050406030204" pitchFamily="18" charset="0"/>
                      </a:rPr>
                      <m:t>→</m:t>
                    </m:r>
                  </m:oMath>
                </a14:m>
                <a:endParaRPr lang="en-US" sz="700" dirty="0"/>
              </a:p>
            </p:txBody>
          </p:sp>
        </mc:Choice>
        <mc:Fallback>
          <p:sp>
            <p:nvSpPr>
              <p:cNvPr id="6" name="Text Placeholder 5">
                <a:extLst>
                  <a:ext uri="{FF2B5EF4-FFF2-40B4-BE49-F238E27FC236}">
                    <a16:creationId xmlns:a16="http://schemas.microsoft.com/office/drawing/2014/main" id="{0CDE9191-303F-40DF-8316-348B02539942}"/>
                  </a:ext>
                </a:extLst>
              </p:cNvPr>
              <p:cNvSpPr txBox="1">
                <a:spLocks noRot="1" noChangeAspect="1" noMove="1" noResize="1" noEditPoints="1" noAdjustHandles="1" noChangeArrowheads="1" noChangeShapeType="1" noTextEdit="1"/>
              </p:cNvSpPr>
              <p:nvPr/>
            </p:nvSpPr>
            <p:spPr>
              <a:xfrm>
                <a:off x="147344" y="6525676"/>
                <a:ext cx="2567110" cy="205819"/>
              </a:xfrm>
              <a:prstGeom prst="rect">
                <a:avLst/>
              </a:prstGeom>
              <a:blipFill>
                <a:blip r:embed="rId3"/>
                <a:stretch>
                  <a:fillRect/>
                </a:stretch>
              </a:blipFill>
            </p:spPr>
            <p:txBody>
              <a:bodyPr/>
              <a:lstStyle/>
              <a:p>
                <a:r>
                  <a:rPr lang="en-US">
                    <a:noFill/>
                  </a:rPr>
                  <a:t> </a:t>
                </a:r>
              </a:p>
            </p:txBody>
          </p:sp>
        </mc:Fallback>
      </mc:AlternateContent>
      <p:sp>
        <p:nvSpPr>
          <p:cNvPr id="3" name="Rectangle 2">
            <a:extLst>
              <a:ext uri="{FF2B5EF4-FFF2-40B4-BE49-F238E27FC236}">
                <a16:creationId xmlns:a16="http://schemas.microsoft.com/office/drawing/2014/main" id="{743F5B72-32F4-455F-A56C-9B541879652D}"/>
              </a:ext>
            </a:extLst>
          </p:cNvPr>
          <p:cNvSpPr/>
          <p:nvPr/>
        </p:nvSpPr>
        <p:spPr>
          <a:xfrm>
            <a:off x="4648200" y="1080003"/>
            <a:ext cx="6096000" cy="5355312"/>
          </a:xfrm>
          <a:prstGeom prst="rect">
            <a:avLst/>
          </a:prstGeom>
          <a:solidFill>
            <a:schemeClr val="bg1">
              <a:lumMod val="95000"/>
            </a:schemeClr>
          </a:solidFill>
        </p:spPr>
        <p:txBody>
          <a:bodyPr>
            <a:spAutoFit/>
          </a:bodyPr>
          <a:lstStyle/>
          <a:p>
            <a:r>
              <a:rPr lang="fr-FR" dirty="0" err="1">
                <a:solidFill>
                  <a:srgbClr val="0000FF"/>
                </a:solidFill>
                <a:latin typeface="Consolas" panose="020B0609020204030204" pitchFamily="49" charset="0"/>
              </a:rPr>
              <a:t>void</a:t>
            </a:r>
            <a:r>
              <a:rPr lang="fr-FR" dirty="0">
                <a:solidFill>
                  <a:srgbClr val="000000"/>
                </a:solidFill>
                <a:latin typeface="Consolas" panose="020B0609020204030204" pitchFamily="49" charset="0"/>
              </a:rPr>
              <a:t> unroll2a_combine(</a:t>
            </a:r>
            <a:r>
              <a:rPr lang="fr-FR" dirty="0" err="1">
                <a:solidFill>
                  <a:srgbClr val="000000"/>
                </a:solidFill>
                <a:latin typeface="Consolas" panose="020B0609020204030204" pitchFamily="49" charset="0"/>
              </a:rPr>
              <a:t>vec_ptr</a:t>
            </a:r>
            <a:r>
              <a:rPr lang="fr-FR" dirty="0">
                <a:solidFill>
                  <a:srgbClr val="000000"/>
                </a:solidFill>
                <a:latin typeface="Consolas" panose="020B0609020204030204" pitchFamily="49" charset="0"/>
              </a:rPr>
              <a:t> </a:t>
            </a:r>
            <a:r>
              <a:rPr lang="fr-FR" dirty="0">
                <a:solidFill>
                  <a:srgbClr val="808080"/>
                </a:solidFill>
                <a:latin typeface="Consolas" panose="020B0609020204030204" pitchFamily="49" charset="0"/>
              </a:rPr>
              <a:t>v</a:t>
            </a: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data_t</a:t>
            </a:r>
            <a:r>
              <a:rPr lang="fr-FR" dirty="0">
                <a:solidFill>
                  <a:srgbClr val="000000"/>
                </a:solidFill>
                <a:latin typeface="Consolas" panose="020B0609020204030204" pitchFamily="49" charset="0"/>
              </a:rPr>
              <a:t> *</a:t>
            </a:r>
            <a:r>
              <a:rPr lang="fr-FR" dirty="0" err="1">
                <a:solidFill>
                  <a:srgbClr val="808080"/>
                </a:solidFill>
                <a:latin typeface="Consolas" panose="020B0609020204030204" pitchFamily="49" charset="0"/>
              </a:rPr>
              <a:t>dest</a:t>
            </a:r>
            <a:r>
              <a:rPr lang="fr-FR"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long</a:t>
            </a:r>
            <a:r>
              <a:rPr lang="en-US" dirty="0">
                <a:solidFill>
                  <a:srgbClr val="000000"/>
                </a:solidFill>
                <a:latin typeface="Consolas" panose="020B0609020204030204" pitchFamily="49" charset="0"/>
              </a:rPr>
              <a:t> length = </a:t>
            </a:r>
            <a:r>
              <a:rPr lang="en-US" dirty="0" err="1">
                <a:solidFill>
                  <a:srgbClr val="000000"/>
                </a:solidFill>
                <a:latin typeface="Consolas" panose="020B0609020204030204" pitchFamily="49" charset="0"/>
              </a:rPr>
              <a:t>vec_length</a:t>
            </a:r>
            <a:r>
              <a:rPr lang="en-US" dirty="0">
                <a:solidFill>
                  <a:srgbClr val="000000"/>
                </a:solidFill>
                <a:latin typeface="Consolas" panose="020B0609020204030204" pitchFamily="49" charset="0"/>
              </a:rPr>
              <a:t>(</a:t>
            </a:r>
            <a:r>
              <a:rPr lang="en-US" dirty="0">
                <a:solidFill>
                  <a:srgbClr val="808080"/>
                </a:solidFill>
                <a:latin typeface="Consolas" panose="020B0609020204030204" pitchFamily="49" charset="0"/>
              </a:rPr>
              <a:t>v</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long</a:t>
            </a:r>
            <a:r>
              <a:rPr lang="en-US" dirty="0">
                <a:solidFill>
                  <a:srgbClr val="000000"/>
                </a:solidFill>
                <a:latin typeface="Consolas" panose="020B0609020204030204" pitchFamily="49" charset="0"/>
              </a:rPr>
              <a:t> limit = length - 1;</a:t>
            </a:r>
          </a:p>
          <a:p>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data_t</a:t>
            </a:r>
            <a:r>
              <a:rPr lang="en-US" dirty="0">
                <a:solidFill>
                  <a:srgbClr val="000000"/>
                </a:solidFill>
                <a:latin typeface="Consolas" panose="020B0609020204030204" pitchFamily="49" charset="0"/>
              </a:rPr>
              <a:t> *d = </a:t>
            </a:r>
            <a:r>
              <a:rPr lang="en-US" dirty="0" err="1">
                <a:solidFill>
                  <a:srgbClr val="000000"/>
                </a:solidFill>
                <a:latin typeface="Consolas" panose="020B0609020204030204" pitchFamily="49" charset="0"/>
              </a:rPr>
              <a:t>get_vec_start</a:t>
            </a:r>
            <a:r>
              <a:rPr lang="en-US" dirty="0">
                <a:solidFill>
                  <a:srgbClr val="000000"/>
                </a:solidFill>
                <a:latin typeface="Consolas" panose="020B0609020204030204" pitchFamily="49" charset="0"/>
              </a:rPr>
              <a:t>(</a:t>
            </a:r>
            <a:r>
              <a:rPr lang="en-US" dirty="0">
                <a:solidFill>
                  <a:srgbClr val="808080"/>
                </a:solidFill>
                <a:latin typeface="Consolas" panose="020B0609020204030204" pitchFamily="49" charset="0"/>
              </a:rPr>
              <a:t>v</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data_t</a:t>
            </a:r>
            <a:r>
              <a:rPr lang="en-US" dirty="0">
                <a:solidFill>
                  <a:srgbClr val="000000"/>
                </a:solidFill>
                <a:latin typeface="Consolas" panose="020B0609020204030204" pitchFamily="49" charset="0"/>
              </a:rPr>
              <a:t> x0 = IDENT;</a:t>
            </a:r>
          </a:p>
          <a:p>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data_t</a:t>
            </a:r>
            <a:r>
              <a:rPr lang="en-US" dirty="0">
                <a:solidFill>
                  <a:srgbClr val="000000"/>
                </a:solidFill>
                <a:latin typeface="Consolas" panose="020B0609020204030204" pitchFamily="49" charset="0"/>
              </a:rPr>
              <a:t> x1 = IDENT;</a:t>
            </a:r>
          </a:p>
          <a:p>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long</a:t>
            </a:r>
            <a:r>
              <a:rPr lang="en-US" dirty="0">
                <a:solidFill>
                  <a:srgbClr val="000000"/>
                </a:solidFill>
                <a:latin typeface="Consolas" panose="020B0609020204030204" pitchFamily="49" charset="0"/>
              </a:rPr>
              <a:t> i;</a:t>
            </a:r>
          </a:p>
          <a:p>
            <a:r>
              <a:rPr lang="en-US" dirty="0">
                <a:solidFill>
                  <a:srgbClr val="000000"/>
                </a:solidFill>
                <a:latin typeface="Consolas" panose="020B0609020204030204" pitchFamily="49" charset="0"/>
              </a:rPr>
              <a:t>    </a:t>
            </a:r>
            <a:r>
              <a:rPr lang="en-US" dirty="0">
                <a:solidFill>
                  <a:srgbClr val="008000"/>
                </a:solidFill>
                <a:latin typeface="Consolas" panose="020B0609020204030204" pitchFamily="49" charset="0"/>
              </a:rPr>
              <a:t>// Combine 2 elements at a time</a:t>
            </a:r>
            <a:endParaRPr lang="en-US" dirty="0">
              <a:solidFill>
                <a:srgbClr val="000000"/>
              </a:solidFill>
              <a:latin typeface="Consolas" panose="020B0609020204030204" pitchFamily="49" charset="0"/>
            </a:endParaRPr>
          </a:p>
          <a:p>
            <a:r>
              <a:rPr lang="nn-NO" dirty="0">
                <a:solidFill>
                  <a:srgbClr val="000000"/>
                </a:solidFill>
                <a:latin typeface="Consolas" panose="020B0609020204030204" pitchFamily="49" charset="0"/>
              </a:rPr>
              <a:t>    </a:t>
            </a:r>
            <a:r>
              <a:rPr lang="nn-NO" dirty="0">
                <a:solidFill>
                  <a:srgbClr val="0000FF"/>
                </a:solidFill>
                <a:latin typeface="Consolas" panose="020B0609020204030204" pitchFamily="49" charset="0"/>
              </a:rPr>
              <a:t>for</a:t>
            </a:r>
            <a:r>
              <a:rPr lang="nn-NO" dirty="0">
                <a:solidFill>
                  <a:srgbClr val="000000"/>
                </a:solidFill>
                <a:latin typeface="Consolas" panose="020B0609020204030204" pitchFamily="49" charset="0"/>
              </a:rPr>
              <a:t> (i = 0; i &lt; limit; i += 2) {</a:t>
            </a:r>
          </a:p>
          <a:p>
            <a:r>
              <a:rPr lang="da-DK" dirty="0">
                <a:solidFill>
                  <a:srgbClr val="C00000"/>
                </a:solidFill>
                <a:latin typeface="Consolas" panose="020B0609020204030204" pitchFamily="49" charset="0"/>
              </a:rPr>
              <a:t>        x0 = x0 OP d[i];</a:t>
            </a:r>
          </a:p>
          <a:p>
            <a:r>
              <a:rPr lang="da-DK" dirty="0">
                <a:solidFill>
                  <a:srgbClr val="C00000"/>
                </a:solidFill>
                <a:latin typeface="Consolas" panose="020B0609020204030204" pitchFamily="49" charset="0"/>
              </a:rPr>
              <a:t>        x1 = x1 OP d[i + 1];</a:t>
            </a:r>
          </a:p>
          <a:p>
            <a:r>
              <a:rPr lang="en-US"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    </a:t>
            </a:r>
            <a:r>
              <a:rPr lang="en-US" dirty="0">
                <a:solidFill>
                  <a:srgbClr val="008000"/>
                </a:solidFill>
                <a:latin typeface="Consolas" panose="020B0609020204030204" pitchFamily="49" charset="0"/>
              </a:rPr>
              <a:t>// Finish any remaining elements</a:t>
            </a:r>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for</a:t>
            </a:r>
            <a:r>
              <a:rPr lang="en-US" dirty="0">
                <a:solidFill>
                  <a:srgbClr val="000000"/>
                </a:solidFill>
                <a:latin typeface="Consolas" panose="020B0609020204030204" pitchFamily="49" charset="0"/>
              </a:rPr>
              <a:t> (; i &lt; length; i++) {</a:t>
            </a:r>
          </a:p>
          <a:p>
            <a:r>
              <a:rPr lang="da-DK" dirty="0">
                <a:solidFill>
                  <a:srgbClr val="000000"/>
                </a:solidFill>
                <a:latin typeface="Consolas" panose="020B0609020204030204" pitchFamily="49" charset="0"/>
              </a:rPr>
              <a:t>        x0 = x0 OP d[i];</a:t>
            </a:r>
          </a:p>
          <a:p>
            <a:r>
              <a:rPr lang="en-US"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    *</a:t>
            </a:r>
            <a:r>
              <a:rPr lang="en-US" dirty="0" err="1">
                <a:solidFill>
                  <a:srgbClr val="808080"/>
                </a:solidFill>
                <a:latin typeface="Consolas" panose="020B0609020204030204" pitchFamily="49" charset="0"/>
              </a:rPr>
              <a:t>dest</a:t>
            </a:r>
            <a:r>
              <a:rPr lang="en-US" dirty="0">
                <a:solidFill>
                  <a:srgbClr val="000000"/>
                </a:solidFill>
                <a:latin typeface="Consolas" panose="020B0609020204030204" pitchFamily="49" charset="0"/>
              </a:rPr>
              <a:t> = x0 OP x1;</a:t>
            </a:r>
          </a:p>
          <a:p>
            <a:r>
              <a:rPr lang="en-US" dirty="0">
                <a:solidFill>
                  <a:srgbClr val="000000"/>
                </a:solidFill>
                <a:latin typeface="Consolas" panose="020B0609020204030204" pitchFamily="49" charset="0"/>
              </a:rPr>
              <a:t>}</a:t>
            </a:r>
            <a:endParaRPr lang="en-US" dirty="0"/>
          </a:p>
        </p:txBody>
      </p:sp>
    </p:spTree>
    <p:extLst>
      <p:ext uri="{BB962C8B-B14F-4D97-AF65-F5344CB8AC3E}">
        <p14:creationId xmlns:p14="http://schemas.microsoft.com/office/powerpoint/2010/main" val="3223457009"/>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52" name="Rectangle 32"/>
          <p:cNvSpPr>
            <a:spLocks noGrp="1" noChangeArrowheads="1"/>
          </p:cNvSpPr>
          <p:nvPr>
            <p:ph type="title"/>
          </p:nvPr>
        </p:nvSpPr>
        <p:spPr/>
        <p:txBody>
          <a:bodyPr/>
          <a:lstStyle/>
          <a:p>
            <a:pPr eaLnBrk="1" hangingPunct="1">
              <a:defRPr/>
            </a:pPr>
            <a:r>
              <a:rPr lang="en-US" dirty="0"/>
              <a:t>Effect of Separate Accumulators</a:t>
            </a:r>
          </a:p>
        </p:txBody>
      </p:sp>
      <p:sp>
        <p:nvSpPr>
          <p:cNvPr id="798753" name="Rectangle 33"/>
          <p:cNvSpPr>
            <a:spLocks noGrp="1" noChangeArrowheads="1"/>
          </p:cNvSpPr>
          <p:nvPr>
            <p:ph type="body" idx="1"/>
          </p:nvPr>
        </p:nvSpPr>
        <p:spPr>
          <a:xfrm>
            <a:off x="1814514" y="4603750"/>
            <a:ext cx="8307387" cy="1873250"/>
          </a:xfrm>
        </p:spPr>
        <p:txBody>
          <a:bodyPr/>
          <a:lstStyle/>
          <a:p>
            <a:pPr eaLnBrk="1" hangingPunct="1">
              <a:defRPr/>
            </a:pPr>
            <a:r>
              <a:rPr lang="en-US" dirty="0"/>
              <a:t>“INT +” makes use of two load units</a:t>
            </a:r>
          </a:p>
          <a:p>
            <a:pPr eaLnBrk="1" hangingPunct="1">
              <a:defRPr/>
            </a:pPr>
            <a:endParaRPr lang="en-US" dirty="0"/>
          </a:p>
          <a:p>
            <a:pPr eaLnBrk="1" hangingPunct="1">
              <a:defRPr/>
            </a:pPr>
            <a:endParaRPr lang="en-US" dirty="0"/>
          </a:p>
          <a:p>
            <a:pPr eaLnBrk="1" hangingPunct="1">
              <a:defRPr/>
            </a:pPr>
            <a:r>
              <a:rPr lang="en-US" dirty="0"/>
              <a:t>2x speedup (over unroll2) for “INT *”, “FP +”, “FP *”</a:t>
            </a:r>
          </a:p>
          <a:p>
            <a:pPr lvl="1" eaLnBrk="1" hangingPunct="1">
              <a:defRPr/>
            </a:pPr>
            <a:endParaRPr lang="en-US" dirty="0"/>
          </a:p>
        </p:txBody>
      </p:sp>
      <p:sp>
        <p:nvSpPr>
          <p:cNvPr id="27688" name="Rectangle 34"/>
          <p:cNvSpPr>
            <a:spLocks noChangeArrowheads="1"/>
          </p:cNvSpPr>
          <p:nvPr/>
        </p:nvSpPr>
        <p:spPr bwMode="auto">
          <a:xfrm>
            <a:off x="2640830" y="5196267"/>
            <a:ext cx="2802048" cy="643766"/>
          </a:xfrm>
          <a:prstGeom prst="rect">
            <a:avLst/>
          </a:prstGeom>
          <a:solidFill>
            <a:srgbClr val="F6F5BD"/>
          </a:solidFill>
          <a:ln w="12700" cmpd="dbl">
            <a:solidFill>
              <a:schemeClr val="tx1"/>
            </a:solidFill>
            <a:miter lim="800000"/>
            <a:headEnd/>
            <a:tailEnd/>
          </a:ln>
        </p:spPr>
        <p:txBody>
          <a:bodyPr wrap="none" lIns="90487" tIns="44450" rIns="90487" bIns="44450">
            <a:spAutoFit/>
          </a:bodyPr>
          <a:lstStyle/>
          <a:p>
            <a:pPr>
              <a:tabLst>
                <a:tab pos="914400" algn="l"/>
                <a:tab pos="2286000" algn="l"/>
              </a:tabLst>
            </a:pPr>
            <a:r>
              <a:rPr lang="en-US" dirty="0">
                <a:latin typeface="Courier New" pitchFamily="49" charset="0"/>
              </a:rPr>
              <a:t> x0 = x0 OP d[</a:t>
            </a:r>
            <a:r>
              <a:rPr lang="en-US" dirty="0" err="1">
                <a:latin typeface="Courier New" pitchFamily="49" charset="0"/>
              </a:rPr>
              <a:t>i</a:t>
            </a:r>
            <a:r>
              <a:rPr lang="en-US" dirty="0">
                <a:latin typeface="Courier New" pitchFamily="49" charset="0"/>
              </a:rPr>
              <a:t>];</a:t>
            </a:r>
          </a:p>
          <a:p>
            <a:pPr>
              <a:tabLst>
                <a:tab pos="914400" algn="l"/>
                <a:tab pos="2286000" algn="l"/>
              </a:tabLst>
            </a:pPr>
            <a:r>
              <a:rPr lang="en-US" dirty="0">
                <a:latin typeface="Courier New" pitchFamily="49" charset="0"/>
              </a:rPr>
              <a:t> x1 = x1 OP d[i+1];</a:t>
            </a:r>
          </a:p>
        </p:txBody>
      </p:sp>
      <p:graphicFrame>
        <p:nvGraphicFramePr>
          <p:cNvPr id="7" name="Group 49"/>
          <p:cNvGraphicFramePr>
            <a:graphicFrameLocks noGrp="1"/>
          </p:cNvGraphicFramePr>
          <p:nvPr/>
        </p:nvGraphicFramePr>
        <p:xfrm>
          <a:off x="1881017" y="1168528"/>
          <a:ext cx="7796385" cy="3101975"/>
        </p:xfrm>
        <a:graphic>
          <a:graphicData uri="http://schemas.openxmlformats.org/drawingml/2006/table">
            <a:tbl>
              <a:tblPr/>
              <a:tblGrid>
                <a:gridCol w="2418937">
                  <a:extLst>
                    <a:ext uri="{9D8B030D-6E8A-4147-A177-3AD203B41FA5}">
                      <a16:colId xmlns:a16="http://schemas.microsoft.com/office/drawing/2014/main" val="20000"/>
                    </a:ext>
                  </a:extLst>
                </a:gridCol>
                <a:gridCol w="1344362">
                  <a:extLst>
                    <a:ext uri="{9D8B030D-6E8A-4147-A177-3AD203B41FA5}">
                      <a16:colId xmlns:a16="http://schemas.microsoft.com/office/drawing/2014/main" val="20001"/>
                    </a:ext>
                  </a:extLst>
                </a:gridCol>
                <a:gridCol w="1344362">
                  <a:extLst>
                    <a:ext uri="{9D8B030D-6E8A-4147-A177-3AD203B41FA5}">
                      <a16:colId xmlns:a16="http://schemas.microsoft.com/office/drawing/2014/main" val="20002"/>
                    </a:ext>
                  </a:extLst>
                </a:gridCol>
                <a:gridCol w="1344362">
                  <a:extLst>
                    <a:ext uri="{9D8B030D-6E8A-4147-A177-3AD203B41FA5}">
                      <a16:colId xmlns:a16="http://schemas.microsoft.com/office/drawing/2014/main" val="20003"/>
                    </a:ext>
                  </a:extLst>
                </a:gridCol>
                <a:gridCol w="1344362">
                  <a:extLst>
                    <a:ext uri="{9D8B030D-6E8A-4147-A177-3AD203B41FA5}">
                      <a16:colId xmlns:a16="http://schemas.microsoft.com/office/drawing/2014/main" val="20004"/>
                    </a:ext>
                  </a:extLst>
                </a:gridCol>
              </a:tblGrid>
              <a:tr h="390525">
                <a:tc>
                  <a:txBody>
                    <a:bodyPr/>
                    <a:lstStyle/>
                    <a:p>
                      <a:pPr marL="0" marR="0" lvl="0" indent="0" algn="l"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a:ln>
                            <a:noFill/>
                          </a:ln>
                          <a:solidFill>
                            <a:srgbClr val="C00000"/>
                          </a:solidFill>
                          <a:effectLst/>
                          <a:latin typeface="Calibri" panose="020F0502020204030204" pitchFamily="34" charset="0"/>
                        </a:rPr>
                        <a:t>Method</a:t>
                      </a:r>
                    </a:p>
                  </a:txBody>
                  <a:tcPr marL="45720" marR="45720" horzOverflow="overflow">
                    <a:lnL w="28575"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28575"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solidFill>
                      <a:srgbClr val="D5F1CF"/>
                    </a:solidFill>
                  </a:tcPr>
                </a:tc>
                <a:tc gridSpan="2">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a:ln>
                            <a:noFill/>
                          </a:ln>
                          <a:solidFill>
                            <a:srgbClr val="C00000"/>
                          </a:solidFill>
                          <a:effectLst/>
                          <a:latin typeface="Calibri" panose="020F0502020204030204" pitchFamily="34" charset="0"/>
                        </a:rPr>
                        <a:t>Integer</a:t>
                      </a:r>
                    </a:p>
                  </a:txBody>
                  <a:tcPr marL="45720" marR="45720"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28575"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solidFill>
                      <a:srgbClr val="F1C7C7"/>
                    </a:solidFill>
                  </a:tcPr>
                </a:tc>
                <a:tc hMerge="1">
                  <a:txBody>
                    <a:bodyPr/>
                    <a:lstStyle/>
                    <a:p>
                      <a:endParaRPr lang="en-US"/>
                    </a:p>
                  </a:txBody>
                  <a:tcPr/>
                </a:tc>
                <a:tc gridSpan="2">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a:ln>
                            <a:noFill/>
                          </a:ln>
                          <a:solidFill>
                            <a:srgbClr val="C00000"/>
                          </a:solidFill>
                          <a:effectLst/>
                          <a:latin typeface="Calibri" panose="020F0502020204030204" pitchFamily="34" charset="0"/>
                        </a:rPr>
                        <a:t>Double FP</a:t>
                      </a:r>
                    </a:p>
                  </a:txBody>
                  <a:tcPr marL="45720" marR="45720" horzOverflow="overflow">
                    <a:lnL w="12700" cap="flat" cmpd="sng" algn="ctr">
                      <a:solidFill>
                        <a:schemeClr val="tx1"/>
                      </a:solidFill>
                      <a:prstDash val="solid"/>
                      <a:round/>
                      <a:headEnd type="none" w="med" len="med"/>
                      <a:tailEnd type="none" w="sm" len="sm"/>
                    </a:lnL>
                    <a:lnR w="28575" cap="flat" cmpd="sng" algn="ctr">
                      <a:solidFill>
                        <a:schemeClr val="tx1"/>
                      </a:solidFill>
                      <a:prstDash val="solid"/>
                      <a:round/>
                      <a:headEnd type="none" w="med" len="med"/>
                      <a:tailEnd type="none" w="sm" len="sm"/>
                    </a:lnR>
                    <a:lnT w="28575"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solidFill>
                      <a:srgbClr val="F1C7C7"/>
                    </a:solidFill>
                  </a:tcPr>
                </a:tc>
                <a:tc hMerge="1">
                  <a:txBody>
                    <a:bodyPr/>
                    <a:lstStyle/>
                    <a:p>
                      <a:endParaRPr lang="en-US"/>
                    </a:p>
                  </a:txBody>
                  <a:tcPr/>
                </a:tc>
                <a:extLst>
                  <a:ext uri="{0D108BD9-81ED-4DB2-BD59-A6C34878D82A}">
                    <a16:rowId xmlns:a16="http://schemas.microsoft.com/office/drawing/2014/main" val="10000"/>
                  </a:ext>
                </a:extLst>
              </a:tr>
              <a:tr h="387350">
                <a:tc>
                  <a:txBody>
                    <a:bodyPr/>
                    <a:lstStyle/>
                    <a:p>
                      <a:pPr marL="0" marR="0" lvl="0" indent="0" algn="l"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a:ln>
                            <a:noFill/>
                          </a:ln>
                          <a:solidFill>
                            <a:srgbClr val="C00000"/>
                          </a:solidFill>
                          <a:effectLst/>
                          <a:latin typeface="Calibri" panose="020F0502020204030204" pitchFamily="34" charset="0"/>
                        </a:rPr>
                        <a:t>Operation</a:t>
                      </a:r>
                    </a:p>
                  </a:txBody>
                  <a:tcPr marL="45720" marR="45720" horzOverflow="overflow">
                    <a:lnL w="28575"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solidFill>
                      <a:srgbClr val="D5F1CF"/>
                    </a:solidFill>
                  </a:tcPr>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a:ln>
                            <a:noFill/>
                          </a:ln>
                          <a:solidFill>
                            <a:srgbClr val="C00000"/>
                          </a:solidFill>
                          <a:effectLst/>
                          <a:latin typeface="Calibri" panose="020F0502020204030204" pitchFamily="34" charset="0"/>
                        </a:rPr>
                        <a:t>Add</a:t>
                      </a:r>
                    </a:p>
                  </a:txBody>
                  <a:tcPr marL="45720" marR="45720"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err="1">
                          <a:ln>
                            <a:noFill/>
                          </a:ln>
                          <a:solidFill>
                            <a:srgbClr val="C00000"/>
                          </a:solidFill>
                          <a:effectLst/>
                          <a:latin typeface="Calibri" panose="020F0502020204030204" pitchFamily="34" charset="0"/>
                        </a:rPr>
                        <a:t>Mult</a:t>
                      </a:r>
                      <a:endParaRPr kumimoji="0" lang="en-US" sz="1800" b="1" i="0" u="none" strike="noStrike" cap="none" normalizeH="0" baseline="0" dirty="0">
                        <a:ln>
                          <a:noFill/>
                        </a:ln>
                        <a:solidFill>
                          <a:srgbClr val="C00000"/>
                        </a:solidFill>
                        <a:effectLst/>
                        <a:latin typeface="Calibri" panose="020F0502020204030204" pitchFamily="34" charset="0"/>
                      </a:endParaRPr>
                    </a:p>
                  </a:txBody>
                  <a:tcPr marL="45720" marR="45720"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a:ln>
                            <a:noFill/>
                          </a:ln>
                          <a:solidFill>
                            <a:srgbClr val="C00000"/>
                          </a:solidFill>
                          <a:effectLst/>
                          <a:latin typeface="Calibri" panose="020F0502020204030204" pitchFamily="34" charset="0"/>
                        </a:rPr>
                        <a:t>Add</a:t>
                      </a:r>
                    </a:p>
                  </a:txBody>
                  <a:tcPr marL="45720" marR="45720"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err="1">
                          <a:ln>
                            <a:noFill/>
                          </a:ln>
                          <a:solidFill>
                            <a:srgbClr val="C00000"/>
                          </a:solidFill>
                          <a:effectLst/>
                          <a:latin typeface="Calibri" panose="020F0502020204030204" pitchFamily="34" charset="0"/>
                        </a:rPr>
                        <a:t>Mult</a:t>
                      </a:r>
                      <a:endParaRPr kumimoji="0" lang="en-US" sz="1800" b="1" i="0" u="none" strike="noStrike" cap="none" normalizeH="0" baseline="0" dirty="0">
                        <a:ln>
                          <a:noFill/>
                        </a:ln>
                        <a:solidFill>
                          <a:srgbClr val="C00000"/>
                        </a:solidFill>
                        <a:effectLst/>
                        <a:latin typeface="Calibri" panose="020F0502020204030204" pitchFamily="34" charset="0"/>
                      </a:endParaRPr>
                    </a:p>
                  </a:txBody>
                  <a:tcPr marL="45720" marR="45720" horzOverflow="overflow">
                    <a:lnL w="12700" cap="flat" cmpd="sng" algn="ctr">
                      <a:solidFill>
                        <a:schemeClr val="tx1"/>
                      </a:solidFill>
                      <a:prstDash val="solid"/>
                      <a:round/>
                      <a:headEnd type="none" w="med" len="med"/>
                      <a:tailEnd type="none" w="sm" len="sm"/>
                    </a:lnL>
                    <a:lnR w="28575"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extLst>
                  <a:ext uri="{0D108BD9-81ED-4DB2-BD59-A6C34878D82A}">
                    <a16:rowId xmlns:a16="http://schemas.microsoft.com/office/drawing/2014/main" val="10001"/>
                  </a:ext>
                </a:extLst>
              </a:tr>
              <a:tr h="387350">
                <a:tc>
                  <a:txBody>
                    <a:bodyPr/>
                    <a:lstStyle/>
                    <a:p>
                      <a:pPr marL="0" marR="0" lvl="0" indent="0" algn="l"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a:ln>
                            <a:noFill/>
                          </a:ln>
                          <a:solidFill>
                            <a:schemeClr val="tx1"/>
                          </a:solidFill>
                          <a:effectLst/>
                          <a:latin typeface="Calibri" panose="020F0502020204030204" pitchFamily="34" charset="0"/>
                        </a:rPr>
                        <a:t>Combine4</a:t>
                      </a:r>
                    </a:p>
                  </a:txBody>
                  <a:tcPr marL="45720" marR="45720" horzOverflow="overflow">
                    <a:lnL w="28575"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solidFill>
                      <a:srgbClr val="D5F1CF"/>
                    </a:solidFill>
                  </a:tcPr>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a:ln>
                            <a:noFill/>
                          </a:ln>
                          <a:solidFill>
                            <a:schemeClr val="tx1"/>
                          </a:solidFill>
                          <a:effectLst/>
                          <a:latin typeface="Calibri" panose="020F0502020204030204" pitchFamily="34" charset="0"/>
                        </a:rPr>
                        <a:t>1.27</a:t>
                      </a:r>
                    </a:p>
                  </a:txBody>
                  <a:tcPr marL="45720" marR="45720"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a:ln>
                            <a:noFill/>
                          </a:ln>
                          <a:solidFill>
                            <a:schemeClr val="tx1"/>
                          </a:solidFill>
                          <a:effectLst/>
                          <a:latin typeface="Calibri" panose="020F0502020204030204" pitchFamily="34" charset="0"/>
                        </a:rPr>
                        <a:t>3.01</a:t>
                      </a:r>
                    </a:p>
                  </a:txBody>
                  <a:tcPr marL="45720" marR="45720"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a:ln>
                            <a:noFill/>
                          </a:ln>
                          <a:solidFill>
                            <a:schemeClr val="tx1"/>
                          </a:solidFill>
                          <a:effectLst/>
                          <a:latin typeface="Calibri" panose="020F0502020204030204" pitchFamily="34" charset="0"/>
                        </a:rPr>
                        <a:t>3.01</a:t>
                      </a:r>
                    </a:p>
                  </a:txBody>
                  <a:tcPr marL="45720" marR="45720"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a:ln>
                            <a:noFill/>
                          </a:ln>
                          <a:solidFill>
                            <a:schemeClr val="tx1"/>
                          </a:solidFill>
                          <a:effectLst/>
                          <a:latin typeface="Calibri" panose="020F0502020204030204" pitchFamily="34" charset="0"/>
                        </a:rPr>
                        <a:t>5.01</a:t>
                      </a:r>
                    </a:p>
                  </a:txBody>
                  <a:tcPr marL="45720" marR="45720" horzOverflow="overflow">
                    <a:lnL w="12700" cap="flat" cmpd="sng" algn="ctr">
                      <a:solidFill>
                        <a:schemeClr val="tx1"/>
                      </a:solidFill>
                      <a:prstDash val="solid"/>
                      <a:round/>
                      <a:headEnd type="none" w="med" len="med"/>
                      <a:tailEnd type="none" w="sm" len="sm"/>
                    </a:lnL>
                    <a:lnR w="28575"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extLst>
                  <a:ext uri="{0D108BD9-81ED-4DB2-BD59-A6C34878D82A}">
                    <a16:rowId xmlns:a16="http://schemas.microsoft.com/office/drawing/2014/main" val="10002"/>
                  </a:ext>
                </a:extLst>
              </a:tr>
              <a:tr h="387350">
                <a:tc>
                  <a:txBody>
                    <a:bodyPr/>
                    <a:lstStyle/>
                    <a:p>
                      <a:pPr marL="0" marR="0" lvl="0" indent="0" algn="l"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a:ln>
                            <a:noFill/>
                          </a:ln>
                          <a:solidFill>
                            <a:schemeClr val="tx1"/>
                          </a:solidFill>
                          <a:effectLst/>
                          <a:latin typeface="Calibri" panose="020F0502020204030204" pitchFamily="34" charset="0"/>
                        </a:rPr>
                        <a:t>Unroll 2x1</a:t>
                      </a:r>
                    </a:p>
                  </a:txBody>
                  <a:tcPr marL="45720" marR="45720" horzOverflow="overflow">
                    <a:lnL w="28575"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solidFill>
                      <a:srgbClr val="D5F1CF"/>
                    </a:solidFill>
                  </a:tcPr>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a:ln>
                            <a:noFill/>
                          </a:ln>
                          <a:solidFill>
                            <a:schemeClr val="tx1"/>
                          </a:solidFill>
                          <a:effectLst/>
                          <a:latin typeface="Calibri" panose="020F0502020204030204" pitchFamily="34" charset="0"/>
                        </a:rPr>
                        <a:t>1.01</a:t>
                      </a:r>
                    </a:p>
                  </a:txBody>
                  <a:tcPr marL="45720" marR="45720"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a:ln>
                            <a:noFill/>
                          </a:ln>
                          <a:solidFill>
                            <a:schemeClr val="tx1"/>
                          </a:solidFill>
                          <a:effectLst/>
                          <a:latin typeface="Calibri" panose="020F0502020204030204" pitchFamily="34" charset="0"/>
                        </a:rPr>
                        <a:t>3.01</a:t>
                      </a:r>
                    </a:p>
                  </a:txBody>
                  <a:tcPr marL="45720" marR="45720"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a:ln>
                            <a:noFill/>
                          </a:ln>
                          <a:solidFill>
                            <a:schemeClr val="tx1"/>
                          </a:solidFill>
                          <a:effectLst/>
                          <a:latin typeface="Calibri" panose="020F0502020204030204" pitchFamily="34" charset="0"/>
                        </a:rPr>
                        <a:t>3.01</a:t>
                      </a:r>
                    </a:p>
                  </a:txBody>
                  <a:tcPr marL="45720" marR="45720"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a:ln>
                            <a:noFill/>
                          </a:ln>
                          <a:solidFill>
                            <a:schemeClr val="tx1"/>
                          </a:solidFill>
                          <a:effectLst/>
                          <a:latin typeface="Calibri" panose="020F0502020204030204" pitchFamily="34" charset="0"/>
                        </a:rPr>
                        <a:t>5.01</a:t>
                      </a:r>
                    </a:p>
                  </a:txBody>
                  <a:tcPr marL="45720" marR="45720" horzOverflow="overflow">
                    <a:lnL w="12700" cap="flat" cmpd="sng" algn="ctr">
                      <a:solidFill>
                        <a:schemeClr val="tx1"/>
                      </a:solidFill>
                      <a:prstDash val="solid"/>
                      <a:round/>
                      <a:headEnd type="none" w="med" len="med"/>
                      <a:tailEnd type="none" w="sm" len="sm"/>
                    </a:lnL>
                    <a:lnR w="28575"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extLst>
                  <a:ext uri="{0D108BD9-81ED-4DB2-BD59-A6C34878D82A}">
                    <a16:rowId xmlns:a16="http://schemas.microsoft.com/office/drawing/2014/main" val="10003"/>
                  </a:ext>
                </a:extLst>
              </a:tr>
              <a:tr h="387350">
                <a:tc>
                  <a:txBody>
                    <a:bodyPr/>
                    <a:lstStyle/>
                    <a:p>
                      <a:pPr marL="0" marR="0" lvl="0" indent="0" algn="l"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a:ln>
                            <a:noFill/>
                          </a:ln>
                          <a:solidFill>
                            <a:schemeClr val="tx1"/>
                          </a:solidFill>
                          <a:effectLst/>
                          <a:latin typeface="Calibri" panose="020F0502020204030204" pitchFamily="34" charset="0"/>
                        </a:rPr>
                        <a:t>Unroll 2x1a</a:t>
                      </a:r>
                    </a:p>
                  </a:txBody>
                  <a:tcPr marL="45720" marR="45720" horzOverflow="overflow">
                    <a:lnL w="28575"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solidFill>
                      <a:srgbClr val="D5F1CF"/>
                    </a:solidFill>
                  </a:tcPr>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a:ln>
                            <a:noFill/>
                          </a:ln>
                          <a:solidFill>
                            <a:schemeClr val="tx1"/>
                          </a:solidFill>
                          <a:effectLst/>
                          <a:latin typeface="Calibri" panose="020F0502020204030204" pitchFamily="34" charset="0"/>
                        </a:rPr>
                        <a:t>1.01</a:t>
                      </a:r>
                    </a:p>
                  </a:txBody>
                  <a:tcPr marL="45720" marR="45720"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a:ln>
                            <a:noFill/>
                          </a:ln>
                          <a:solidFill>
                            <a:srgbClr val="CC9900"/>
                          </a:solidFill>
                          <a:effectLst/>
                          <a:latin typeface="Calibri" panose="020F0502020204030204" pitchFamily="34" charset="0"/>
                        </a:rPr>
                        <a:t>1.51</a:t>
                      </a:r>
                    </a:p>
                  </a:txBody>
                  <a:tcPr marL="45720" marR="45720"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a:ln>
                            <a:noFill/>
                          </a:ln>
                          <a:solidFill>
                            <a:srgbClr val="CC9900"/>
                          </a:solidFill>
                          <a:effectLst/>
                          <a:latin typeface="Calibri" panose="020F0502020204030204" pitchFamily="34" charset="0"/>
                        </a:rPr>
                        <a:t>1.51</a:t>
                      </a:r>
                    </a:p>
                  </a:txBody>
                  <a:tcPr marL="45720" marR="45720"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a:ln>
                            <a:noFill/>
                          </a:ln>
                          <a:solidFill>
                            <a:srgbClr val="CC9900"/>
                          </a:solidFill>
                          <a:effectLst/>
                          <a:latin typeface="Calibri" panose="020F0502020204030204" pitchFamily="34" charset="0"/>
                        </a:rPr>
                        <a:t>2.51</a:t>
                      </a:r>
                    </a:p>
                  </a:txBody>
                  <a:tcPr marL="45720" marR="45720" horzOverflow="overflow">
                    <a:lnL w="12700" cap="flat" cmpd="sng" algn="ctr">
                      <a:solidFill>
                        <a:schemeClr val="tx1"/>
                      </a:solidFill>
                      <a:prstDash val="solid"/>
                      <a:round/>
                      <a:headEnd type="none" w="med" len="med"/>
                      <a:tailEnd type="none" w="sm" len="sm"/>
                    </a:lnL>
                    <a:lnR w="28575"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extLst>
                  <a:ext uri="{0D108BD9-81ED-4DB2-BD59-A6C34878D82A}">
                    <a16:rowId xmlns:a16="http://schemas.microsoft.com/office/drawing/2014/main" val="10004"/>
                  </a:ext>
                </a:extLst>
              </a:tr>
              <a:tr h="387350">
                <a:tc>
                  <a:txBody>
                    <a:bodyPr/>
                    <a:lstStyle/>
                    <a:p>
                      <a:pPr marL="0" marR="0" lvl="0" indent="0" algn="l"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a:ln>
                            <a:noFill/>
                          </a:ln>
                          <a:solidFill>
                            <a:schemeClr val="tx1"/>
                          </a:solidFill>
                          <a:effectLst/>
                          <a:latin typeface="Calibri" panose="020F0502020204030204" pitchFamily="34" charset="0"/>
                        </a:rPr>
                        <a:t>Unroll 2x2</a:t>
                      </a:r>
                    </a:p>
                  </a:txBody>
                  <a:tcPr marL="45720" marR="45720" horzOverflow="overflow">
                    <a:lnL w="28575"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solidFill>
                      <a:srgbClr val="D5F1CF"/>
                    </a:solidFill>
                  </a:tcPr>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a:ln>
                            <a:noFill/>
                          </a:ln>
                          <a:solidFill>
                            <a:srgbClr val="CC9900"/>
                          </a:solidFill>
                          <a:effectLst/>
                          <a:latin typeface="Calibri" panose="020F0502020204030204" pitchFamily="34" charset="0"/>
                        </a:rPr>
                        <a:t>0.81</a:t>
                      </a:r>
                    </a:p>
                  </a:txBody>
                  <a:tcPr marL="45720" marR="45720"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a:ln>
                            <a:noFill/>
                          </a:ln>
                          <a:solidFill>
                            <a:schemeClr val="tx1"/>
                          </a:solidFill>
                          <a:effectLst/>
                          <a:latin typeface="Calibri" panose="020F0502020204030204" pitchFamily="34" charset="0"/>
                        </a:rPr>
                        <a:t>1.51</a:t>
                      </a:r>
                    </a:p>
                  </a:txBody>
                  <a:tcPr marL="45720" marR="45720"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a:ln>
                            <a:noFill/>
                          </a:ln>
                          <a:solidFill>
                            <a:schemeClr val="tx1"/>
                          </a:solidFill>
                          <a:effectLst/>
                          <a:latin typeface="Calibri" panose="020F0502020204030204" pitchFamily="34" charset="0"/>
                        </a:rPr>
                        <a:t>1.51</a:t>
                      </a:r>
                    </a:p>
                  </a:txBody>
                  <a:tcPr marL="45720" marR="45720"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a:ln>
                            <a:noFill/>
                          </a:ln>
                          <a:solidFill>
                            <a:schemeClr val="tx1"/>
                          </a:solidFill>
                          <a:effectLst/>
                          <a:latin typeface="Calibri" panose="020F0502020204030204" pitchFamily="34" charset="0"/>
                        </a:rPr>
                        <a:t>2.51</a:t>
                      </a:r>
                    </a:p>
                  </a:txBody>
                  <a:tcPr marL="45720" marR="45720" horzOverflow="overflow">
                    <a:lnL w="12700" cap="flat" cmpd="sng" algn="ctr">
                      <a:solidFill>
                        <a:schemeClr val="tx1"/>
                      </a:solidFill>
                      <a:prstDash val="solid"/>
                      <a:round/>
                      <a:headEnd type="none" w="med" len="med"/>
                      <a:tailEnd type="none" w="sm" len="sm"/>
                    </a:lnL>
                    <a:lnR w="28575"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extLst>
                  <a:ext uri="{0D108BD9-81ED-4DB2-BD59-A6C34878D82A}">
                    <a16:rowId xmlns:a16="http://schemas.microsoft.com/office/drawing/2014/main" val="10005"/>
                  </a:ext>
                </a:extLst>
              </a:tr>
              <a:tr h="387350">
                <a:tc>
                  <a:txBody>
                    <a:bodyPr/>
                    <a:lstStyle/>
                    <a:p>
                      <a:pPr marL="0" marR="0" lvl="0" indent="0" algn="l"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1" u="none" strike="noStrike" cap="none" normalizeH="0" baseline="0" dirty="0">
                          <a:ln>
                            <a:noFill/>
                          </a:ln>
                          <a:solidFill>
                            <a:srgbClr val="0070C0"/>
                          </a:solidFill>
                          <a:effectLst/>
                          <a:latin typeface="Calibri" panose="020F0502020204030204" pitchFamily="34" charset="0"/>
                        </a:rPr>
                        <a:t>Latency Bound</a:t>
                      </a:r>
                    </a:p>
                  </a:txBody>
                  <a:tcPr marL="45720" marR="45720" horzOverflow="overflow">
                    <a:lnL w="28575"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solidFill>
                      <a:schemeClr val="accent6">
                        <a:lumMod val="20000"/>
                        <a:lumOff val="80000"/>
                      </a:schemeClr>
                    </a:solidFill>
                  </a:tcPr>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1" u="none" strike="noStrike" cap="none" normalizeH="0" baseline="0" dirty="0">
                          <a:ln>
                            <a:noFill/>
                          </a:ln>
                          <a:solidFill>
                            <a:srgbClr val="0070C0"/>
                          </a:solidFill>
                          <a:effectLst/>
                          <a:latin typeface="Calibri" panose="020F0502020204030204" pitchFamily="34" charset="0"/>
                        </a:rPr>
                        <a:t>1.00</a:t>
                      </a:r>
                    </a:p>
                  </a:txBody>
                  <a:tcPr marL="45720" marR="45720"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1" u="none" strike="noStrike" cap="none" normalizeH="0" baseline="0" dirty="0">
                          <a:ln>
                            <a:noFill/>
                          </a:ln>
                          <a:solidFill>
                            <a:srgbClr val="0070C0"/>
                          </a:solidFill>
                          <a:effectLst/>
                          <a:latin typeface="Calibri" panose="020F0502020204030204" pitchFamily="34" charset="0"/>
                        </a:rPr>
                        <a:t>3.00</a:t>
                      </a:r>
                    </a:p>
                  </a:txBody>
                  <a:tcPr marL="45720" marR="45720"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1" u="none" strike="noStrike" cap="none" normalizeH="0" baseline="0" dirty="0">
                          <a:ln>
                            <a:noFill/>
                          </a:ln>
                          <a:solidFill>
                            <a:srgbClr val="0070C0"/>
                          </a:solidFill>
                          <a:effectLst/>
                          <a:latin typeface="Calibri" panose="020F0502020204030204" pitchFamily="34" charset="0"/>
                        </a:rPr>
                        <a:t>3.00</a:t>
                      </a:r>
                    </a:p>
                  </a:txBody>
                  <a:tcPr marL="45720" marR="45720"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1" u="none" strike="noStrike" cap="none" normalizeH="0" baseline="0" dirty="0">
                          <a:ln>
                            <a:noFill/>
                          </a:ln>
                          <a:solidFill>
                            <a:srgbClr val="0070C0"/>
                          </a:solidFill>
                          <a:effectLst/>
                          <a:latin typeface="Calibri" panose="020F0502020204030204" pitchFamily="34" charset="0"/>
                        </a:rPr>
                        <a:t>5.00</a:t>
                      </a:r>
                    </a:p>
                  </a:txBody>
                  <a:tcPr marL="45720" marR="45720" horzOverflow="overflow">
                    <a:lnL w="12700" cap="flat" cmpd="sng" algn="ctr">
                      <a:solidFill>
                        <a:schemeClr val="tx1"/>
                      </a:solidFill>
                      <a:prstDash val="solid"/>
                      <a:round/>
                      <a:headEnd type="none" w="med" len="med"/>
                      <a:tailEnd type="none" w="sm" len="sm"/>
                    </a:lnL>
                    <a:lnR w="28575"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extLst>
                  <a:ext uri="{0D108BD9-81ED-4DB2-BD59-A6C34878D82A}">
                    <a16:rowId xmlns:a16="http://schemas.microsoft.com/office/drawing/2014/main" val="10006"/>
                  </a:ext>
                </a:extLst>
              </a:tr>
              <a:tr h="387350">
                <a:tc>
                  <a:txBody>
                    <a:bodyPr/>
                    <a:lstStyle/>
                    <a:p>
                      <a:pPr marL="0" marR="0" lvl="0" indent="0" algn="l"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1" u="none" strike="noStrike" cap="none" normalizeH="0" baseline="0" dirty="0">
                          <a:ln>
                            <a:noFill/>
                          </a:ln>
                          <a:solidFill>
                            <a:srgbClr val="00B050"/>
                          </a:solidFill>
                          <a:effectLst/>
                          <a:latin typeface="Calibri" panose="020F0502020204030204" pitchFamily="34" charset="0"/>
                        </a:rPr>
                        <a:t>Throughput Bound</a:t>
                      </a:r>
                    </a:p>
                  </a:txBody>
                  <a:tcPr marL="45720" marR="45720" horzOverflow="overflow">
                    <a:lnL w="28575"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28575" cap="flat" cmpd="sng" algn="ctr">
                      <a:solidFill>
                        <a:schemeClr val="tx1"/>
                      </a:solidFill>
                      <a:prstDash val="solid"/>
                      <a:round/>
                      <a:headEnd type="none" w="med" len="med"/>
                      <a:tailEnd type="none" w="sm" len="sm"/>
                    </a:lnB>
                    <a:lnTlToBr>
                      <a:noFill/>
                    </a:lnTlToBr>
                    <a:lnBlToTr>
                      <a:noFill/>
                    </a:lnBlToTr>
                    <a:solidFill>
                      <a:schemeClr val="accent6">
                        <a:lumMod val="20000"/>
                        <a:lumOff val="80000"/>
                      </a:schemeClr>
                    </a:solidFill>
                  </a:tcPr>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1" u="none" strike="noStrike" cap="none" normalizeH="0" baseline="0" dirty="0">
                          <a:ln>
                            <a:noFill/>
                          </a:ln>
                          <a:solidFill>
                            <a:srgbClr val="00B050"/>
                          </a:solidFill>
                          <a:effectLst/>
                          <a:latin typeface="Calibri" panose="020F0502020204030204" pitchFamily="34" charset="0"/>
                        </a:rPr>
                        <a:t>0.50</a:t>
                      </a:r>
                    </a:p>
                  </a:txBody>
                  <a:tcPr marL="45720" marR="45720"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28575"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1" u="none" strike="noStrike" cap="none" normalizeH="0" baseline="0" dirty="0">
                          <a:ln>
                            <a:noFill/>
                          </a:ln>
                          <a:solidFill>
                            <a:srgbClr val="00B050"/>
                          </a:solidFill>
                          <a:effectLst/>
                          <a:latin typeface="Calibri" panose="020F0502020204030204" pitchFamily="34" charset="0"/>
                        </a:rPr>
                        <a:t>1.00</a:t>
                      </a:r>
                    </a:p>
                  </a:txBody>
                  <a:tcPr marL="45720" marR="45720"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28575"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1" u="none" strike="noStrike" cap="none" normalizeH="0" baseline="0" dirty="0">
                          <a:ln>
                            <a:noFill/>
                          </a:ln>
                          <a:solidFill>
                            <a:srgbClr val="00B050"/>
                          </a:solidFill>
                          <a:effectLst/>
                          <a:latin typeface="Calibri" panose="020F0502020204030204" pitchFamily="34" charset="0"/>
                        </a:rPr>
                        <a:t>1.00</a:t>
                      </a:r>
                    </a:p>
                  </a:txBody>
                  <a:tcPr marL="45720" marR="45720"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28575"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1" u="none" strike="noStrike" cap="none" normalizeH="0" baseline="0" dirty="0">
                          <a:ln>
                            <a:noFill/>
                          </a:ln>
                          <a:solidFill>
                            <a:srgbClr val="00B050"/>
                          </a:solidFill>
                          <a:effectLst/>
                          <a:latin typeface="Calibri" panose="020F0502020204030204" pitchFamily="34" charset="0"/>
                        </a:rPr>
                        <a:t>0.50</a:t>
                      </a:r>
                    </a:p>
                  </a:txBody>
                  <a:tcPr marL="45720" marR="45720" horzOverflow="overflow">
                    <a:lnL w="12700" cap="flat" cmpd="sng" algn="ctr">
                      <a:solidFill>
                        <a:schemeClr val="tx1"/>
                      </a:solidFill>
                      <a:prstDash val="solid"/>
                      <a:round/>
                      <a:headEnd type="none" w="med" len="med"/>
                      <a:tailEnd type="none" w="sm" len="sm"/>
                    </a:lnL>
                    <a:lnR w="28575"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28575" cap="flat" cmpd="sng" algn="ctr">
                      <a:solidFill>
                        <a:schemeClr val="tx1"/>
                      </a:solidFill>
                      <a:prstDash val="solid"/>
                      <a:round/>
                      <a:headEnd type="none" w="med" len="med"/>
                      <a:tailEnd type="none" w="sm" len="sm"/>
                    </a:lnB>
                    <a:lnTlToBr>
                      <a:noFill/>
                    </a:lnTlToBr>
                    <a:lnBlToTr>
                      <a:noFill/>
                    </a:lnBlToTr>
                    <a:noFill/>
                  </a:tcPr>
                </a:tc>
                <a:extLst>
                  <a:ext uri="{0D108BD9-81ED-4DB2-BD59-A6C34878D82A}">
                    <a16:rowId xmlns:a16="http://schemas.microsoft.com/office/drawing/2014/main" val="10007"/>
                  </a:ext>
                </a:extLst>
              </a:tr>
            </a:tbl>
          </a:graphicData>
        </a:graphic>
      </p:graphicFrame>
      <p:sp>
        <p:nvSpPr>
          <p:cNvPr id="2" name="Slide Number Placeholder 1">
            <a:extLst>
              <a:ext uri="{FF2B5EF4-FFF2-40B4-BE49-F238E27FC236}">
                <a16:creationId xmlns:a16="http://schemas.microsoft.com/office/drawing/2014/main" id="{2E93BC6F-5BF0-4959-BC1E-D60954750D9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mc:AlternateContent xmlns:mc="http://schemas.openxmlformats.org/markup-compatibility/2006">
        <mc:Choice xmlns:a14="http://schemas.microsoft.com/office/drawing/2010/main" Requires="a14">
          <p:sp>
            <p:nvSpPr>
              <p:cNvPr id="8" name="Text Placeholder 5">
                <a:extLst>
                  <a:ext uri="{FF2B5EF4-FFF2-40B4-BE49-F238E27FC236}">
                    <a16:creationId xmlns:a16="http://schemas.microsoft.com/office/drawing/2014/main" id="{0CDE9191-303F-40DF-8316-348B02539942}"/>
                  </a:ext>
                </a:extLst>
              </p:cNvPr>
              <p:cNvSpPr txBox="1">
                <a:spLocks/>
              </p:cNvSpPr>
              <p:nvPr/>
            </p:nvSpPr>
            <p:spPr>
              <a:xfrm>
                <a:off x="147344" y="6525676"/>
                <a:ext cx="2567110" cy="20581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700" dirty="0"/>
                  <a:t>[15-213 @ CMU]</a:t>
                </a:r>
                <a14:m>
                  <m:oMath xmlns:m="http://schemas.openxmlformats.org/officeDocument/2006/math">
                    <m:r>
                      <a:rPr lang="en-US" sz="700" i="1">
                        <a:latin typeface="Cambria Math" panose="02040503050406030204" pitchFamily="18" charset="0"/>
                      </a:rPr>
                      <m:t>→</m:t>
                    </m:r>
                  </m:oMath>
                </a14:m>
                <a:endParaRPr lang="en-US" sz="700" dirty="0"/>
              </a:p>
            </p:txBody>
          </p:sp>
        </mc:Choice>
        <mc:Fallback>
          <p:sp>
            <p:nvSpPr>
              <p:cNvPr id="8" name="Text Placeholder 5">
                <a:extLst>
                  <a:ext uri="{FF2B5EF4-FFF2-40B4-BE49-F238E27FC236}">
                    <a16:creationId xmlns:a16="http://schemas.microsoft.com/office/drawing/2014/main" id="{0CDE9191-303F-40DF-8316-348B02539942}"/>
                  </a:ext>
                </a:extLst>
              </p:cNvPr>
              <p:cNvSpPr txBox="1">
                <a:spLocks noRot="1" noChangeAspect="1" noMove="1" noResize="1" noEditPoints="1" noAdjustHandles="1" noChangeArrowheads="1" noChangeShapeType="1" noTextEdit="1"/>
              </p:cNvSpPr>
              <p:nvPr/>
            </p:nvSpPr>
            <p:spPr>
              <a:xfrm>
                <a:off x="147344" y="6525676"/>
                <a:ext cx="2567110" cy="205819"/>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74451710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68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98753">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9875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8753" grpId="0" build="p"/>
      <p:bldP spid="27688"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Line 138"/>
          <p:cNvSpPr>
            <a:spLocks noChangeShapeType="1"/>
          </p:cNvSpPr>
          <p:nvPr/>
        </p:nvSpPr>
        <p:spPr bwMode="auto">
          <a:xfrm>
            <a:off x="5029200" y="5486400"/>
            <a:ext cx="0" cy="228600"/>
          </a:xfrm>
          <a:prstGeom prst="line">
            <a:avLst/>
          </a:prstGeom>
          <a:noFill/>
          <a:ln w="19050">
            <a:solidFill>
              <a:schemeClr val="tx1"/>
            </a:solidFill>
            <a:round/>
            <a:headEnd/>
            <a:tailEnd type="triangle" w="med" len="med"/>
          </a:ln>
        </p:spPr>
        <p:txBody>
          <a:bodyPr/>
          <a:lstStyle/>
          <a:p>
            <a:endParaRPr lang="en-US" dirty="0">
              <a:latin typeface="Calibri" pitchFamily="34" charset="0"/>
            </a:endParaRPr>
          </a:p>
        </p:txBody>
      </p:sp>
      <p:sp>
        <p:nvSpPr>
          <p:cNvPr id="800770" name="Rectangle 2"/>
          <p:cNvSpPr>
            <a:spLocks noGrp="1" noChangeArrowheads="1"/>
          </p:cNvSpPr>
          <p:nvPr>
            <p:ph type="title"/>
          </p:nvPr>
        </p:nvSpPr>
        <p:spPr/>
        <p:txBody>
          <a:bodyPr/>
          <a:lstStyle/>
          <a:p>
            <a:pPr eaLnBrk="1" hangingPunct="1">
              <a:defRPr/>
            </a:pPr>
            <a:r>
              <a:rPr lang="en-US" dirty="0"/>
              <a:t>Separate Accumulators</a:t>
            </a:r>
          </a:p>
        </p:txBody>
      </p:sp>
      <p:sp>
        <p:nvSpPr>
          <p:cNvPr id="2" name="Slide Number Placeholder 1">
            <a:extLst>
              <a:ext uri="{FF2B5EF4-FFF2-40B4-BE49-F238E27FC236}">
                <a16:creationId xmlns:a16="http://schemas.microsoft.com/office/drawing/2014/main" id="{D372AAF2-3D67-410C-8E07-8AAB8E8E329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28717" name="AutoShape 101"/>
          <p:cNvSpPr>
            <a:spLocks noChangeArrowheads="1"/>
          </p:cNvSpPr>
          <p:nvPr/>
        </p:nvSpPr>
        <p:spPr bwMode="auto">
          <a:xfrm>
            <a:off x="3581400" y="3124200"/>
            <a:ext cx="533400" cy="304800"/>
          </a:xfrm>
          <a:prstGeom prst="roundRect">
            <a:avLst>
              <a:gd name="adj" fmla="val 19644"/>
            </a:avLst>
          </a:prstGeom>
          <a:solidFill>
            <a:srgbClr val="F1C7C7"/>
          </a:solidFill>
          <a:ln w="19050">
            <a:solidFill>
              <a:schemeClr val="tx1"/>
            </a:solidFill>
            <a:round/>
            <a:headEnd/>
            <a:tailEnd/>
          </a:ln>
        </p:spPr>
        <p:txBody>
          <a:bodyPr wrap="none" anchor="ctr"/>
          <a:lstStyle/>
          <a:p>
            <a:pPr algn="ctr" eaLnBrk="1" hangingPunct="1">
              <a:lnSpc>
                <a:spcPct val="100000"/>
              </a:lnSpc>
            </a:pPr>
            <a:r>
              <a:rPr lang="en-US">
                <a:latin typeface="Courier New" pitchFamily="49" charset="0"/>
              </a:rPr>
              <a:t>*</a:t>
            </a:r>
          </a:p>
        </p:txBody>
      </p:sp>
      <p:sp>
        <p:nvSpPr>
          <p:cNvPr id="28718" name="Line 102"/>
          <p:cNvSpPr>
            <a:spLocks noChangeShapeType="1"/>
          </p:cNvSpPr>
          <p:nvPr/>
        </p:nvSpPr>
        <p:spPr bwMode="auto">
          <a:xfrm>
            <a:off x="3733800" y="2895600"/>
            <a:ext cx="0" cy="228600"/>
          </a:xfrm>
          <a:prstGeom prst="line">
            <a:avLst/>
          </a:prstGeom>
          <a:noFill/>
          <a:ln w="19050">
            <a:solidFill>
              <a:schemeClr val="tx1"/>
            </a:solidFill>
            <a:round/>
            <a:headEnd/>
            <a:tailEnd type="triangle" w="med" len="med"/>
          </a:ln>
        </p:spPr>
        <p:txBody>
          <a:bodyPr/>
          <a:lstStyle/>
          <a:p>
            <a:endParaRPr lang="en-US" dirty="0">
              <a:latin typeface="Calibri" pitchFamily="34" charset="0"/>
            </a:endParaRPr>
          </a:p>
        </p:txBody>
      </p:sp>
      <p:sp>
        <p:nvSpPr>
          <p:cNvPr id="28719" name="Line 103"/>
          <p:cNvSpPr>
            <a:spLocks noChangeShapeType="1"/>
          </p:cNvSpPr>
          <p:nvPr/>
        </p:nvSpPr>
        <p:spPr bwMode="auto">
          <a:xfrm>
            <a:off x="3962400" y="2895600"/>
            <a:ext cx="0" cy="228600"/>
          </a:xfrm>
          <a:prstGeom prst="line">
            <a:avLst/>
          </a:prstGeom>
          <a:noFill/>
          <a:ln w="19050">
            <a:solidFill>
              <a:schemeClr val="tx1"/>
            </a:solidFill>
            <a:round/>
            <a:headEnd/>
            <a:tailEnd type="triangle" w="med" len="med"/>
          </a:ln>
        </p:spPr>
        <p:txBody>
          <a:bodyPr/>
          <a:lstStyle/>
          <a:p>
            <a:endParaRPr lang="en-US" dirty="0">
              <a:latin typeface="Calibri" pitchFamily="34" charset="0"/>
            </a:endParaRPr>
          </a:p>
        </p:txBody>
      </p:sp>
      <p:sp>
        <p:nvSpPr>
          <p:cNvPr id="28720" name="AutoShape 104"/>
          <p:cNvSpPr>
            <a:spLocks noChangeArrowheads="1"/>
          </p:cNvSpPr>
          <p:nvPr/>
        </p:nvSpPr>
        <p:spPr bwMode="auto">
          <a:xfrm>
            <a:off x="4191000" y="3657600"/>
            <a:ext cx="533400" cy="304800"/>
          </a:xfrm>
          <a:prstGeom prst="roundRect">
            <a:avLst>
              <a:gd name="adj" fmla="val 19644"/>
            </a:avLst>
          </a:prstGeom>
          <a:solidFill>
            <a:srgbClr val="F1C7C7"/>
          </a:solidFill>
          <a:ln w="19050">
            <a:solidFill>
              <a:schemeClr val="tx1"/>
            </a:solidFill>
            <a:round/>
            <a:headEnd/>
            <a:tailEnd/>
          </a:ln>
        </p:spPr>
        <p:txBody>
          <a:bodyPr wrap="none" anchor="ctr"/>
          <a:lstStyle/>
          <a:p>
            <a:pPr algn="ctr" eaLnBrk="1" hangingPunct="1">
              <a:lnSpc>
                <a:spcPct val="100000"/>
              </a:lnSpc>
            </a:pPr>
            <a:r>
              <a:rPr lang="en-US">
                <a:latin typeface="Courier New" pitchFamily="49" charset="0"/>
              </a:rPr>
              <a:t>*</a:t>
            </a:r>
          </a:p>
        </p:txBody>
      </p:sp>
      <p:sp>
        <p:nvSpPr>
          <p:cNvPr id="28722" name="Line 106"/>
          <p:cNvSpPr>
            <a:spLocks noChangeShapeType="1"/>
          </p:cNvSpPr>
          <p:nvPr/>
        </p:nvSpPr>
        <p:spPr bwMode="auto">
          <a:xfrm>
            <a:off x="4572000" y="3429000"/>
            <a:ext cx="0" cy="228600"/>
          </a:xfrm>
          <a:prstGeom prst="line">
            <a:avLst/>
          </a:prstGeom>
          <a:noFill/>
          <a:ln w="19050">
            <a:solidFill>
              <a:schemeClr val="tx1"/>
            </a:solidFill>
            <a:round/>
            <a:headEnd/>
            <a:tailEnd type="triangle" w="med" len="med"/>
          </a:ln>
        </p:spPr>
        <p:txBody>
          <a:bodyPr/>
          <a:lstStyle/>
          <a:p>
            <a:endParaRPr lang="en-US" dirty="0">
              <a:latin typeface="Calibri" pitchFamily="34" charset="0"/>
            </a:endParaRPr>
          </a:p>
        </p:txBody>
      </p:sp>
      <p:sp>
        <p:nvSpPr>
          <p:cNvPr id="28723" name="Freeform 107"/>
          <p:cNvSpPr>
            <a:spLocks/>
          </p:cNvSpPr>
          <p:nvPr/>
        </p:nvSpPr>
        <p:spPr bwMode="auto">
          <a:xfrm>
            <a:off x="3886200" y="3429000"/>
            <a:ext cx="304800" cy="369332"/>
          </a:xfrm>
          <a:custGeom>
            <a:avLst/>
            <a:gdLst>
              <a:gd name="T0" fmla="*/ 0 w 288"/>
              <a:gd name="T1" fmla="*/ 0 h 48"/>
              <a:gd name="T2" fmla="*/ 0 w 288"/>
              <a:gd name="T3" fmla="*/ 48 h 48"/>
              <a:gd name="T4" fmla="*/ 288 w 288"/>
              <a:gd name="T5" fmla="*/ 48 h 48"/>
              <a:gd name="T6" fmla="*/ 0 60000 65536"/>
              <a:gd name="T7" fmla="*/ 0 60000 65536"/>
              <a:gd name="T8" fmla="*/ 0 60000 65536"/>
              <a:gd name="T9" fmla="*/ 0 w 288"/>
              <a:gd name="T10" fmla="*/ 0 h 48"/>
              <a:gd name="T11" fmla="*/ 288 w 288"/>
              <a:gd name="T12" fmla="*/ 48 h 48"/>
            </a:gdLst>
            <a:ahLst/>
            <a:cxnLst>
              <a:cxn ang="T6">
                <a:pos x="T0" y="T1"/>
              </a:cxn>
              <a:cxn ang="T7">
                <a:pos x="T2" y="T3"/>
              </a:cxn>
              <a:cxn ang="T8">
                <a:pos x="T4" y="T5"/>
              </a:cxn>
            </a:cxnLst>
            <a:rect l="T9" t="T10" r="T11" b="T12"/>
            <a:pathLst>
              <a:path w="288" h="48">
                <a:moveTo>
                  <a:pt x="0" y="0"/>
                </a:moveTo>
                <a:lnTo>
                  <a:pt x="0" y="48"/>
                </a:lnTo>
                <a:lnTo>
                  <a:pt x="288" y="48"/>
                </a:lnTo>
              </a:path>
            </a:pathLst>
          </a:custGeom>
          <a:noFill/>
          <a:ln w="19050">
            <a:solidFill>
              <a:schemeClr val="tx2"/>
            </a:solidFill>
            <a:round/>
            <a:headEnd/>
            <a:tailEnd type="triangle" w="lg" len="med"/>
          </a:ln>
        </p:spPr>
        <p:txBody>
          <a:bodyPr wrap="square" lIns="45720" rIns="45720" anchor="ctr">
            <a:spAutoFit/>
          </a:bodyPr>
          <a:lstStyle/>
          <a:p>
            <a:endParaRPr lang="en-US" dirty="0">
              <a:latin typeface="Calibri" pitchFamily="34" charset="0"/>
            </a:endParaRPr>
          </a:p>
        </p:txBody>
      </p:sp>
      <p:sp>
        <p:nvSpPr>
          <p:cNvPr id="800876" name="Rectangle 108"/>
          <p:cNvSpPr>
            <a:spLocks noChangeArrowheads="1"/>
          </p:cNvSpPr>
          <p:nvPr/>
        </p:nvSpPr>
        <p:spPr bwMode="auto">
          <a:xfrm>
            <a:off x="3627439" y="2590800"/>
            <a:ext cx="230191" cy="369332"/>
          </a:xfrm>
          <a:prstGeom prst="rect">
            <a:avLst/>
          </a:prstGeom>
          <a:noFill/>
          <a:ln w="19050">
            <a:noFill/>
            <a:miter lim="800000"/>
            <a:headEnd/>
            <a:tailEnd type="none" w="sm" len="sm"/>
          </a:ln>
          <a:effectLst/>
        </p:spPr>
        <p:txBody>
          <a:bodyPr wrap="none" lIns="45720" rIns="45720">
            <a:spAutoFit/>
          </a:bodyPr>
          <a:lstStyle/>
          <a:p>
            <a:pPr algn="ctr">
              <a:defRPr/>
            </a:pPr>
            <a:r>
              <a:rPr lang="en-US">
                <a:solidFill>
                  <a:schemeClr val="tx2"/>
                </a:solidFill>
                <a:latin typeface="Courier New" pitchFamily="49" charset="0"/>
              </a:rPr>
              <a:t>1</a:t>
            </a:r>
            <a:endParaRPr lang="en-US" baseline="-25000">
              <a:solidFill>
                <a:schemeClr val="tx2"/>
              </a:solidFill>
              <a:latin typeface="Courier New" pitchFamily="49" charset="0"/>
            </a:endParaRPr>
          </a:p>
        </p:txBody>
      </p:sp>
      <p:sp>
        <p:nvSpPr>
          <p:cNvPr id="800877" name="Rectangle 109"/>
          <p:cNvSpPr>
            <a:spLocks noChangeArrowheads="1"/>
          </p:cNvSpPr>
          <p:nvPr/>
        </p:nvSpPr>
        <p:spPr bwMode="auto">
          <a:xfrm>
            <a:off x="3810001" y="2590800"/>
            <a:ext cx="323165" cy="369332"/>
          </a:xfrm>
          <a:prstGeom prst="rect">
            <a:avLst/>
          </a:prstGeom>
          <a:noFill/>
          <a:ln w="19050">
            <a:noFill/>
            <a:miter lim="800000"/>
            <a:headEnd/>
            <a:tailEnd type="none" w="sm" len="sm"/>
          </a:ln>
          <a:effectLst/>
        </p:spPr>
        <p:txBody>
          <a:bodyPr wrap="none" lIns="45720" rIns="45720">
            <a:spAutoFit/>
          </a:bodyPr>
          <a:lstStyle/>
          <a:p>
            <a:pPr algn="ctr">
              <a:defRPr/>
            </a:pPr>
            <a:r>
              <a:rPr lang="en-US">
                <a:solidFill>
                  <a:schemeClr val="tx2"/>
                </a:solidFill>
                <a:latin typeface="Courier New" pitchFamily="49" charset="0"/>
              </a:rPr>
              <a:t>d</a:t>
            </a:r>
            <a:r>
              <a:rPr lang="en-US" baseline="-25000">
                <a:solidFill>
                  <a:schemeClr val="tx2"/>
                </a:solidFill>
                <a:latin typeface="Courier New" pitchFamily="49" charset="0"/>
              </a:rPr>
              <a:t>1</a:t>
            </a:r>
          </a:p>
        </p:txBody>
      </p:sp>
      <p:sp>
        <p:nvSpPr>
          <p:cNvPr id="800878" name="Rectangle 110"/>
          <p:cNvSpPr>
            <a:spLocks noChangeArrowheads="1"/>
          </p:cNvSpPr>
          <p:nvPr/>
        </p:nvSpPr>
        <p:spPr bwMode="auto">
          <a:xfrm>
            <a:off x="4419601" y="3124200"/>
            <a:ext cx="323165" cy="369332"/>
          </a:xfrm>
          <a:prstGeom prst="rect">
            <a:avLst/>
          </a:prstGeom>
          <a:noFill/>
          <a:ln w="19050">
            <a:noFill/>
            <a:miter lim="800000"/>
            <a:headEnd/>
            <a:tailEnd type="none" w="sm" len="sm"/>
          </a:ln>
          <a:effectLst/>
        </p:spPr>
        <p:txBody>
          <a:bodyPr wrap="none" lIns="45720" rIns="45720">
            <a:spAutoFit/>
          </a:bodyPr>
          <a:lstStyle/>
          <a:p>
            <a:pPr algn="ctr">
              <a:defRPr/>
            </a:pPr>
            <a:r>
              <a:rPr lang="en-US">
                <a:solidFill>
                  <a:schemeClr val="tx2"/>
                </a:solidFill>
                <a:latin typeface="Courier New" pitchFamily="49" charset="0"/>
              </a:rPr>
              <a:t>d</a:t>
            </a:r>
            <a:r>
              <a:rPr lang="en-US" baseline="-25000">
                <a:solidFill>
                  <a:schemeClr val="tx2"/>
                </a:solidFill>
                <a:latin typeface="Courier New" pitchFamily="49" charset="0"/>
              </a:rPr>
              <a:t>3</a:t>
            </a:r>
          </a:p>
        </p:txBody>
      </p:sp>
      <p:sp>
        <p:nvSpPr>
          <p:cNvPr id="28727" name="AutoShape 111"/>
          <p:cNvSpPr>
            <a:spLocks noChangeArrowheads="1"/>
          </p:cNvSpPr>
          <p:nvPr/>
        </p:nvSpPr>
        <p:spPr bwMode="auto">
          <a:xfrm>
            <a:off x="4784725" y="4191000"/>
            <a:ext cx="533400" cy="304800"/>
          </a:xfrm>
          <a:prstGeom prst="roundRect">
            <a:avLst>
              <a:gd name="adj" fmla="val 19644"/>
            </a:avLst>
          </a:prstGeom>
          <a:solidFill>
            <a:srgbClr val="F1C7C7"/>
          </a:solidFill>
          <a:ln w="19050">
            <a:solidFill>
              <a:schemeClr val="tx1"/>
            </a:solidFill>
            <a:round/>
            <a:headEnd/>
            <a:tailEnd/>
          </a:ln>
        </p:spPr>
        <p:txBody>
          <a:bodyPr wrap="none" anchor="ctr"/>
          <a:lstStyle/>
          <a:p>
            <a:pPr algn="ctr" eaLnBrk="1" hangingPunct="1">
              <a:lnSpc>
                <a:spcPct val="100000"/>
              </a:lnSpc>
            </a:pPr>
            <a:r>
              <a:rPr lang="en-US">
                <a:latin typeface="Courier New" pitchFamily="49" charset="0"/>
              </a:rPr>
              <a:t>*</a:t>
            </a:r>
          </a:p>
        </p:txBody>
      </p:sp>
      <p:sp>
        <p:nvSpPr>
          <p:cNvPr id="28729" name="Line 113"/>
          <p:cNvSpPr>
            <a:spLocks noChangeShapeType="1"/>
          </p:cNvSpPr>
          <p:nvPr/>
        </p:nvSpPr>
        <p:spPr bwMode="auto">
          <a:xfrm>
            <a:off x="5165725" y="3962400"/>
            <a:ext cx="0" cy="228600"/>
          </a:xfrm>
          <a:prstGeom prst="line">
            <a:avLst/>
          </a:prstGeom>
          <a:noFill/>
          <a:ln w="19050">
            <a:solidFill>
              <a:schemeClr val="tx1"/>
            </a:solidFill>
            <a:round/>
            <a:headEnd/>
            <a:tailEnd type="triangle" w="med" len="med"/>
          </a:ln>
        </p:spPr>
        <p:txBody>
          <a:bodyPr/>
          <a:lstStyle/>
          <a:p>
            <a:endParaRPr lang="en-US" dirty="0">
              <a:latin typeface="Calibri" pitchFamily="34" charset="0"/>
            </a:endParaRPr>
          </a:p>
        </p:txBody>
      </p:sp>
      <p:sp>
        <p:nvSpPr>
          <p:cNvPr id="28730" name="Freeform 114"/>
          <p:cNvSpPr>
            <a:spLocks/>
          </p:cNvSpPr>
          <p:nvPr/>
        </p:nvSpPr>
        <p:spPr bwMode="auto">
          <a:xfrm>
            <a:off x="4479925" y="3962400"/>
            <a:ext cx="304800" cy="369332"/>
          </a:xfrm>
          <a:custGeom>
            <a:avLst/>
            <a:gdLst>
              <a:gd name="T0" fmla="*/ 0 w 288"/>
              <a:gd name="T1" fmla="*/ 0 h 48"/>
              <a:gd name="T2" fmla="*/ 0 w 288"/>
              <a:gd name="T3" fmla="*/ 48 h 48"/>
              <a:gd name="T4" fmla="*/ 288 w 288"/>
              <a:gd name="T5" fmla="*/ 48 h 48"/>
              <a:gd name="T6" fmla="*/ 0 60000 65536"/>
              <a:gd name="T7" fmla="*/ 0 60000 65536"/>
              <a:gd name="T8" fmla="*/ 0 60000 65536"/>
              <a:gd name="T9" fmla="*/ 0 w 288"/>
              <a:gd name="T10" fmla="*/ 0 h 48"/>
              <a:gd name="T11" fmla="*/ 288 w 288"/>
              <a:gd name="T12" fmla="*/ 48 h 48"/>
            </a:gdLst>
            <a:ahLst/>
            <a:cxnLst>
              <a:cxn ang="T6">
                <a:pos x="T0" y="T1"/>
              </a:cxn>
              <a:cxn ang="T7">
                <a:pos x="T2" y="T3"/>
              </a:cxn>
              <a:cxn ang="T8">
                <a:pos x="T4" y="T5"/>
              </a:cxn>
            </a:cxnLst>
            <a:rect l="T9" t="T10" r="T11" b="T12"/>
            <a:pathLst>
              <a:path w="288" h="48">
                <a:moveTo>
                  <a:pt x="0" y="0"/>
                </a:moveTo>
                <a:lnTo>
                  <a:pt x="0" y="48"/>
                </a:lnTo>
                <a:lnTo>
                  <a:pt x="288" y="48"/>
                </a:lnTo>
              </a:path>
            </a:pathLst>
          </a:custGeom>
          <a:noFill/>
          <a:ln w="19050">
            <a:solidFill>
              <a:schemeClr val="tx2"/>
            </a:solidFill>
            <a:round/>
            <a:headEnd/>
            <a:tailEnd type="triangle" w="lg" len="med"/>
          </a:ln>
        </p:spPr>
        <p:txBody>
          <a:bodyPr wrap="square" lIns="45720" rIns="45720" anchor="ctr">
            <a:spAutoFit/>
          </a:bodyPr>
          <a:lstStyle/>
          <a:p>
            <a:endParaRPr lang="en-US" dirty="0">
              <a:latin typeface="Calibri" pitchFamily="34" charset="0"/>
            </a:endParaRPr>
          </a:p>
        </p:txBody>
      </p:sp>
      <p:sp>
        <p:nvSpPr>
          <p:cNvPr id="800883" name="Rectangle 115"/>
          <p:cNvSpPr>
            <a:spLocks noChangeArrowheads="1"/>
          </p:cNvSpPr>
          <p:nvPr/>
        </p:nvSpPr>
        <p:spPr bwMode="auto">
          <a:xfrm>
            <a:off x="5013326" y="3657600"/>
            <a:ext cx="323165" cy="369332"/>
          </a:xfrm>
          <a:prstGeom prst="rect">
            <a:avLst/>
          </a:prstGeom>
          <a:noFill/>
          <a:ln w="19050">
            <a:noFill/>
            <a:miter lim="800000"/>
            <a:headEnd/>
            <a:tailEnd type="none" w="sm" len="sm"/>
          </a:ln>
          <a:effectLst/>
        </p:spPr>
        <p:txBody>
          <a:bodyPr wrap="none" lIns="45720" rIns="45720">
            <a:spAutoFit/>
          </a:bodyPr>
          <a:lstStyle/>
          <a:p>
            <a:pPr algn="ctr">
              <a:defRPr/>
            </a:pPr>
            <a:r>
              <a:rPr lang="en-US">
                <a:solidFill>
                  <a:schemeClr val="tx2"/>
                </a:solidFill>
                <a:latin typeface="Courier New" pitchFamily="49" charset="0"/>
              </a:rPr>
              <a:t>d</a:t>
            </a:r>
            <a:r>
              <a:rPr lang="en-US" baseline="-25000">
                <a:solidFill>
                  <a:schemeClr val="tx2"/>
                </a:solidFill>
                <a:latin typeface="Courier New" pitchFamily="49" charset="0"/>
              </a:rPr>
              <a:t>5</a:t>
            </a:r>
          </a:p>
        </p:txBody>
      </p:sp>
      <p:sp>
        <p:nvSpPr>
          <p:cNvPr id="28732" name="AutoShape 116"/>
          <p:cNvSpPr>
            <a:spLocks noChangeArrowheads="1"/>
          </p:cNvSpPr>
          <p:nvPr/>
        </p:nvSpPr>
        <p:spPr bwMode="auto">
          <a:xfrm>
            <a:off x="5378450" y="4724400"/>
            <a:ext cx="533400" cy="304800"/>
          </a:xfrm>
          <a:prstGeom prst="roundRect">
            <a:avLst>
              <a:gd name="adj" fmla="val 19644"/>
            </a:avLst>
          </a:prstGeom>
          <a:solidFill>
            <a:srgbClr val="F1C7C7"/>
          </a:solidFill>
          <a:ln w="19050">
            <a:solidFill>
              <a:schemeClr val="tx1"/>
            </a:solidFill>
            <a:round/>
            <a:headEnd/>
            <a:tailEnd/>
          </a:ln>
        </p:spPr>
        <p:txBody>
          <a:bodyPr wrap="none" anchor="ctr"/>
          <a:lstStyle/>
          <a:p>
            <a:pPr algn="ctr" eaLnBrk="1" hangingPunct="1">
              <a:lnSpc>
                <a:spcPct val="100000"/>
              </a:lnSpc>
            </a:pPr>
            <a:r>
              <a:rPr lang="en-US">
                <a:latin typeface="Courier New" pitchFamily="49" charset="0"/>
              </a:rPr>
              <a:t>*</a:t>
            </a:r>
          </a:p>
        </p:txBody>
      </p:sp>
      <p:sp>
        <p:nvSpPr>
          <p:cNvPr id="28734" name="Line 118"/>
          <p:cNvSpPr>
            <a:spLocks noChangeShapeType="1"/>
          </p:cNvSpPr>
          <p:nvPr/>
        </p:nvSpPr>
        <p:spPr bwMode="auto">
          <a:xfrm>
            <a:off x="5759450" y="4495800"/>
            <a:ext cx="0" cy="228600"/>
          </a:xfrm>
          <a:prstGeom prst="line">
            <a:avLst/>
          </a:prstGeom>
          <a:noFill/>
          <a:ln w="19050">
            <a:solidFill>
              <a:schemeClr val="tx1"/>
            </a:solidFill>
            <a:round/>
            <a:headEnd/>
            <a:tailEnd type="triangle" w="med" len="med"/>
          </a:ln>
        </p:spPr>
        <p:txBody>
          <a:bodyPr/>
          <a:lstStyle/>
          <a:p>
            <a:endParaRPr lang="en-US" dirty="0">
              <a:latin typeface="Calibri" pitchFamily="34" charset="0"/>
            </a:endParaRPr>
          </a:p>
        </p:txBody>
      </p:sp>
      <p:sp>
        <p:nvSpPr>
          <p:cNvPr id="28735" name="Freeform 119"/>
          <p:cNvSpPr>
            <a:spLocks/>
          </p:cNvSpPr>
          <p:nvPr/>
        </p:nvSpPr>
        <p:spPr bwMode="auto">
          <a:xfrm>
            <a:off x="5073650" y="4495800"/>
            <a:ext cx="304800" cy="369332"/>
          </a:xfrm>
          <a:custGeom>
            <a:avLst/>
            <a:gdLst>
              <a:gd name="T0" fmla="*/ 0 w 288"/>
              <a:gd name="T1" fmla="*/ 0 h 48"/>
              <a:gd name="T2" fmla="*/ 0 w 288"/>
              <a:gd name="T3" fmla="*/ 48 h 48"/>
              <a:gd name="T4" fmla="*/ 288 w 288"/>
              <a:gd name="T5" fmla="*/ 48 h 48"/>
              <a:gd name="T6" fmla="*/ 0 60000 65536"/>
              <a:gd name="T7" fmla="*/ 0 60000 65536"/>
              <a:gd name="T8" fmla="*/ 0 60000 65536"/>
              <a:gd name="T9" fmla="*/ 0 w 288"/>
              <a:gd name="T10" fmla="*/ 0 h 48"/>
              <a:gd name="T11" fmla="*/ 288 w 288"/>
              <a:gd name="T12" fmla="*/ 48 h 48"/>
            </a:gdLst>
            <a:ahLst/>
            <a:cxnLst>
              <a:cxn ang="T6">
                <a:pos x="T0" y="T1"/>
              </a:cxn>
              <a:cxn ang="T7">
                <a:pos x="T2" y="T3"/>
              </a:cxn>
              <a:cxn ang="T8">
                <a:pos x="T4" y="T5"/>
              </a:cxn>
            </a:cxnLst>
            <a:rect l="T9" t="T10" r="T11" b="T12"/>
            <a:pathLst>
              <a:path w="288" h="48">
                <a:moveTo>
                  <a:pt x="0" y="0"/>
                </a:moveTo>
                <a:lnTo>
                  <a:pt x="0" y="48"/>
                </a:lnTo>
                <a:lnTo>
                  <a:pt x="288" y="48"/>
                </a:lnTo>
              </a:path>
            </a:pathLst>
          </a:custGeom>
          <a:noFill/>
          <a:ln w="19050">
            <a:solidFill>
              <a:schemeClr val="tx2"/>
            </a:solidFill>
            <a:round/>
            <a:headEnd/>
            <a:tailEnd type="triangle" w="lg" len="med"/>
          </a:ln>
        </p:spPr>
        <p:txBody>
          <a:bodyPr wrap="square" lIns="45720" rIns="45720" anchor="ctr">
            <a:spAutoFit/>
          </a:bodyPr>
          <a:lstStyle/>
          <a:p>
            <a:endParaRPr lang="en-US" dirty="0">
              <a:latin typeface="Calibri" pitchFamily="34" charset="0"/>
            </a:endParaRPr>
          </a:p>
        </p:txBody>
      </p:sp>
      <p:sp>
        <p:nvSpPr>
          <p:cNvPr id="800888" name="Rectangle 120"/>
          <p:cNvSpPr>
            <a:spLocks noChangeArrowheads="1"/>
          </p:cNvSpPr>
          <p:nvPr/>
        </p:nvSpPr>
        <p:spPr bwMode="auto">
          <a:xfrm>
            <a:off x="5607051" y="4191000"/>
            <a:ext cx="323165" cy="369332"/>
          </a:xfrm>
          <a:prstGeom prst="rect">
            <a:avLst/>
          </a:prstGeom>
          <a:noFill/>
          <a:ln w="19050">
            <a:noFill/>
            <a:miter lim="800000"/>
            <a:headEnd/>
            <a:tailEnd type="none" w="sm" len="sm"/>
          </a:ln>
          <a:effectLst/>
        </p:spPr>
        <p:txBody>
          <a:bodyPr wrap="none" lIns="45720" rIns="45720">
            <a:spAutoFit/>
          </a:bodyPr>
          <a:lstStyle/>
          <a:p>
            <a:pPr algn="ctr">
              <a:defRPr/>
            </a:pPr>
            <a:r>
              <a:rPr lang="en-US">
                <a:solidFill>
                  <a:schemeClr val="tx2"/>
                </a:solidFill>
                <a:latin typeface="Courier New" pitchFamily="49" charset="0"/>
              </a:rPr>
              <a:t>d</a:t>
            </a:r>
            <a:r>
              <a:rPr lang="en-US" baseline="-25000">
                <a:solidFill>
                  <a:schemeClr val="tx2"/>
                </a:solidFill>
                <a:latin typeface="Courier New" pitchFamily="49" charset="0"/>
              </a:rPr>
              <a:t>7</a:t>
            </a:r>
          </a:p>
        </p:txBody>
      </p:sp>
      <p:sp>
        <p:nvSpPr>
          <p:cNvPr id="28740" name="Freeform 124"/>
          <p:cNvSpPr>
            <a:spLocks/>
          </p:cNvSpPr>
          <p:nvPr/>
        </p:nvSpPr>
        <p:spPr bwMode="auto">
          <a:xfrm flipH="1">
            <a:off x="5257801" y="5029200"/>
            <a:ext cx="409575" cy="369332"/>
          </a:xfrm>
          <a:custGeom>
            <a:avLst/>
            <a:gdLst>
              <a:gd name="T0" fmla="*/ 0 w 288"/>
              <a:gd name="T1" fmla="*/ 0 h 48"/>
              <a:gd name="T2" fmla="*/ 0 w 288"/>
              <a:gd name="T3" fmla="*/ 48 h 48"/>
              <a:gd name="T4" fmla="*/ 288 w 288"/>
              <a:gd name="T5" fmla="*/ 48 h 48"/>
              <a:gd name="T6" fmla="*/ 0 60000 65536"/>
              <a:gd name="T7" fmla="*/ 0 60000 65536"/>
              <a:gd name="T8" fmla="*/ 0 60000 65536"/>
              <a:gd name="T9" fmla="*/ 0 w 288"/>
              <a:gd name="T10" fmla="*/ 0 h 48"/>
              <a:gd name="T11" fmla="*/ 288 w 288"/>
              <a:gd name="T12" fmla="*/ 48 h 48"/>
            </a:gdLst>
            <a:ahLst/>
            <a:cxnLst>
              <a:cxn ang="T6">
                <a:pos x="T0" y="T1"/>
              </a:cxn>
              <a:cxn ang="T7">
                <a:pos x="T2" y="T3"/>
              </a:cxn>
              <a:cxn ang="T8">
                <a:pos x="T4" y="T5"/>
              </a:cxn>
            </a:cxnLst>
            <a:rect l="T9" t="T10" r="T11" b="T12"/>
            <a:pathLst>
              <a:path w="288" h="48">
                <a:moveTo>
                  <a:pt x="0" y="0"/>
                </a:moveTo>
                <a:lnTo>
                  <a:pt x="0" y="48"/>
                </a:lnTo>
                <a:lnTo>
                  <a:pt x="288" y="48"/>
                </a:lnTo>
              </a:path>
            </a:pathLst>
          </a:custGeom>
          <a:noFill/>
          <a:ln w="19050">
            <a:solidFill>
              <a:schemeClr val="tx2"/>
            </a:solidFill>
            <a:round/>
            <a:headEnd/>
            <a:tailEnd type="none" w="sm" len="sm"/>
          </a:ln>
        </p:spPr>
        <p:txBody>
          <a:bodyPr wrap="square" lIns="45720" rIns="45720" anchor="ctr">
            <a:spAutoFit/>
          </a:bodyPr>
          <a:lstStyle/>
          <a:p>
            <a:endParaRPr lang="en-US" dirty="0">
              <a:latin typeface="Calibri" pitchFamily="34" charset="0"/>
            </a:endParaRPr>
          </a:p>
        </p:txBody>
      </p:sp>
      <p:sp>
        <p:nvSpPr>
          <p:cNvPr id="28680" name="AutoShape 134"/>
          <p:cNvSpPr>
            <a:spLocks noChangeArrowheads="1"/>
          </p:cNvSpPr>
          <p:nvPr/>
        </p:nvSpPr>
        <p:spPr bwMode="auto">
          <a:xfrm>
            <a:off x="4724400" y="5246132"/>
            <a:ext cx="533400" cy="304800"/>
          </a:xfrm>
          <a:prstGeom prst="roundRect">
            <a:avLst>
              <a:gd name="adj" fmla="val 19644"/>
            </a:avLst>
          </a:prstGeom>
          <a:solidFill>
            <a:srgbClr val="F1C7C7"/>
          </a:solidFill>
          <a:ln w="19050">
            <a:solidFill>
              <a:schemeClr val="tx1"/>
            </a:solidFill>
            <a:round/>
            <a:headEnd/>
            <a:tailEnd/>
          </a:ln>
        </p:spPr>
        <p:txBody>
          <a:bodyPr wrap="none" anchor="ctr"/>
          <a:lstStyle/>
          <a:p>
            <a:pPr algn="ctr" eaLnBrk="1" hangingPunct="1">
              <a:lnSpc>
                <a:spcPct val="100000"/>
              </a:lnSpc>
            </a:pPr>
            <a:r>
              <a:rPr lang="en-US">
                <a:latin typeface="Courier New" pitchFamily="49" charset="0"/>
              </a:rPr>
              <a:t>*</a:t>
            </a:r>
          </a:p>
        </p:txBody>
      </p:sp>
      <p:sp>
        <p:nvSpPr>
          <p:cNvPr id="28683" name="AutoShape 137"/>
          <p:cNvSpPr>
            <a:spLocks noChangeArrowheads="1"/>
          </p:cNvSpPr>
          <p:nvPr/>
        </p:nvSpPr>
        <p:spPr bwMode="auto">
          <a:xfrm>
            <a:off x="2133600" y="3124200"/>
            <a:ext cx="533400" cy="304800"/>
          </a:xfrm>
          <a:prstGeom prst="roundRect">
            <a:avLst>
              <a:gd name="adj" fmla="val 19644"/>
            </a:avLst>
          </a:prstGeom>
          <a:solidFill>
            <a:srgbClr val="F1C7C7"/>
          </a:solidFill>
          <a:ln w="19050">
            <a:solidFill>
              <a:schemeClr val="tx1"/>
            </a:solidFill>
            <a:round/>
            <a:headEnd/>
            <a:tailEnd/>
          </a:ln>
        </p:spPr>
        <p:txBody>
          <a:bodyPr wrap="none" anchor="ctr"/>
          <a:lstStyle/>
          <a:p>
            <a:pPr algn="ctr" eaLnBrk="1" hangingPunct="1">
              <a:lnSpc>
                <a:spcPct val="100000"/>
              </a:lnSpc>
            </a:pPr>
            <a:r>
              <a:rPr lang="en-US">
                <a:latin typeface="Courier New" pitchFamily="49" charset="0"/>
              </a:rPr>
              <a:t>*</a:t>
            </a:r>
          </a:p>
        </p:txBody>
      </p:sp>
      <p:sp>
        <p:nvSpPr>
          <p:cNvPr id="28684" name="Line 138"/>
          <p:cNvSpPr>
            <a:spLocks noChangeShapeType="1"/>
          </p:cNvSpPr>
          <p:nvPr/>
        </p:nvSpPr>
        <p:spPr bwMode="auto">
          <a:xfrm>
            <a:off x="2286000" y="2895600"/>
            <a:ext cx="0" cy="228600"/>
          </a:xfrm>
          <a:prstGeom prst="line">
            <a:avLst/>
          </a:prstGeom>
          <a:noFill/>
          <a:ln w="19050">
            <a:solidFill>
              <a:schemeClr val="tx1"/>
            </a:solidFill>
            <a:round/>
            <a:headEnd/>
            <a:tailEnd type="triangle" w="med" len="med"/>
          </a:ln>
        </p:spPr>
        <p:txBody>
          <a:bodyPr/>
          <a:lstStyle/>
          <a:p>
            <a:endParaRPr lang="en-US" dirty="0">
              <a:latin typeface="Calibri" pitchFamily="34" charset="0"/>
            </a:endParaRPr>
          </a:p>
        </p:txBody>
      </p:sp>
      <p:sp>
        <p:nvSpPr>
          <p:cNvPr id="28685" name="Line 139"/>
          <p:cNvSpPr>
            <a:spLocks noChangeShapeType="1"/>
          </p:cNvSpPr>
          <p:nvPr/>
        </p:nvSpPr>
        <p:spPr bwMode="auto">
          <a:xfrm>
            <a:off x="2514600" y="2895600"/>
            <a:ext cx="0" cy="228600"/>
          </a:xfrm>
          <a:prstGeom prst="line">
            <a:avLst/>
          </a:prstGeom>
          <a:noFill/>
          <a:ln w="19050">
            <a:solidFill>
              <a:schemeClr val="tx1"/>
            </a:solidFill>
            <a:round/>
            <a:headEnd/>
            <a:tailEnd type="triangle" w="med" len="med"/>
          </a:ln>
        </p:spPr>
        <p:txBody>
          <a:bodyPr/>
          <a:lstStyle/>
          <a:p>
            <a:endParaRPr lang="en-US" dirty="0">
              <a:latin typeface="Calibri" pitchFamily="34" charset="0"/>
            </a:endParaRPr>
          </a:p>
        </p:txBody>
      </p:sp>
      <p:sp>
        <p:nvSpPr>
          <p:cNvPr id="28686" name="AutoShape 140"/>
          <p:cNvSpPr>
            <a:spLocks noChangeArrowheads="1"/>
          </p:cNvSpPr>
          <p:nvPr/>
        </p:nvSpPr>
        <p:spPr bwMode="auto">
          <a:xfrm>
            <a:off x="2743200" y="3657600"/>
            <a:ext cx="533400" cy="304800"/>
          </a:xfrm>
          <a:prstGeom prst="roundRect">
            <a:avLst>
              <a:gd name="adj" fmla="val 19644"/>
            </a:avLst>
          </a:prstGeom>
          <a:solidFill>
            <a:srgbClr val="F1C7C7"/>
          </a:solidFill>
          <a:ln w="19050">
            <a:solidFill>
              <a:schemeClr val="tx1"/>
            </a:solidFill>
            <a:round/>
            <a:headEnd/>
            <a:tailEnd/>
          </a:ln>
        </p:spPr>
        <p:txBody>
          <a:bodyPr wrap="none" anchor="ctr"/>
          <a:lstStyle/>
          <a:p>
            <a:pPr algn="ctr" eaLnBrk="1" hangingPunct="1">
              <a:lnSpc>
                <a:spcPct val="100000"/>
              </a:lnSpc>
            </a:pPr>
            <a:r>
              <a:rPr lang="en-US">
                <a:latin typeface="Courier New" pitchFamily="49" charset="0"/>
              </a:rPr>
              <a:t>*</a:t>
            </a:r>
          </a:p>
        </p:txBody>
      </p:sp>
      <p:sp>
        <p:nvSpPr>
          <p:cNvPr id="28688" name="Line 142"/>
          <p:cNvSpPr>
            <a:spLocks noChangeShapeType="1"/>
          </p:cNvSpPr>
          <p:nvPr/>
        </p:nvSpPr>
        <p:spPr bwMode="auto">
          <a:xfrm>
            <a:off x="3124200" y="3429000"/>
            <a:ext cx="0" cy="228600"/>
          </a:xfrm>
          <a:prstGeom prst="line">
            <a:avLst/>
          </a:prstGeom>
          <a:noFill/>
          <a:ln w="19050">
            <a:solidFill>
              <a:schemeClr val="tx1"/>
            </a:solidFill>
            <a:round/>
            <a:headEnd/>
            <a:tailEnd type="triangle" w="med" len="med"/>
          </a:ln>
        </p:spPr>
        <p:txBody>
          <a:bodyPr/>
          <a:lstStyle/>
          <a:p>
            <a:endParaRPr lang="en-US" dirty="0">
              <a:latin typeface="Calibri" pitchFamily="34" charset="0"/>
            </a:endParaRPr>
          </a:p>
        </p:txBody>
      </p:sp>
      <p:sp>
        <p:nvSpPr>
          <p:cNvPr id="28689" name="Freeform 143"/>
          <p:cNvSpPr>
            <a:spLocks/>
          </p:cNvSpPr>
          <p:nvPr/>
        </p:nvSpPr>
        <p:spPr bwMode="auto">
          <a:xfrm>
            <a:off x="2438400" y="3429000"/>
            <a:ext cx="304800" cy="369332"/>
          </a:xfrm>
          <a:custGeom>
            <a:avLst/>
            <a:gdLst>
              <a:gd name="T0" fmla="*/ 0 w 288"/>
              <a:gd name="T1" fmla="*/ 0 h 48"/>
              <a:gd name="T2" fmla="*/ 0 w 288"/>
              <a:gd name="T3" fmla="*/ 48 h 48"/>
              <a:gd name="T4" fmla="*/ 288 w 288"/>
              <a:gd name="T5" fmla="*/ 48 h 48"/>
              <a:gd name="T6" fmla="*/ 0 60000 65536"/>
              <a:gd name="T7" fmla="*/ 0 60000 65536"/>
              <a:gd name="T8" fmla="*/ 0 60000 65536"/>
              <a:gd name="T9" fmla="*/ 0 w 288"/>
              <a:gd name="T10" fmla="*/ 0 h 48"/>
              <a:gd name="T11" fmla="*/ 288 w 288"/>
              <a:gd name="T12" fmla="*/ 48 h 48"/>
            </a:gdLst>
            <a:ahLst/>
            <a:cxnLst>
              <a:cxn ang="T6">
                <a:pos x="T0" y="T1"/>
              </a:cxn>
              <a:cxn ang="T7">
                <a:pos x="T2" y="T3"/>
              </a:cxn>
              <a:cxn ang="T8">
                <a:pos x="T4" y="T5"/>
              </a:cxn>
            </a:cxnLst>
            <a:rect l="T9" t="T10" r="T11" b="T12"/>
            <a:pathLst>
              <a:path w="288" h="48">
                <a:moveTo>
                  <a:pt x="0" y="0"/>
                </a:moveTo>
                <a:lnTo>
                  <a:pt x="0" y="48"/>
                </a:lnTo>
                <a:lnTo>
                  <a:pt x="288" y="48"/>
                </a:lnTo>
              </a:path>
            </a:pathLst>
          </a:custGeom>
          <a:noFill/>
          <a:ln w="19050">
            <a:solidFill>
              <a:schemeClr val="tx2"/>
            </a:solidFill>
            <a:round/>
            <a:headEnd/>
            <a:tailEnd type="triangle" w="lg" len="med"/>
          </a:ln>
        </p:spPr>
        <p:txBody>
          <a:bodyPr wrap="square" lIns="45720" rIns="45720" anchor="ctr">
            <a:spAutoFit/>
          </a:bodyPr>
          <a:lstStyle/>
          <a:p>
            <a:endParaRPr lang="en-US" dirty="0">
              <a:latin typeface="Calibri" pitchFamily="34" charset="0"/>
            </a:endParaRPr>
          </a:p>
        </p:txBody>
      </p:sp>
      <p:sp>
        <p:nvSpPr>
          <p:cNvPr id="800912" name="Rectangle 144"/>
          <p:cNvSpPr>
            <a:spLocks noChangeArrowheads="1"/>
          </p:cNvSpPr>
          <p:nvPr/>
        </p:nvSpPr>
        <p:spPr bwMode="auto">
          <a:xfrm>
            <a:off x="2179639" y="2590800"/>
            <a:ext cx="230191" cy="369332"/>
          </a:xfrm>
          <a:prstGeom prst="rect">
            <a:avLst/>
          </a:prstGeom>
          <a:noFill/>
          <a:ln w="19050">
            <a:noFill/>
            <a:miter lim="800000"/>
            <a:headEnd/>
            <a:tailEnd type="none" w="sm" len="sm"/>
          </a:ln>
          <a:effectLst/>
        </p:spPr>
        <p:txBody>
          <a:bodyPr wrap="none" lIns="45720" rIns="45720">
            <a:spAutoFit/>
          </a:bodyPr>
          <a:lstStyle/>
          <a:p>
            <a:pPr algn="ctr">
              <a:defRPr/>
            </a:pPr>
            <a:r>
              <a:rPr lang="en-US">
                <a:solidFill>
                  <a:schemeClr val="tx2"/>
                </a:solidFill>
                <a:latin typeface="Courier New" pitchFamily="49" charset="0"/>
              </a:rPr>
              <a:t>1</a:t>
            </a:r>
            <a:endParaRPr lang="en-US" baseline="-25000">
              <a:solidFill>
                <a:schemeClr val="tx2"/>
              </a:solidFill>
              <a:latin typeface="Courier New" pitchFamily="49" charset="0"/>
            </a:endParaRPr>
          </a:p>
        </p:txBody>
      </p:sp>
      <p:sp>
        <p:nvSpPr>
          <p:cNvPr id="800913" name="Rectangle 145"/>
          <p:cNvSpPr>
            <a:spLocks noChangeArrowheads="1"/>
          </p:cNvSpPr>
          <p:nvPr/>
        </p:nvSpPr>
        <p:spPr bwMode="auto">
          <a:xfrm>
            <a:off x="2362201" y="2590800"/>
            <a:ext cx="323165" cy="369332"/>
          </a:xfrm>
          <a:prstGeom prst="rect">
            <a:avLst/>
          </a:prstGeom>
          <a:noFill/>
          <a:ln w="19050">
            <a:noFill/>
            <a:miter lim="800000"/>
            <a:headEnd/>
            <a:tailEnd type="none" w="sm" len="sm"/>
          </a:ln>
          <a:effectLst/>
        </p:spPr>
        <p:txBody>
          <a:bodyPr wrap="none" lIns="45720" rIns="45720">
            <a:spAutoFit/>
          </a:bodyPr>
          <a:lstStyle/>
          <a:p>
            <a:pPr algn="ctr">
              <a:defRPr/>
            </a:pPr>
            <a:r>
              <a:rPr lang="en-US">
                <a:solidFill>
                  <a:schemeClr val="tx2"/>
                </a:solidFill>
                <a:latin typeface="Courier New" pitchFamily="49" charset="0"/>
              </a:rPr>
              <a:t>d</a:t>
            </a:r>
            <a:r>
              <a:rPr lang="en-US" baseline="-25000">
                <a:solidFill>
                  <a:schemeClr val="tx2"/>
                </a:solidFill>
                <a:latin typeface="Courier New" pitchFamily="49" charset="0"/>
              </a:rPr>
              <a:t>0</a:t>
            </a:r>
          </a:p>
        </p:txBody>
      </p:sp>
      <p:sp>
        <p:nvSpPr>
          <p:cNvPr id="800914" name="Rectangle 146"/>
          <p:cNvSpPr>
            <a:spLocks noChangeArrowheads="1"/>
          </p:cNvSpPr>
          <p:nvPr/>
        </p:nvSpPr>
        <p:spPr bwMode="auto">
          <a:xfrm>
            <a:off x="2971801" y="3124200"/>
            <a:ext cx="323165" cy="369332"/>
          </a:xfrm>
          <a:prstGeom prst="rect">
            <a:avLst/>
          </a:prstGeom>
          <a:noFill/>
          <a:ln w="19050">
            <a:noFill/>
            <a:miter lim="800000"/>
            <a:headEnd/>
            <a:tailEnd type="none" w="sm" len="sm"/>
          </a:ln>
          <a:effectLst/>
        </p:spPr>
        <p:txBody>
          <a:bodyPr wrap="none" lIns="45720" rIns="45720">
            <a:spAutoFit/>
          </a:bodyPr>
          <a:lstStyle/>
          <a:p>
            <a:pPr algn="ctr">
              <a:defRPr/>
            </a:pPr>
            <a:r>
              <a:rPr lang="en-US">
                <a:solidFill>
                  <a:schemeClr val="tx2"/>
                </a:solidFill>
                <a:latin typeface="Courier New" pitchFamily="49" charset="0"/>
              </a:rPr>
              <a:t>d</a:t>
            </a:r>
            <a:r>
              <a:rPr lang="en-US" baseline="-25000">
                <a:solidFill>
                  <a:schemeClr val="tx2"/>
                </a:solidFill>
                <a:latin typeface="Courier New" pitchFamily="49" charset="0"/>
              </a:rPr>
              <a:t>2</a:t>
            </a:r>
          </a:p>
        </p:txBody>
      </p:sp>
      <p:sp>
        <p:nvSpPr>
          <p:cNvPr id="28693" name="AutoShape 147"/>
          <p:cNvSpPr>
            <a:spLocks noChangeArrowheads="1"/>
          </p:cNvSpPr>
          <p:nvPr/>
        </p:nvSpPr>
        <p:spPr bwMode="auto">
          <a:xfrm>
            <a:off x="3336925" y="4191000"/>
            <a:ext cx="533400" cy="304800"/>
          </a:xfrm>
          <a:prstGeom prst="roundRect">
            <a:avLst>
              <a:gd name="adj" fmla="val 19644"/>
            </a:avLst>
          </a:prstGeom>
          <a:solidFill>
            <a:srgbClr val="F1C7C7"/>
          </a:solidFill>
          <a:ln w="19050">
            <a:solidFill>
              <a:schemeClr val="tx1"/>
            </a:solidFill>
            <a:round/>
            <a:headEnd/>
            <a:tailEnd/>
          </a:ln>
        </p:spPr>
        <p:txBody>
          <a:bodyPr wrap="none" anchor="ctr"/>
          <a:lstStyle/>
          <a:p>
            <a:pPr algn="ctr" eaLnBrk="1" hangingPunct="1">
              <a:lnSpc>
                <a:spcPct val="100000"/>
              </a:lnSpc>
            </a:pPr>
            <a:r>
              <a:rPr lang="en-US">
                <a:latin typeface="Courier New" pitchFamily="49" charset="0"/>
              </a:rPr>
              <a:t>*</a:t>
            </a:r>
          </a:p>
        </p:txBody>
      </p:sp>
      <p:sp>
        <p:nvSpPr>
          <p:cNvPr id="28695" name="Line 149"/>
          <p:cNvSpPr>
            <a:spLocks noChangeShapeType="1"/>
          </p:cNvSpPr>
          <p:nvPr/>
        </p:nvSpPr>
        <p:spPr bwMode="auto">
          <a:xfrm>
            <a:off x="3717925" y="3962400"/>
            <a:ext cx="0" cy="228600"/>
          </a:xfrm>
          <a:prstGeom prst="line">
            <a:avLst/>
          </a:prstGeom>
          <a:noFill/>
          <a:ln w="19050">
            <a:solidFill>
              <a:schemeClr val="tx1"/>
            </a:solidFill>
            <a:round/>
            <a:headEnd/>
            <a:tailEnd type="triangle" w="med" len="med"/>
          </a:ln>
        </p:spPr>
        <p:txBody>
          <a:bodyPr/>
          <a:lstStyle/>
          <a:p>
            <a:endParaRPr lang="en-US" dirty="0">
              <a:latin typeface="Calibri" pitchFamily="34" charset="0"/>
            </a:endParaRPr>
          </a:p>
        </p:txBody>
      </p:sp>
      <p:sp>
        <p:nvSpPr>
          <p:cNvPr id="28696" name="Freeform 150"/>
          <p:cNvSpPr>
            <a:spLocks/>
          </p:cNvSpPr>
          <p:nvPr/>
        </p:nvSpPr>
        <p:spPr bwMode="auto">
          <a:xfrm>
            <a:off x="3032125" y="3962400"/>
            <a:ext cx="304800" cy="369332"/>
          </a:xfrm>
          <a:custGeom>
            <a:avLst/>
            <a:gdLst>
              <a:gd name="T0" fmla="*/ 0 w 288"/>
              <a:gd name="T1" fmla="*/ 0 h 48"/>
              <a:gd name="T2" fmla="*/ 0 w 288"/>
              <a:gd name="T3" fmla="*/ 48 h 48"/>
              <a:gd name="T4" fmla="*/ 288 w 288"/>
              <a:gd name="T5" fmla="*/ 48 h 48"/>
              <a:gd name="T6" fmla="*/ 0 60000 65536"/>
              <a:gd name="T7" fmla="*/ 0 60000 65536"/>
              <a:gd name="T8" fmla="*/ 0 60000 65536"/>
              <a:gd name="T9" fmla="*/ 0 w 288"/>
              <a:gd name="T10" fmla="*/ 0 h 48"/>
              <a:gd name="T11" fmla="*/ 288 w 288"/>
              <a:gd name="T12" fmla="*/ 48 h 48"/>
            </a:gdLst>
            <a:ahLst/>
            <a:cxnLst>
              <a:cxn ang="T6">
                <a:pos x="T0" y="T1"/>
              </a:cxn>
              <a:cxn ang="T7">
                <a:pos x="T2" y="T3"/>
              </a:cxn>
              <a:cxn ang="T8">
                <a:pos x="T4" y="T5"/>
              </a:cxn>
            </a:cxnLst>
            <a:rect l="T9" t="T10" r="T11" b="T12"/>
            <a:pathLst>
              <a:path w="288" h="48">
                <a:moveTo>
                  <a:pt x="0" y="0"/>
                </a:moveTo>
                <a:lnTo>
                  <a:pt x="0" y="48"/>
                </a:lnTo>
                <a:lnTo>
                  <a:pt x="288" y="48"/>
                </a:lnTo>
              </a:path>
            </a:pathLst>
          </a:custGeom>
          <a:noFill/>
          <a:ln w="19050">
            <a:solidFill>
              <a:schemeClr val="tx2"/>
            </a:solidFill>
            <a:round/>
            <a:headEnd/>
            <a:tailEnd type="triangle" w="lg" len="med"/>
          </a:ln>
        </p:spPr>
        <p:txBody>
          <a:bodyPr wrap="square" lIns="45720" rIns="45720" anchor="ctr">
            <a:spAutoFit/>
          </a:bodyPr>
          <a:lstStyle/>
          <a:p>
            <a:endParaRPr lang="en-US" dirty="0">
              <a:latin typeface="Calibri" pitchFamily="34" charset="0"/>
            </a:endParaRPr>
          </a:p>
        </p:txBody>
      </p:sp>
      <p:sp>
        <p:nvSpPr>
          <p:cNvPr id="800919" name="Rectangle 151"/>
          <p:cNvSpPr>
            <a:spLocks noChangeArrowheads="1"/>
          </p:cNvSpPr>
          <p:nvPr/>
        </p:nvSpPr>
        <p:spPr bwMode="auto">
          <a:xfrm>
            <a:off x="3565526" y="3657600"/>
            <a:ext cx="323165" cy="369332"/>
          </a:xfrm>
          <a:prstGeom prst="rect">
            <a:avLst/>
          </a:prstGeom>
          <a:noFill/>
          <a:ln w="19050">
            <a:noFill/>
            <a:miter lim="800000"/>
            <a:headEnd/>
            <a:tailEnd type="none" w="sm" len="sm"/>
          </a:ln>
          <a:effectLst/>
        </p:spPr>
        <p:txBody>
          <a:bodyPr wrap="none" lIns="45720" rIns="45720">
            <a:spAutoFit/>
          </a:bodyPr>
          <a:lstStyle/>
          <a:p>
            <a:pPr algn="ctr">
              <a:defRPr/>
            </a:pPr>
            <a:r>
              <a:rPr lang="en-US">
                <a:solidFill>
                  <a:schemeClr val="tx2"/>
                </a:solidFill>
                <a:latin typeface="Courier New" pitchFamily="49" charset="0"/>
              </a:rPr>
              <a:t>d</a:t>
            </a:r>
            <a:r>
              <a:rPr lang="en-US" baseline="-25000">
                <a:solidFill>
                  <a:schemeClr val="tx2"/>
                </a:solidFill>
                <a:latin typeface="Courier New" pitchFamily="49" charset="0"/>
              </a:rPr>
              <a:t>4</a:t>
            </a:r>
          </a:p>
        </p:txBody>
      </p:sp>
      <p:sp>
        <p:nvSpPr>
          <p:cNvPr id="28698" name="AutoShape 152"/>
          <p:cNvSpPr>
            <a:spLocks noChangeArrowheads="1"/>
          </p:cNvSpPr>
          <p:nvPr/>
        </p:nvSpPr>
        <p:spPr bwMode="auto">
          <a:xfrm>
            <a:off x="3930650" y="4724400"/>
            <a:ext cx="533400" cy="304800"/>
          </a:xfrm>
          <a:prstGeom prst="roundRect">
            <a:avLst>
              <a:gd name="adj" fmla="val 19644"/>
            </a:avLst>
          </a:prstGeom>
          <a:solidFill>
            <a:srgbClr val="F1C7C7"/>
          </a:solidFill>
          <a:ln w="19050">
            <a:solidFill>
              <a:schemeClr val="tx1"/>
            </a:solidFill>
            <a:round/>
            <a:headEnd/>
            <a:tailEnd/>
          </a:ln>
        </p:spPr>
        <p:txBody>
          <a:bodyPr wrap="none" anchor="ctr"/>
          <a:lstStyle/>
          <a:p>
            <a:pPr algn="ctr" eaLnBrk="1" hangingPunct="1">
              <a:lnSpc>
                <a:spcPct val="100000"/>
              </a:lnSpc>
            </a:pPr>
            <a:r>
              <a:rPr lang="en-US">
                <a:latin typeface="Courier New" pitchFamily="49" charset="0"/>
              </a:rPr>
              <a:t>*</a:t>
            </a:r>
          </a:p>
        </p:txBody>
      </p:sp>
      <p:sp>
        <p:nvSpPr>
          <p:cNvPr id="28700" name="Line 154"/>
          <p:cNvSpPr>
            <a:spLocks noChangeShapeType="1"/>
          </p:cNvSpPr>
          <p:nvPr/>
        </p:nvSpPr>
        <p:spPr bwMode="auto">
          <a:xfrm>
            <a:off x="4311650" y="4495800"/>
            <a:ext cx="0" cy="228600"/>
          </a:xfrm>
          <a:prstGeom prst="line">
            <a:avLst/>
          </a:prstGeom>
          <a:noFill/>
          <a:ln w="19050">
            <a:solidFill>
              <a:schemeClr val="tx1"/>
            </a:solidFill>
            <a:round/>
            <a:headEnd/>
            <a:tailEnd type="triangle" w="med" len="med"/>
          </a:ln>
        </p:spPr>
        <p:txBody>
          <a:bodyPr/>
          <a:lstStyle/>
          <a:p>
            <a:endParaRPr lang="en-US" dirty="0">
              <a:latin typeface="Calibri" pitchFamily="34" charset="0"/>
            </a:endParaRPr>
          </a:p>
        </p:txBody>
      </p:sp>
      <p:sp>
        <p:nvSpPr>
          <p:cNvPr id="28701" name="Freeform 155"/>
          <p:cNvSpPr>
            <a:spLocks/>
          </p:cNvSpPr>
          <p:nvPr/>
        </p:nvSpPr>
        <p:spPr bwMode="auto">
          <a:xfrm>
            <a:off x="3625850" y="4495800"/>
            <a:ext cx="304800" cy="369332"/>
          </a:xfrm>
          <a:custGeom>
            <a:avLst/>
            <a:gdLst>
              <a:gd name="T0" fmla="*/ 0 w 288"/>
              <a:gd name="T1" fmla="*/ 0 h 48"/>
              <a:gd name="T2" fmla="*/ 0 w 288"/>
              <a:gd name="T3" fmla="*/ 48 h 48"/>
              <a:gd name="T4" fmla="*/ 288 w 288"/>
              <a:gd name="T5" fmla="*/ 48 h 48"/>
              <a:gd name="T6" fmla="*/ 0 60000 65536"/>
              <a:gd name="T7" fmla="*/ 0 60000 65536"/>
              <a:gd name="T8" fmla="*/ 0 60000 65536"/>
              <a:gd name="T9" fmla="*/ 0 w 288"/>
              <a:gd name="T10" fmla="*/ 0 h 48"/>
              <a:gd name="T11" fmla="*/ 288 w 288"/>
              <a:gd name="T12" fmla="*/ 48 h 48"/>
            </a:gdLst>
            <a:ahLst/>
            <a:cxnLst>
              <a:cxn ang="T6">
                <a:pos x="T0" y="T1"/>
              </a:cxn>
              <a:cxn ang="T7">
                <a:pos x="T2" y="T3"/>
              </a:cxn>
              <a:cxn ang="T8">
                <a:pos x="T4" y="T5"/>
              </a:cxn>
            </a:cxnLst>
            <a:rect l="T9" t="T10" r="T11" b="T12"/>
            <a:pathLst>
              <a:path w="288" h="48">
                <a:moveTo>
                  <a:pt x="0" y="0"/>
                </a:moveTo>
                <a:lnTo>
                  <a:pt x="0" y="48"/>
                </a:lnTo>
                <a:lnTo>
                  <a:pt x="288" y="48"/>
                </a:lnTo>
              </a:path>
            </a:pathLst>
          </a:custGeom>
          <a:noFill/>
          <a:ln w="19050">
            <a:solidFill>
              <a:schemeClr val="tx2"/>
            </a:solidFill>
            <a:round/>
            <a:headEnd/>
            <a:tailEnd type="triangle" w="lg" len="med"/>
          </a:ln>
        </p:spPr>
        <p:txBody>
          <a:bodyPr wrap="square" lIns="45720" rIns="45720" anchor="ctr">
            <a:spAutoFit/>
          </a:bodyPr>
          <a:lstStyle/>
          <a:p>
            <a:endParaRPr lang="en-US" dirty="0">
              <a:latin typeface="Calibri" pitchFamily="34" charset="0"/>
            </a:endParaRPr>
          </a:p>
        </p:txBody>
      </p:sp>
      <p:sp>
        <p:nvSpPr>
          <p:cNvPr id="800924" name="Rectangle 156"/>
          <p:cNvSpPr>
            <a:spLocks noChangeArrowheads="1"/>
          </p:cNvSpPr>
          <p:nvPr/>
        </p:nvSpPr>
        <p:spPr bwMode="auto">
          <a:xfrm>
            <a:off x="4159251" y="4191000"/>
            <a:ext cx="323165" cy="369332"/>
          </a:xfrm>
          <a:prstGeom prst="rect">
            <a:avLst/>
          </a:prstGeom>
          <a:noFill/>
          <a:ln w="19050">
            <a:noFill/>
            <a:miter lim="800000"/>
            <a:headEnd/>
            <a:tailEnd type="none" w="sm" len="sm"/>
          </a:ln>
          <a:effectLst/>
        </p:spPr>
        <p:txBody>
          <a:bodyPr wrap="none" lIns="45720" rIns="45720">
            <a:spAutoFit/>
          </a:bodyPr>
          <a:lstStyle/>
          <a:p>
            <a:pPr algn="ctr">
              <a:defRPr/>
            </a:pPr>
            <a:r>
              <a:rPr lang="en-US">
                <a:solidFill>
                  <a:schemeClr val="tx2"/>
                </a:solidFill>
                <a:latin typeface="Courier New" pitchFamily="49" charset="0"/>
              </a:rPr>
              <a:t>d</a:t>
            </a:r>
            <a:r>
              <a:rPr lang="en-US" baseline="-25000">
                <a:solidFill>
                  <a:schemeClr val="tx2"/>
                </a:solidFill>
                <a:latin typeface="Courier New" pitchFamily="49" charset="0"/>
              </a:rPr>
              <a:t>6</a:t>
            </a:r>
          </a:p>
        </p:txBody>
      </p:sp>
      <p:sp>
        <p:nvSpPr>
          <p:cNvPr id="28706" name="Freeform 160"/>
          <p:cNvSpPr>
            <a:spLocks/>
          </p:cNvSpPr>
          <p:nvPr/>
        </p:nvSpPr>
        <p:spPr bwMode="auto">
          <a:xfrm>
            <a:off x="4219575" y="5029200"/>
            <a:ext cx="504825" cy="369332"/>
          </a:xfrm>
          <a:custGeom>
            <a:avLst/>
            <a:gdLst>
              <a:gd name="T0" fmla="*/ 0 w 288"/>
              <a:gd name="T1" fmla="*/ 0 h 48"/>
              <a:gd name="T2" fmla="*/ 0 w 288"/>
              <a:gd name="T3" fmla="*/ 48 h 48"/>
              <a:gd name="T4" fmla="*/ 288 w 288"/>
              <a:gd name="T5" fmla="*/ 48 h 48"/>
              <a:gd name="T6" fmla="*/ 0 60000 65536"/>
              <a:gd name="T7" fmla="*/ 0 60000 65536"/>
              <a:gd name="T8" fmla="*/ 0 60000 65536"/>
              <a:gd name="T9" fmla="*/ 0 w 288"/>
              <a:gd name="T10" fmla="*/ 0 h 48"/>
              <a:gd name="T11" fmla="*/ 288 w 288"/>
              <a:gd name="T12" fmla="*/ 48 h 48"/>
            </a:gdLst>
            <a:ahLst/>
            <a:cxnLst>
              <a:cxn ang="T6">
                <a:pos x="T0" y="T1"/>
              </a:cxn>
              <a:cxn ang="T7">
                <a:pos x="T2" y="T3"/>
              </a:cxn>
              <a:cxn ang="T8">
                <a:pos x="T4" y="T5"/>
              </a:cxn>
            </a:cxnLst>
            <a:rect l="T9" t="T10" r="T11" b="T12"/>
            <a:pathLst>
              <a:path w="288" h="48">
                <a:moveTo>
                  <a:pt x="0" y="0"/>
                </a:moveTo>
                <a:lnTo>
                  <a:pt x="0" y="48"/>
                </a:lnTo>
                <a:lnTo>
                  <a:pt x="288" y="48"/>
                </a:lnTo>
              </a:path>
            </a:pathLst>
          </a:custGeom>
          <a:noFill/>
          <a:ln w="19050">
            <a:solidFill>
              <a:schemeClr val="tx2"/>
            </a:solidFill>
            <a:round/>
            <a:headEnd/>
            <a:tailEnd type="triangle" w="lg" len="med"/>
          </a:ln>
        </p:spPr>
        <p:txBody>
          <a:bodyPr wrap="square" lIns="45720" rIns="45720" anchor="ctr">
            <a:spAutoFit/>
          </a:bodyPr>
          <a:lstStyle/>
          <a:p>
            <a:endParaRPr lang="en-US" dirty="0">
              <a:latin typeface="Calibri" pitchFamily="34" charset="0"/>
            </a:endParaRPr>
          </a:p>
        </p:txBody>
      </p:sp>
      <p:sp>
        <p:nvSpPr>
          <p:cNvPr id="75" name="Rectangle 34"/>
          <p:cNvSpPr>
            <a:spLocks noChangeArrowheads="1"/>
          </p:cNvSpPr>
          <p:nvPr/>
        </p:nvSpPr>
        <p:spPr bwMode="auto">
          <a:xfrm>
            <a:off x="2133600" y="1642234"/>
            <a:ext cx="2802048" cy="643766"/>
          </a:xfrm>
          <a:prstGeom prst="rect">
            <a:avLst/>
          </a:prstGeom>
          <a:solidFill>
            <a:srgbClr val="F6F5BD"/>
          </a:solidFill>
          <a:ln w="12700" cmpd="dbl">
            <a:solidFill>
              <a:schemeClr val="tx1"/>
            </a:solidFill>
            <a:miter lim="800000"/>
            <a:headEnd/>
            <a:tailEnd/>
          </a:ln>
        </p:spPr>
        <p:txBody>
          <a:bodyPr wrap="none" lIns="90487" tIns="44450" rIns="90487" bIns="44450">
            <a:spAutoFit/>
          </a:bodyPr>
          <a:lstStyle/>
          <a:p>
            <a:pPr>
              <a:tabLst>
                <a:tab pos="914400" algn="l"/>
                <a:tab pos="2286000" algn="l"/>
              </a:tabLst>
            </a:pPr>
            <a:r>
              <a:rPr lang="en-US" dirty="0">
                <a:latin typeface="Courier New" pitchFamily="49" charset="0"/>
              </a:rPr>
              <a:t> x0 = x0 OP d[</a:t>
            </a:r>
            <a:r>
              <a:rPr lang="en-US" dirty="0" err="1">
                <a:latin typeface="Courier New" pitchFamily="49" charset="0"/>
              </a:rPr>
              <a:t>i</a:t>
            </a:r>
            <a:r>
              <a:rPr lang="en-US" dirty="0">
                <a:latin typeface="Courier New" pitchFamily="49" charset="0"/>
              </a:rPr>
              <a:t>];</a:t>
            </a:r>
          </a:p>
          <a:p>
            <a:pPr>
              <a:tabLst>
                <a:tab pos="914400" algn="l"/>
                <a:tab pos="2286000" algn="l"/>
              </a:tabLst>
            </a:pPr>
            <a:r>
              <a:rPr lang="en-US" dirty="0">
                <a:latin typeface="Courier New" pitchFamily="49" charset="0"/>
              </a:rPr>
              <a:t> x1 = x1 OP d[i+1];</a:t>
            </a:r>
          </a:p>
        </p:txBody>
      </p:sp>
      <p:sp>
        <p:nvSpPr>
          <p:cNvPr id="76" name="Rectangle 3"/>
          <p:cNvSpPr txBox="1">
            <a:spLocks noChangeArrowheads="1"/>
          </p:cNvSpPr>
          <p:nvPr/>
        </p:nvSpPr>
        <p:spPr bwMode="auto">
          <a:xfrm>
            <a:off x="6489699" y="1600200"/>
            <a:ext cx="4968457" cy="3124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287338" indent="-287338" fontAlgn="base">
              <a:lnSpc>
                <a:spcPct val="85000"/>
              </a:lnSpc>
              <a:spcBef>
                <a:spcPct val="20000"/>
              </a:spcBef>
              <a:spcAft>
                <a:spcPct val="0"/>
              </a:spcAft>
              <a:buClr>
                <a:srgbClr val="990000"/>
              </a:buClr>
              <a:buSzPct val="60000"/>
              <a:buFont typeface="Wingdings 2" pitchFamily="18" charset="2"/>
              <a:buChar char="¢"/>
              <a:defRPr/>
            </a:pPr>
            <a:r>
              <a:rPr lang="en-US" sz="2400" b="1" kern="0" dirty="0">
                <a:latin typeface="Calibri" pitchFamily="34" charset="0"/>
              </a:rPr>
              <a:t>What changed:</a:t>
            </a:r>
          </a:p>
          <a:p>
            <a:pPr marL="628650" lvl="1" indent="-230188" fontAlgn="base">
              <a:lnSpc>
                <a:spcPct val="85000"/>
              </a:lnSpc>
              <a:spcBef>
                <a:spcPct val="20000"/>
              </a:spcBef>
              <a:spcAft>
                <a:spcPct val="0"/>
              </a:spcAft>
              <a:buClr>
                <a:srgbClr val="990000"/>
              </a:buClr>
              <a:buSzPct val="110000"/>
              <a:buFont typeface="Wingdings" pitchFamily="2" charset="2"/>
              <a:buChar char="§"/>
              <a:defRPr/>
            </a:pPr>
            <a:r>
              <a:rPr lang="en-US" kern="0" dirty="0">
                <a:latin typeface="Calibri" pitchFamily="34" charset="0"/>
              </a:rPr>
              <a:t>Two independent “streams” of operations</a:t>
            </a:r>
          </a:p>
          <a:p>
            <a:pPr marL="287338" indent="-287338" fontAlgn="base">
              <a:lnSpc>
                <a:spcPct val="85000"/>
              </a:lnSpc>
              <a:spcBef>
                <a:spcPct val="20000"/>
              </a:spcBef>
              <a:spcAft>
                <a:spcPct val="0"/>
              </a:spcAft>
              <a:buClr>
                <a:srgbClr val="990000"/>
              </a:buClr>
              <a:buSzPct val="60000"/>
              <a:buFont typeface="Wingdings 2" pitchFamily="18" charset="2"/>
              <a:buChar char="¢"/>
              <a:defRPr/>
            </a:pPr>
            <a:endParaRPr lang="en-US" sz="2400" b="1" kern="0" dirty="0">
              <a:latin typeface="Calibri" pitchFamily="34" charset="0"/>
            </a:endParaRPr>
          </a:p>
          <a:p>
            <a:pPr marL="287338" indent="-287338" fontAlgn="base">
              <a:lnSpc>
                <a:spcPct val="85000"/>
              </a:lnSpc>
              <a:spcBef>
                <a:spcPct val="20000"/>
              </a:spcBef>
              <a:spcAft>
                <a:spcPct val="0"/>
              </a:spcAft>
              <a:buClr>
                <a:srgbClr val="990000"/>
              </a:buClr>
              <a:buSzPct val="60000"/>
              <a:buFont typeface="Wingdings 2" pitchFamily="18" charset="2"/>
              <a:buChar char="¢"/>
              <a:defRPr/>
            </a:pPr>
            <a:r>
              <a:rPr lang="en-US" sz="2400" b="1" kern="0" dirty="0">
                <a:latin typeface="Calibri" pitchFamily="34" charset="0"/>
              </a:rPr>
              <a:t>Overall Performance</a:t>
            </a:r>
          </a:p>
          <a:p>
            <a:pPr marL="627063" lvl="1" indent="-228600" fontAlgn="base">
              <a:lnSpc>
                <a:spcPct val="90000"/>
              </a:lnSpc>
              <a:spcBef>
                <a:spcPct val="20000"/>
              </a:spcBef>
              <a:spcAft>
                <a:spcPct val="0"/>
              </a:spcAft>
              <a:buClr>
                <a:srgbClr val="990000"/>
              </a:buClr>
              <a:buSzPct val="110000"/>
              <a:buFont typeface="Wingdings" pitchFamily="2" charset="2"/>
              <a:buChar char="§"/>
              <a:defRPr/>
            </a:pPr>
            <a:r>
              <a:rPr lang="en-US" kern="0" dirty="0">
                <a:latin typeface="Calibri" pitchFamily="34" charset="0"/>
              </a:rPr>
              <a:t>N elements, D cycles latency/op</a:t>
            </a:r>
          </a:p>
          <a:p>
            <a:pPr marL="627063" lvl="1" indent="-228600" fontAlgn="base">
              <a:lnSpc>
                <a:spcPct val="90000"/>
              </a:lnSpc>
              <a:spcBef>
                <a:spcPct val="20000"/>
              </a:spcBef>
              <a:spcAft>
                <a:spcPct val="0"/>
              </a:spcAft>
              <a:buClr>
                <a:srgbClr val="990000"/>
              </a:buClr>
              <a:buSzPct val="110000"/>
              <a:buFont typeface="Wingdings" pitchFamily="2" charset="2"/>
              <a:buChar char="§"/>
              <a:defRPr/>
            </a:pPr>
            <a:r>
              <a:rPr lang="en-US" kern="0" dirty="0">
                <a:latin typeface="Calibri" pitchFamily="34" charset="0"/>
              </a:rPr>
              <a:t>Should be (N/2+1)*D cycles: </a:t>
            </a:r>
            <a:r>
              <a:rPr lang="en-US" b="1" kern="0" dirty="0">
                <a:solidFill>
                  <a:srgbClr val="C00000"/>
                </a:solidFill>
                <a:latin typeface="Calibri" pitchFamily="34" charset="0"/>
              </a:rPr>
              <a:t>CPE = D/2</a:t>
            </a:r>
          </a:p>
          <a:p>
            <a:pPr marL="627063" lvl="1" indent="-228600" fontAlgn="base">
              <a:lnSpc>
                <a:spcPct val="90000"/>
              </a:lnSpc>
              <a:spcBef>
                <a:spcPct val="20000"/>
              </a:spcBef>
              <a:spcAft>
                <a:spcPct val="0"/>
              </a:spcAft>
              <a:buClr>
                <a:srgbClr val="990000"/>
              </a:buClr>
              <a:buSzPct val="110000"/>
              <a:buFont typeface="Wingdings" pitchFamily="2" charset="2"/>
              <a:buChar char="§"/>
              <a:defRPr/>
            </a:pPr>
            <a:r>
              <a:rPr lang="en-US" kern="0" dirty="0">
                <a:latin typeface="Calibri" pitchFamily="34" charset="0"/>
              </a:rPr>
              <a:t>CPE matches prediction!</a:t>
            </a:r>
          </a:p>
        </p:txBody>
      </p:sp>
      <p:sp>
        <p:nvSpPr>
          <p:cNvPr id="78" name="TextBox 77"/>
          <p:cNvSpPr txBox="1"/>
          <p:nvPr/>
        </p:nvSpPr>
        <p:spPr>
          <a:xfrm>
            <a:off x="8325929" y="4680466"/>
            <a:ext cx="1295996" cy="369332"/>
          </a:xfrm>
          <a:prstGeom prst="rect">
            <a:avLst/>
          </a:prstGeom>
          <a:noFill/>
        </p:spPr>
        <p:txBody>
          <a:bodyPr wrap="none" rtlCol="0">
            <a:spAutoFit/>
          </a:bodyPr>
          <a:lstStyle/>
          <a:p>
            <a:r>
              <a:rPr lang="en-US" i="1" dirty="0">
                <a:solidFill>
                  <a:srgbClr val="C00000"/>
                </a:solidFill>
                <a:latin typeface="Calibri" pitchFamily="34" charset="0"/>
              </a:rPr>
              <a:t>What Now?</a:t>
            </a:r>
          </a:p>
        </p:txBody>
      </p:sp>
      <mc:AlternateContent xmlns:mc="http://schemas.openxmlformats.org/markup-compatibility/2006">
        <mc:Choice xmlns:a14="http://schemas.microsoft.com/office/drawing/2010/main" Requires="a14">
          <p:sp>
            <p:nvSpPr>
              <p:cNvPr id="45" name="Text Placeholder 5">
                <a:extLst>
                  <a:ext uri="{FF2B5EF4-FFF2-40B4-BE49-F238E27FC236}">
                    <a16:creationId xmlns:a16="http://schemas.microsoft.com/office/drawing/2014/main" id="{0CDE9191-303F-40DF-8316-348B02539942}"/>
                  </a:ext>
                </a:extLst>
              </p:cNvPr>
              <p:cNvSpPr txBox="1">
                <a:spLocks/>
              </p:cNvSpPr>
              <p:nvPr/>
            </p:nvSpPr>
            <p:spPr>
              <a:xfrm>
                <a:off x="147344" y="6525676"/>
                <a:ext cx="2567110" cy="20581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700" dirty="0"/>
                  <a:t>[15-213 @ CMU]</a:t>
                </a:r>
                <a14:m>
                  <m:oMath xmlns:m="http://schemas.openxmlformats.org/officeDocument/2006/math">
                    <m:r>
                      <a:rPr lang="en-US" sz="700" i="1">
                        <a:latin typeface="Cambria Math" panose="02040503050406030204" pitchFamily="18" charset="0"/>
                      </a:rPr>
                      <m:t>→</m:t>
                    </m:r>
                  </m:oMath>
                </a14:m>
                <a:endParaRPr lang="en-US" sz="700" dirty="0"/>
              </a:p>
            </p:txBody>
          </p:sp>
        </mc:Choice>
        <mc:Fallback>
          <p:sp>
            <p:nvSpPr>
              <p:cNvPr id="45" name="Text Placeholder 5">
                <a:extLst>
                  <a:ext uri="{FF2B5EF4-FFF2-40B4-BE49-F238E27FC236}">
                    <a16:creationId xmlns:a16="http://schemas.microsoft.com/office/drawing/2014/main" id="{0CDE9191-303F-40DF-8316-348B02539942}"/>
                  </a:ext>
                </a:extLst>
              </p:cNvPr>
              <p:cNvSpPr txBox="1">
                <a:spLocks noRot="1" noChangeAspect="1" noMove="1" noResize="1" noEditPoints="1" noAdjustHandles="1" noChangeArrowheads="1" noChangeShapeType="1" noTextEdit="1"/>
              </p:cNvSpPr>
              <p:nvPr/>
            </p:nvSpPr>
            <p:spPr>
              <a:xfrm>
                <a:off x="147344" y="6525676"/>
                <a:ext cx="2567110" cy="205819"/>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12015916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32CD97-8277-4563-975A-36E30C6B56A3}"/>
              </a:ext>
            </a:extLst>
          </p:cNvPr>
          <p:cNvSpPr>
            <a:spLocks noGrp="1"/>
          </p:cNvSpPr>
          <p:nvPr>
            <p:ph type="title"/>
          </p:nvPr>
        </p:nvSpPr>
        <p:spPr/>
        <p:txBody>
          <a:bodyPr>
            <a:normAutofit/>
          </a:bodyPr>
          <a:lstStyle/>
          <a:p>
            <a:r>
              <a:rPr lang="en-US" dirty="0"/>
              <a:t>Quote of the day, same dude</a:t>
            </a:r>
            <a:endParaRPr lang="en-US" sz="2200" dirty="0"/>
          </a:p>
        </p:txBody>
      </p:sp>
      <p:sp>
        <p:nvSpPr>
          <p:cNvPr id="3" name="Slide Number Placeholder 2">
            <a:extLst>
              <a:ext uri="{FF2B5EF4-FFF2-40B4-BE49-F238E27FC236}">
                <a16:creationId xmlns:a16="http://schemas.microsoft.com/office/drawing/2014/main" id="{BDE7497D-EE03-4785-AEDC-E197C97DA140}"/>
              </a:ext>
            </a:extLst>
          </p:cNvPr>
          <p:cNvSpPr>
            <a:spLocks noGrp="1"/>
          </p:cNvSpPr>
          <p:nvPr>
            <p:ph type="sldNum" sz="quarter" idx="12"/>
          </p:nvPr>
        </p:nvSpPr>
        <p:spPr/>
        <p:txBody>
          <a:bodyPr/>
          <a:lstStyle/>
          <a:p>
            <a:fld id="{67D2203D-769A-4D5A-AE4C-EA73FDE6A130}" type="slidenum">
              <a:rPr lang="en-US" smtClean="0"/>
              <a:t>3</a:t>
            </a:fld>
            <a:endParaRPr lang="en-US"/>
          </a:p>
        </p:txBody>
      </p:sp>
      <p:sp>
        <p:nvSpPr>
          <p:cNvPr id="8" name="TextBox 7">
            <a:extLst>
              <a:ext uri="{FF2B5EF4-FFF2-40B4-BE49-F238E27FC236}">
                <a16:creationId xmlns:a16="http://schemas.microsoft.com/office/drawing/2014/main" id="{3EB3CFB8-60EA-410F-A679-2FF8B784C1FA}"/>
              </a:ext>
            </a:extLst>
          </p:cNvPr>
          <p:cNvSpPr txBox="1"/>
          <p:nvPr/>
        </p:nvSpPr>
        <p:spPr>
          <a:xfrm>
            <a:off x="698500" y="3353485"/>
            <a:ext cx="10877550" cy="815608"/>
          </a:xfrm>
          <a:prstGeom prst="rect">
            <a:avLst/>
          </a:prstGeom>
          <a:noFill/>
        </p:spPr>
        <p:txBody>
          <a:bodyPr wrap="square">
            <a:spAutoFit/>
          </a:bodyPr>
          <a:lstStyle/>
          <a:p>
            <a:pPr algn="r"/>
            <a:r>
              <a:rPr lang="en-US" dirty="0"/>
              <a:t>“Never let the future disturb you. You will meet it, if you have to, with the same weapons of reason which today arm you against the present.”</a:t>
            </a:r>
          </a:p>
          <a:p>
            <a:pPr algn="r"/>
            <a:r>
              <a:rPr lang="en-US" sz="1100" dirty="0"/>
              <a:t>-- Marcus Aurelius, Roman Emperor 161 to 180 CE</a:t>
            </a:r>
            <a:endParaRPr lang="en-US" dirty="0"/>
          </a:p>
        </p:txBody>
      </p:sp>
    </p:spTree>
    <p:extLst>
      <p:ext uri="{BB962C8B-B14F-4D97-AF65-F5344CB8AC3E}">
        <p14:creationId xmlns:p14="http://schemas.microsoft.com/office/powerpoint/2010/main" val="67215094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2818" name="Rectangle 2"/>
          <p:cNvSpPr>
            <a:spLocks noGrp="1" noChangeArrowheads="1"/>
          </p:cNvSpPr>
          <p:nvPr>
            <p:ph type="title"/>
          </p:nvPr>
        </p:nvSpPr>
        <p:spPr/>
        <p:txBody>
          <a:bodyPr/>
          <a:lstStyle/>
          <a:p>
            <a:pPr eaLnBrk="1" hangingPunct="1">
              <a:defRPr/>
            </a:pPr>
            <a:r>
              <a:rPr lang="en-US"/>
              <a:t>Unrolling &amp; Accumulating</a:t>
            </a:r>
          </a:p>
        </p:txBody>
      </p:sp>
      <p:sp>
        <p:nvSpPr>
          <p:cNvPr id="802819" name="Rectangle 3"/>
          <p:cNvSpPr>
            <a:spLocks noGrp="1" noChangeArrowheads="1"/>
          </p:cNvSpPr>
          <p:nvPr>
            <p:ph idx="1"/>
          </p:nvPr>
        </p:nvSpPr>
        <p:spPr/>
        <p:txBody>
          <a:bodyPr/>
          <a:lstStyle/>
          <a:p>
            <a:pPr eaLnBrk="1" hangingPunct="1">
              <a:defRPr/>
            </a:pPr>
            <a:endParaRPr lang="en-US" dirty="0"/>
          </a:p>
          <a:p>
            <a:pPr eaLnBrk="1" hangingPunct="1">
              <a:defRPr/>
            </a:pPr>
            <a:r>
              <a:rPr lang="en-US" dirty="0"/>
              <a:t>Idea</a:t>
            </a:r>
          </a:p>
          <a:p>
            <a:pPr lvl="1" eaLnBrk="1" hangingPunct="1">
              <a:defRPr/>
            </a:pPr>
            <a:r>
              <a:rPr lang="en-US" dirty="0"/>
              <a:t>Can unroll to any degree L</a:t>
            </a:r>
          </a:p>
          <a:p>
            <a:pPr lvl="1" eaLnBrk="1" hangingPunct="1">
              <a:defRPr/>
            </a:pPr>
            <a:r>
              <a:rPr lang="en-US" dirty="0"/>
              <a:t>Can accumulate K results in parallel</a:t>
            </a:r>
          </a:p>
          <a:p>
            <a:pPr lvl="1" eaLnBrk="1" hangingPunct="1">
              <a:defRPr/>
            </a:pPr>
            <a:r>
              <a:rPr lang="en-US" dirty="0"/>
              <a:t>L must be multiple of K</a:t>
            </a:r>
          </a:p>
          <a:p>
            <a:pPr eaLnBrk="1" hangingPunct="1">
              <a:defRPr/>
            </a:pPr>
            <a:endParaRPr lang="en-US" dirty="0"/>
          </a:p>
          <a:p>
            <a:pPr eaLnBrk="1" hangingPunct="1">
              <a:defRPr/>
            </a:pPr>
            <a:r>
              <a:rPr lang="en-US" dirty="0"/>
              <a:t>Limitations</a:t>
            </a:r>
          </a:p>
          <a:p>
            <a:pPr lvl="1" eaLnBrk="1" hangingPunct="1">
              <a:defRPr/>
            </a:pPr>
            <a:r>
              <a:rPr lang="en-US" dirty="0"/>
              <a:t>Diminishing returns</a:t>
            </a:r>
          </a:p>
          <a:p>
            <a:pPr lvl="2" eaLnBrk="1" hangingPunct="1">
              <a:defRPr/>
            </a:pPr>
            <a:r>
              <a:rPr lang="en-US" dirty="0"/>
              <a:t>Cannot go beyond throughput limitations of execution units</a:t>
            </a:r>
          </a:p>
          <a:p>
            <a:pPr lvl="1" eaLnBrk="1" hangingPunct="1">
              <a:defRPr/>
            </a:pPr>
            <a:r>
              <a:rPr lang="en-US" dirty="0"/>
              <a:t>Large overhead for short lengths</a:t>
            </a:r>
          </a:p>
          <a:p>
            <a:pPr lvl="2" eaLnBrk="1" hangingPunct="1">
              <a:defRPr/>
            </a:pPr>
            <a:r>
              <a:rPr lang="en-US" dirty="0"/>
              <a:t>Finish off iterations sequentially</a:t>
            </a:r>
          </a:p>
        </p:txBody>
      </p:sp>
      <p:sp>
        <p:nvSpPr>
          <p:cNvPr id="2" name="Slide Number Placeholder 1">
            <a:extLst>
              <a:ext uri="{FF2B5EF4-FFF2-40B4-BE49-F238E27FC236}">
                <a16:creationId xmlns:a16="http://schemas.microsoft.com/office/drawing/2014/main" id="{4B8DE942-D83D-4FAB-A21D-7320B9F480A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mc:AlternateContent xmlns:mc="http://schemas.openxmlformats.org/markup-compatibility/2006">
        <mc:Choice xmlns:a14="http://schemas.microsoft.com/office/drawing/2010/main" Requires="a14">
          <p:sp>
            <p:nvSpPr>
              <p:cNvPr id="5" name="Text Placeholder 5">
                <a:extLst>
                  <a:ext uri="{FF2B5EF4-FFF2-40B4-BE49-F238E27FC236}">
                    <a16:creationId xmlns:a16="http://schemas.microsoft.com/office/drawing/2014/main" id="{0CDE9191-303F-40DF-8316-348B02539942}"/>
                  </a:ext>
                </a:extLst>
              </p:cNvPr>
              <p:cNvSpPr txBox="1">
                <a:spLocks/>
              </p:cNvSpPr>
              <p:nvPr/>
            </p:nvSpPr>
            <p:spPr>
              <a:xfrm>
                <a:off x="147344" y="6525676"/>
                <a:ext cx="2567110" cy="20581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700" dirty="0"/>
                  <a:t>[15-213 @ CMU]</a:t>
                </a:r>
                <a14:m>
                  <m:oMath xmlns:m="http://schemas.openxmlformats.org/officeDocument/2006/math">
                    <m:r>
                      <a:rPr lang="en-US" sz="700" i="1">
                        <a:latin typeface="Cambria Math" panose="02040503050406030204" pitchFamily="18" charset="0"/>
                      </a:rPr>
                      <m:t>→</m:t>
                    </m:r>
                  </m:oMath>
                </a14:m>
                <a:endParaRPr lang="en-US" sz="700" dirty="0"/>
              </a:p>
            </p:txBody>
          </p:sp>
        </mc:Choice>
        <mc:Fallback>
          <p:sp>
            <p:nvSpPr>
              <p:cNvPr id="5" name="Text Placeholder 5">
                <a:extLst>
                  <a:ext uri="{FF2B5EF4-FFF2-40B4-BE49-F238E27FC236}">
                    <a16:creationId xmlns:a16="http://schemas.microsoft.com/office/drawing/2014/main" id="{0CDE9191-303F-40DF-8316-348B02539942}"/>
                  </a:ext>
                </a:extLst>
              </p:cNvPr>
              <p:cNvSpPr txBox="1">
                <a:spLocks noRot="1" noChangeAspect="1" noMove="1" noResize="1" noEditPoints="1" noAdjustHandles="1" noChangeArrowheads="1" noChangeShapeType="1" noTextEdit="1"/>
              </p:cNvSpPr>
              <p:nvPr/>
            </p:nvSpPr>
            <p:spPr>
              <a:xfrm>
                <a:off x="147344" y="6525676"/>
                <a:ext cx="2567110" cy="205819"/>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043010398"/>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3842" name="Rectangle 2"/>
          <p:cNvSpPr>
            <a:spLocks noGrp="1" noChangeArrowheads="1"/>
          </p:cNvSpPr>
          <p:nvPr>
            <p:ph type="title"/>
          </p:nvPr>
        </p:nvSpPr>
        <p:spPr/>
        <p:txBody>
          <a:bodyPr/>
          <a:lstStyle/>
          <a:p>
            <a:pPr eaLnBrk="1" hangingPunct="1">
              <a:defRPr/>
            </a:pPr>
            <a:r>
              <a:rPr lang="en-US" dirty="0"/>
              <a:t>Unrolling &amp; Accumulating: Floating Point Multiplication</a:t>
            </a:r>
          </a:p>
        </p:txBody>
      </p:sp>
      <p:sp>
        <p:nvSpPr>
          <p:cNvPr id="2" name="Slide Number Placeholder 1">
            <a:extLst>
              <a:ext uri="{FF2B5EF4-FFF2-40B4-BE49-F238E27FC236}">
                <a16:creationId xmlns:a16="http://schemas.microsoft.com/office/drawing/2014/main" id="{EA9B2081-525D-499D-BD41-9D83710A198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03843" name="Rectangle 3"/>
          <p:cNvSpPr>
            <a:spLocks noGrp="1" noChangeArrowheads="1"/>
          </p:cNvSpPr>
          <p:nvPr>
            <p:ph type="body" idx="4294967295"/>
          </p:nvPr>
        </p:nvSpPr>
        <p:spPr>
          <a:xfrm>
            <a:off x="3884613" y="1174750"/>
            <a:ext cx="8307387" cy="1416050"/>
          </a:xfrm>
        </p:spPr>
        <p:txBody>
          <a:bodyPr>
            <a:normAutofit lnSpcReduction="10000"/>
          </a:bodyPr>
          <a:lstStyle/>
          <a:p>
            <a:pPr eaLnBrk="1" hangingPunct="1">
              <a:defRPr/>
            </a:pPr>
            <a:r>
              <a:rPr lang="en-US" dirty="0"/>
              <a:t>Case</a:t>
            </a:r>
          </a:p>
          <a:p>
            <a:pPr lvl="1" eaLnBrk="1" hangingPunct="1">
              <a:defRPr/>
            </a:pPr>
            <a:r>
              <a:rPr lang="en-US" dirty="0"/>
              <a:t>Intel </a:t>
            </a:r>
            <a:r>
              <a:rPr lang="en-US" dirty="0" err="1"/>
              <a:t>Haswell</a:t>
            </a:r>
            <a:r>
              <a:rPr lang="en-US" dirty="0"/>
              <a:t> </a:t>
            </a:r>
          </a:p>
          <a:p>
            <a:pPr lvl="1" eaLnBrk="1" hangingPunct="1">
              <a:defRPr/>
            </a:pPr>
            <a:r>
              <a:rPr lang="en-US" dirty="0">
                <a:solidFill>
                  <a:srgbClr val="0070C0"/>
                </a:solidFill>
              </a:rPr>
              <a:t>Double FP Multiplication</a:t>
            </a:r>
          </a:p>
          <a:p>
            <a:pPr lvl="1" eaLnBrk="1" hangingPunct="1">
              <a:defRPr/>
            </a:pPr>
            <a:r>
              <a:rPr lang="en-US" dirty="0"/>
              <a:t>Latency bound: 5.00.  Throughput bound: 0.50 </a:t>
            </a:r>
          </a:p>
        </p:txBody>
      </p:sp>
      <p:graphicFrame>
        <p:nvGraphicFramePr>
          <p:cNvPr id="803965" name="Group 125"/>
          <p:cNvGraphicFramePr>
            <a:graphicFrameLocks noGrp="1"/>
          </p:cNvGraphicFramePr>
          <p:nvPr/>
        </p:nvGraphicFramePr>
        <p:xfrm>
          <a:off x="2590800" y="2819400"/>
          <a:ext cx="6705600" cy="3520440"/>
        </p:xfrm>
        <a:graphic>
          <a:graphicData uri="http://schemas.openxmlformats.org/drawingml/2006/table">
            <a:tbl>
              <a:tblPr firstRow="1">
                <a:tableStyleId>{00A15C55-8517-42AA-B614-E9B94910E393}</a:tableStyleId>
              </a:tblPr>
              <a:tblGrid>
                <a:gridCol w="746125">
                  <a:extLst>
                    <a:ext uri="{9D8B030D-6E8A-4147-A177-3AD203B41FA5}">
                      <a16:colId xmlns:a16="http://schemas.microsoft.com/office/drawing/2014/main" val="20000"/>
                    </a:ext>
                  </a:extLst>
                </a:gridCol>
                <a:gridCol w="742950">
                  <a:extLst>
                    <a:ext uri="{9D8B030D-6E8A-4147-A177-3AD203B41FA5}">
                      <a16:colId xmlns:a16="http://schemas.microsoft.com/office/drawing/2014/main" val="20001"/>
                    </a:ext>
                  </a:extLst>
                </a:gridCol>
                <a:gridCol w="746125">
                  <a:extLst>
                    <a:ext uri="{9D8B030D-6E8A-4147-A177-3AD203B41FA5}">
                      <a16:colId xmlns:a16="http://schemas.microsoft.com/office/drawing/2014/main" val="20002"/>
                    </a:ext>
                  </a:extLst>
                </a:gridCol>
                <a:gridCol w="746125">
                  <a:extLst>
                    <a:ext uri="{9D8B030D-6E8A-4147-A177-3AD203B41FA5}">
                      <a16:colId xmlns:a16="http://schemas.microsoft.com/office/drawing/2014/main" val="20003"/>
                    </a:ext>
                  </a:extLst>
                </a:gridCol>
                <a:gridCol w="742950">
                  <a:extLst>
                    <a:ext uri="{9D8B030D-6E8A-4147-A177-3AD203B41FA5}">
                      <a16:colId xmlns:a16="http://schemas.microsoft.com/office/drawing/2014/main" val="20004"/>
                    </a:ext>
                  </a:extLst>
                </a:gridCol>
                <a:gridCol w="746125">
                  <a:extLst>
                    <a:ext uri="{9D8B030D-6E8A-4147-A177-3AD203B41FA5}">
                      <a16:colId xmlns:a16="http://schemas.microsoft.com/office/drawing/2014/main" val="20005"/>
                    </a:ext>
                  </a:extLst>
                </a:gridCol>
                <a:gridCol w="746125">
                  <a:extLst>
                    <a:ext uri="{9D8B030D-6E8A-4147-A177-3AD203B41FA5}">
                      <a16:colId xmlns:a16="http://schemas.microsoft.com/office/drawing/2014/main" val="20006"/>
                    </a:ext>
                  </a:extLst>
                </a:gridCol>
                <a:gridCol w="742950">
                  <a:extLst>
                    <a:ext uri="{9D8B030D-6E8A-4147-A177-3AD203B41FA5}">
                      <a16:colId xmlns:a16="http://schemas.microsoft.com/office/drawing/2014/main" val="20007"/>
                    </a:ext>
                  </a:extLst>
                </a:gridCol>
                <a:gridCol w="746125">
                  <a:extLst>
                    <a:ext uri="{9D8B030D-6E8A-4147-A177-3AD203B41FA5}">
                      <a16:colId xmlns:a16="http://schemas.microsoft.com/office/drawing/2014/main" val="20008"/>
                    </a:ext>
                  </a:extLst>
                </a:gridCol>
              </a:tblGrid>
              <a:tr h="304800">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u="none" strike="noStrike" cap="none" normalizeH="0" baseline="0" dirty="0">
                          <a:ln>
                            <a:noFill/>
                          </a:ln>
                          <a:solidFill>
                            <a:schemeClr val="tx1"/>
                          </a:solidFill>
                          <a:effectLst/>
                          <a:latin typeface="Calibri" pitchFamily="34" charset="0"/>
                        </a:rPr>
                        <a:t>FP *</a:t>
                      </a:r>
                      <a:endParaRPr kumimoji="0" lang="en-US" sz="1800" b="0" i="0" u="none" strike="noStrike" cap="none" normalizeH="0" baseline="0" dirty="0">
                        <a:ln>
                          <a:noFill/>
                        </a:ln>
                        <a:solidFill>
                          <a:schemeClr val="tx1"/>
                        </a:solidFill>
                        <a:effectLst/>
                        <a:latin typeface="Calibri" pitchFamily="34" charset="0"/>
                      </a:endParaRPr>
                    </a:p>
                  </a:txBody>
                  <a:tcPr marL="45720" marR="45720" horzOverflow="overflow">
                    <a:solidFill>
                      <a:schemeClr val="bg1">
                        <a:lumMod val="75000"/>
                      </a:schemeClr>
                    </a:solidFill>
                  </a:tcPr>
                </a:tc>
                <a:tc gridSpan="8">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u="none" strike="noStrike" cap="none" normalizeH="0" baseline="0" dirty="0">
                          <a:ln>
                            <a:noFill/>
                          </a:ln>
                          <a:solidFill>
                            <a:schemeClr val="tx1"/>
                          </a:solidFill>
                          <a:effectLst/>
                          <a:latin typeface="Calibri" pitchFamily="34" charset="0"/>
                        </a:rPr>
                        <a:t>Unrolling Factor L</a:t>
                      </a:r>
                      <a:endParaRPr kumimoji="0" lang="en-US" sz="1800" b="0" i="0" u="none" strike="noStrike" cap="none" normalizeH="0" baseline="0" dirty="0">
                        <a:ln>
                          <a:noFill/>
                        </a:ln>
                        <a:solidFill>
                          <a:schemeClr val="tx1"/>
                        </a:solidFill>
                        <a:effectLst/>
                        <a:latin typeface="Calibri" pitchFamily="34" charset="0"/>
                      </a:endParaRPr>
                    </a:p>
                  </a:txBody>
                  <a:tcPr marL="45720" marR="45720" horzOverflow="overflow">
                    <a:solidFill>
                      <a:schemeClr val="bg1">
                        <a:lumMod val="75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04800">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u="none" strike="noStrike" cap="none" normalizeH="0" baseline="0" dirty="0">
                          <a:ln>
                            <a:noFill/>
                          </a:ln>
                          <a:effectLst/>
                          <a:latin typeface="Calibri" pitchFamily="34" charset="0"/>
                        </a:rPr>
                        <a:t>K</a:t>
                      </a:r>
                      <a:endParaRPr kumimoji="0" lang="en-US" sz="1800" b="1" i="0" u="none" strike="noStrike" cap="none" normalizeH="0" baseline="0" dirty="0">
                        <a:ln>
                          <a:noFill/>
                        </a:ln>
                        <a:solidFill>
                          <a:schemeClr val="tx1"/>
                        </a:solidFill>
                        <a:effectLst/>
                        <a:latin typeface="Calibri" pitchFamily="34" charset="0"/>
                      </a:endParaRPr>
                    </a:p>
                  </a:txBody>
                  <a:tcPr marL="45720" marR="45720" horzOverflow="overflow">
                    <a:solidFill>
                      <a:schemeClr val="bg1">
                        <a:lumMod val="75000"/>
                      </a:schemeClr>
                    </a:solid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u="none" strike="noStrike" cap="none" normalizeH="0" baseline="0" dirty="0">
                          <a:ln>
                            <a:noFill/>
                          </a:ln>
                          <a:effectLst/>
                          <a:latin typeface="Calibri" pitchFamily="34" charset="0"/>
                        </a:rPr>
                        <a:t>1</a:t>
                      </a:r>
                      <a:endParaRPr kumimoji="0" lang="en-US" sz="1800" b="0" i="0" u="none" strike="noStrike" cap="none" normalizeH="0" baseline="0" dirty="0">
                        <a:ln>
                          <a:noFill/>
                        </a:ln>
                        <a:solidFill>
                          <a:schemeClr val="tx1"/>
                        </a:solidFill>
                        <a:effectLst/>
                        <a:latin typeface="Calibri" pitchFamily="34" charset="0"/>
                      </a:endParaRPr>
                    </a:p>
                  </a:txBody>
                  <a:tcPr marL="45720" marR="45720" horzOverflow="overflow">
                    <a:solidFill>
                      <a:schemeClr val="bg1">
                        <a:lumMod val="75000"/>
                      </a:schemeClr>
                    </a:solid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u="none" strike="noStrike" cap="none" normalizeH="0" baseline="0" dirty="0">
                          <a:ln>
                            <a:noFill/>
                          </a:ln>
                          <a:effectLst/>
                          <a:latin typeface="Calibri" pitchFamily="34" charset="0"/>
                        </a:rPr>
                        <a:t>2</a:t>
                      </a:r>
                      <a:endParaRPr kumimoji="0" lang="en-US" sz="1800" b="0" i="0" u="none" strike="noStrike" cap="none" normalizeH="0" baseline="0" dirty="0">
                        <a:ln>
                          <a:noFill/>
                        </a:ln>
                        <a:solidFill>
                          <a:schemeClr val="tx1"/>
                        </a:solidFill>
                        <a:effectLst/>
                        <a:latin typeface="Calibri" pitchFamily="34" charset="0"/>
                      </a:endParaRPr>
                    </a:p>
                  </a:txBody>
                  <a:tcPr marL="45720" marR="45720" horzOverflow="overflow">
                    <a:solidFill>
                      <a:schemeClr val="bg1">
                        <a:lumMod val="75000"/>
                      </a:schemeClr>
                    </a:solid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u="none" strike="noStrike" cap="none" normalizeH="0" baseline="0" dirty="0">
                          <a:ln>
                            <a:noFill/>
                          </a:ln>
                          <a:effectLst/>
                          <a:latin typeface="Calibri" pitchFamily="34" charset="0"/>
                        </a:rPr>
                        <a:t>3</a:t>
                      </a:r>
                      <a:endParaRPr kumimoji="0" lang="en-US" sz="1800" b="0" i="0" u="none" strike="noStrike" cap="none" normalizeH="0" baseline="0" dirty="0">
                        <a:ln>
                          <a:noFill/>
                        </a:ln>
                        <a:solidFill>
                          <a:schemeClr val="tx1"/>
                        </a:solidFill>
                        <a:effectLst/>
                        <a:latin typeface="Calibri" pitchFamily="34" charset="0"/>
                      </a:endParaRPr>
                    </a:p>
                  </a:txBody>
                  <a:tcPr marL="45720" marR="45720" horzOverflow="overflow">
                    <a:solidFill>
                      <a:schemeClr val="bg1">
                        <a:lumMod val="75000"/>
                      </a:schemeClr>
                    </a:solid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u="none" strike="noStrike" cap="none" normalizeH="0" baseline="0" dirty="0">
                          <a:ln>
                            <a:noFill/>
                          </a:ln>
                          <a:effectLst/>
                          <a:latin typeface="Calibri" pitchFamily="34" charset="0"/>
                        </a:rPr>
                        <a:t>4</a:t>
                      </a:r>
                      <a:endParaRPr kumimoji="0" lang="en-US" sz="1800" b="0" i="0" u="none" strike="noStrike" cap="none" normalizeH="0" baseline="0" dirty="0">
                        <a:ln>
                          <a:noFill/>
                        </a:ln>
                        <a:solidFill>
                          <a:schemeClr val="tx1"/>
                        </a:solidFill>
                        <a:effectLst/>
                        <a:latin typeface="Calibri" pitchFamily="34" charset="0"/>
                      </a:endParaRPr>
                    </a:p>
                  </a:txBody>
                  <a:tcPr marL="45720" marR="45720" horzOverflow="overflow">
                    <a:solidFill>
                      <a:schemeClr val="bg1">
                        <a:lumMod val="75000"/>
                      </a:schemeClr>
                    </a:solid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u="none" strike="noStrike" cap="none" normalizeH="0" baseline="0" dirty="0">
                          <a:ln>
                            <a:noFill/>
                          </a:ln>
                          <a:effectLst/>
                          <a:latin typeface="Calibri" pitchFamily="34" charset="0"/>
                        </a:rPr>
                        <a:t>6</a:t>
                      </a:r>
                      <a:endParaRPr kumimoji="0" lang="en-US" sz="1800" b="0" i="0" u="none" strike="noStrike" cap="none" normalizeH="0" baseline="0" dirty="0">
                        <a:ln>
                          <a:noFill/>
                        </a:ln>
                        <a:solidFill>
                          <a:schemeClr val="tx1"/>
                        </a:solidFill>
                        <a:effectLst/>
                        <a:latin typeface="Calibri" pitchFamily="34" charset="0"/>
                      </a:endParaRPr>
                    </a:p>
                  </a:txBody>
                  <a:tcPr marL="45720" marR="45720" horzOverflow="overflow">
                    <a:solidFill>
                      <a:schemeClr val="bg1">
                        <a:lumMod val="75000"/>
                      </a:schemeClr>
                    </a:solid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u="none" strike="noStrike" cap="none" normalizeH="0" baseline="0" dirty="0">
                          <a:ln>
                            <a:noFill/>
                          </a:ln>
                          <a:effectLst/>
                          <a:latin typeface="Calibri" pitchFamily="34" charset="0"/>
                        </a:rPr>
                        <a:t>8</a:t>
                      </a:r>
                      <a:endParaRPr kumimoji="0" lang="en-US" sz="1800" b="0" i="0" u="none" strike="noStrike" cap="none" normalizeH="0" baseline="0" dirty="0">
                        <a:ln>
                          <a:noFill/>
                        </a:ln>
                        <a:solidFill>
                          <a:schemeClr val="tx1"/>
                        </a:solidFill>
                        <a:effectLst/>
                        <a:latin typeface="Calibri" pitchFamily="34" charset="0"/>
                      </a:endParaRPr>
                    </a:p>
                  </a:txBody>
                  <a:tcPr marL="45720" marR="45720" horzOverflow="overflow">
                    <a:solidFill>
                      <a:schemeClr val="bg1">
                        <a:lumMod val="75000"/>
                      </a:schemeClr>
                    </a:solid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u="none" strike="noStrike" cap="none" normalizeH="0" baseline="0" dirty="0">
                          <a:ln>
                            <a:noFill/>
                          </a:ln>
                          <a:effectLst/>
                          <a:latin typeface="Calibri" pitchFamily="34" charset="0"/>
                        </a:rPr>
                        <a:t>10</a:t>
                      </a:r>
                      <a:endParaRPr kumimoji="0" lang="en-US" sz="1800" b="0" i="0" u="none" strike="noStrike" cap="none" normalizeH="0" baseline="0" dirty="0">
                        <a:ln>
                          <a:noFill/>
                        </a:ln>
                        <a:solidFill>
                          <a:schemeClr val="tx1"/>
                        </a:solidFill>
                        <a:effectLst/>
                        <a:latin typeface="Calibri" pitchFamily="34" charset="0"/>
                      </a:endParaRPr>
                    </a:p>
                  </a:txBody>
                  <a:tcPr marL="45720" marR="45720" horzOverflow="overflow">
                    <a:solidFill>
                      <a:schemeClr val="bg1">
                        <a:lumMod val="75000"/>
                      </a:schemeClr>
                    </a:solid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u="none" strike="noStrike" cap="none" normalizeH="0" baseline="0" dirty="0">
                          <a:ln>
                            <a:noFill/>
                          </a:ln>
                          <a:effectLst/>
                          <a:latin typeface="Calibri" pitchFamily="34" charset="0"/>
                        </a:rPr>
                        <a:t>12</a:t>
                      </a:r>
                      <a:endParaRPr kumimoji="0" lang="en-US" sz="1800" b="0" i="0" u="none" strike="noStrike" cap="none" normalizeH="0" baseline="0" dirty="0">
                        <a:ln>
                          <a:noFill/>
                        </a:ln>
                        <a:solidFill>
                          <a:schemeClr val="tx1"/>
                        </a:solidFill>
                        <a:effectLst/>
                        <a:latin typeface="Calibri" pitchFamily="34" charset="0"/>
                      </a:endParaRPr>
                    </a:p>
                  </a:txBody>
                  <a:tcPr marL="45720" marR="45720" horzOverflow="overflow">
                    <a:solidFill>
                      <a:schemeClr val="bg1">
                        <a:lumMod val="75000"/>
                      </a:schemeClr>
                    </a:solidFill>
                  </a:tcPr>
                </a:tc>
                <a:extLst>
                  <a:ext uri="{0D108BD9-81ED-4DB2-BD59-A6C34878D82A}">
                    <a16:rowId xmlns:a16="http://schemas.microsoft.com/office/drawing/2014/main" val="10001"/>
                  </a:ext>
                </a:extLst>
              </a:tr>
              <a:tr h="306388">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u="none" strike="noStrike" cap="none" normalizeH="0" baseline="0" dirty="0">
                          <a:ln>
                            <a:noFill/>
                          </a:ln>
                          <a:effectLst/>
                          <a:latin typeface="Calibri" pitchFamily="34" charset="0"/>
                        </a:rPr>
                        <a:t>1</a:t>
                      </a:r>
                      <a:endParaRPr kumimoji="0" lang="en-US" sz="1800" b="0" i="0" u="none" strike="noStrike" cap="none" normalizeH="0" baseline="0" dirty="0">
                        <a:ln>
                          <a:noFill/>
                        </a:ln>
                        <a:solidFill>
                          <a:schemeClr val="tx1"/>
                        </a:solidFill>
                        <a:effectLst/>
                        <a:latin typeface="Calibri" pitchFamily="34" charset="0"/>
                      </a:endParaRPr>
                    </a:p>
                  </a:txBody>
                  <a:tcPr marL="45720" marR="45720"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u="none" strike="noStrike" cap="none" normalizeH="0" baseline="0" dirty="0">
                          <a:ln>
                            <a:noFill/>
                          </a:ln>
                          <a:effectLst/>
                          <a:latin typeface="Calibri" pitchFamily="34" charset="0"/>
                        </a:rPr>
                        <a:t>5.01</a:t>
                      </a:r>
                      <a:endParaRPr kumimoji="0" lang="en-US" sz="1800" b="0" i="0" u="none" strike="noStrike" cap="none" normalizeH="0" baseline="0" dirty="0">
                        <a:ln>
                          <a:noFill/>
                        </a:ln>
                        <a:solidFill>
                          <a:schemeClr val="tx1"/>
                        </a:solidFill>
                        <a:effectLst/>
                        <a:latin typeface="Calibri" pitchFamily="34" charset="0"/>
                      </a:endParaRPr>
                    </a:p>
                  </a:txBody>
                  <a:tcPr marL="45720" marR="45720"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u="none" strike="noStrike" cap="none" normalizeH="0" baseline="0" dirty="0">
                          <a:ln>
                            <a:noFill/>
                          </a:ln>
                          <a:effectLst/>
                          <a:latin typeface="Calibri" pitchFamily="34" charset="0"/>
                        </a:rPr>
                        <a:t>5.01</a:t>
                      </a:r>
                      <a:endParaRPr kumimoji="0" lang="en-US" sz="1800" b="0" i="0" u="none" strike="noStrike" cap="none" normalizeH="0" baseline="0" dirty="0">
                        <a:ln>
                          <a:noFill/>
                        </a:ln>
                        <a:solidFill>
                          <a:schemeClr val="tx1"/>
                        </a:solidFill>
                        <a:effectLst/>
                        <a:latin typeface="Calibri" pitchFamily="34" charset="0"/>
                      </a:endParaRPr>
                    </a:p>
                  </a:txBody>
                  <a:tcPr marL="45720" marR="45720"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0" i="0" u="none" strike="noStrike" cap="none" normalizeH="0" baseline="0" dirty="0">
                          <a:ln>
                            <a:noFill/>
                          </a:ln>
                          <a:solidFill>
                            <a:schemeClr val="tx1"/>
                          </a:solidFill>
                          <a:effectLst/>
                          <a:latin typeface="Calibri" pitchFamily="34" charset="0"/>
                        </a:rPr>
                        <a:t>5.01</a:t>
                      </a:r>
                    </a:p>
                  </a:txBody>
                  <a:tcPr marL="45720" marR="45720"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u="none" strike="noStrike" cap="none" normalizeH="0" baseline="0" dirty="0">
                          <a:ln>
                            <a:noFill/>
                          </a:ln>
                          <a:effectLst/>
                          <a:latin typeface="Calibri" pitchFamily="34" charset="0"/>
                        </a:rPr>
                        <a:t>5.01</a:t>
                      </a:r>
                      <a:endParaRPr kumimoji="0" lang="en-US" sz="1800" b="0" i="0" u="none" strike="noStrike" cap="none" normalizeH="0" baseline="0" dirty="0">
                        <a:ln>
                          <a:noFill/>
                        </a:ln>
                        <a:solidFill>
                          <a:schemeClr val="tx1"/>
                        </a:solidFill>
                        <a:effectLst/>
                        <a:latin typeface="Calibri" pitchFamily="34" charset="0"/>
                      </a:endParaRPr>
                    </a:p>
                  </a:txBody>
                  <a:tcPr marL="45720" marR="45720"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0" i="0" u="none" strike="noStrike" cap="none" normalizeH="0" baseline="0" dirty="0">
                          <a:ln>
                            <a:noFill/>
                          </a:ln>
                          <a:solidFill>
                            <a:schemeClr val="tx1"/>
                          </a:solidFill>
                          <a:effectLst/>
                          <a:latin typeface="Calibri" pitchFamily="34" charset="0"/>
                        </a:rPr>
                        <a:t>5.01</a:t>
                      </a:r>
                    </a:p>
                  </a:txBody>
                  <a:tcPr marL="45720" marR="45720"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u="none" strike="noStrike" cap="none" normalizeH="0" baseline="0" dirty="0">
                          <a:ln>
                            <a:noFill/>
                          </a:ln>
                          <a:effectLst/>
                          <a:latin typeface="Calibri" pitchFamily="34" charset="0"/>
                        </a:rPr>
                        <a:t>5.01</a:t>
                      </a:r>
                      <a:endParaRPr kumimoji="0" lang="en-US" sz="1800" b="0" i="0" u="none" strike="noStrike" cap="none" normalizeH="0" baseline="0" dirty="0">
                        <a:ln>
                          <a:noFill/>
                        </a:ln>
                        <a:solidFill>
                          <a:schemeClr val="tx1"/>
                        </a:solidFill>
                        <a:effectLst/>
                        <a:latin typeface="Calibri" pitchFamily="34" charset="0"/>
                      </a:endParaRPr>
                    </a:p>
                  </a:txBody>
                  <a:tcPr marL="45720" marR="45720"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0" i="0" u="none" strike="noStrike" cap="none" normalizeH="0" baseline="0" dirty="0">
                          <a:ln>
                            <a:noFill/>
                          </a:ln>
                          <a:solidFill>
                            <a:schemeClr val="tx1"/>
                          </a:solidFill>
                          <a:effectLst/>
                          <a:latin typeface="Calibri" pitchFamily="34" charset="0"/>
                        </a:rPr>
                        <a:t>5.01</a:t>
                      </a:r>
                    </a:p>
                  </a:txBody>
                  <a:tcPr marL="45720" marR="45720"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endParaRPr kumimoji="0" lang="en-US" sz="1800" b="0" i="0" u="none" strike="noStrike" cap="none" normalizeH="0" baseline="0" dirty="0">
                        <a:ln>
                          <a:noFill/>
                        </a:ln>
                        <a:solidFill>
                          <a:schemeClr val="tx1"/>
                        </a:solidFill>
                        <a:effectLst/>
                        <a:latin typeface="Calibri" pitchFamily="34" charset="0"/>
                      </a:endParaRPr>
                    </a:p>
                  </a:txBody>
                  <a:tcPr marL="45720" marR="45720" horzOverflow="overflow"/>
                </a:tc>
                <a:extLst>
                  <a:ext uri="{0D108BD9-81ED-4DB2-BD59-A6C34878D82A}">
                    <a16:rowId xmlns:a16="http://schemas.microsoft.com/office/drawing/2014/main" val="10002"/>
                  </a:ext>
                </a:extLst>
              </a:tr>
              <a:tr h="304800">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u="none" strike="noStrike" cap="none" normalizeH="0" baseline="0" dirty="0">
                          <a:ln>
                            <a:noFill/>
                          </a:ln>
                          <a:effectLst/>
                          <a:latin typeface="Calibri" pitchFamily="34" charset="0"/>
                        </a:rPr>
                        <a:t>2</a:t>
                      </a:r>
                      <a:endParaRPr kumimoji="0" lang="en-US" sz="1800" b="0" i="0" u="none" strike="noStrike" cap="none" normalizeH="0" baseline="0" dirty="0">
                        <a:ln>
                          <a:noFill/>
                        </a:ln>
                        <a:solidFill>
                          <a:schemeClr val="tx1"/>
                        </a:solidFill>
                        <a:effectLst/>
                        <a:latin typeface="Calibri" pitchFamily="34" charset="0"/>
                      </a:endParaRPr>
                    </a:p>
                  </a:txBody>
                  <a:tcPr marL="45720" marR="45720"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endParaRPr kumimoji="0" lang="en-US" sz="1800" b="0" i="0" u="none" strike="noStrike" cap="none" normalizeH="0" baseline="0" dirty="0">
                        <a:ln>
                          <a:noFill/>
                        </a:ln>
                        <a:solidFill>
                          <a:schemeClr val="tx1"/>
                        </a:solidFill>
                        <a:effectLst/>
                        <a:latin typeface="Calibri" pitchFamily="34" charset="0"/>
                      </a:endParaRPr>
                    </a:p>
                  </a:txBody>
                  <a:tcPr marL="45720" marR="45720"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u="none" strike="noStrike" cap="none" normalizeH="0" baseline="0" dirty="0">
                          <a:ln>
                            <a:noFill/>
                          </a:ln>
                          <a:effectLst/>
                          <a:latin typeface="Calibri" pitchFamily="34" charset="0"/>
                        </a:rPr>
                        <a:t>2.51</a:t>
                      </a:r>
                      <a:endParaRPr kumimoji="0" lang="en-US" sz="1800" b="0" i="0" u="none" strike="noStrike" cap="none" normalizeH="0" baseline="0" dirty="0">
                        <a:ln>
                          <a:noFill/>
                        </a:ln>
                        <a:solidFill>
                          <a:schemeClr val="tx1"/>
                        </a:solidFill>
                        <a:effectLst/>
                        <a:latin typeface="Calibri" pitchFamily="34" charset="0"/>
                      </a:endParaRPr>
                    </a:p>
                  </a:txBody>
                  <a:tcPr marL="45720" marR="45720"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endParaRPr kumimoji="0" lang="en-US" sz="1800" b="0" i="0" u="none" strike="noStrike" cap="none" normalizeH="0" baseline="0" dirty="0">
                        <a:ln>
                          <a:noFill/>
                        </a:ln>
                        <a:solidFill>
                          <a:schemeClr val="tx1"/>
                        </a:solidFill>
                        <a:effectLst/>
                        <a:latin typeface="Calibri" pitchFamily="34" charset="0"/>
                      </a:endParaRPr>
                    </a:p>
                  </a:txBody>
                  <a:tcPr marL="45720" marR="45720"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u="none" strike="noStrike" cap="none" normalizeH="0" baseline="0" dirty="0">
                          <a:ln>
                            <a:noFill/>
                          </a:ln>
                          <a:effectLst/>
                          <a:latin typeface="Calibri" pitchFamily="34" charset="0"/>
                        </a:rPr>
                        <a:t>2.51</a:t>
                      </a:r>
                      <a:endParaRPr kumimoji="0" lang="en-US" sz="1800" b="0" i="0" u="none" strike="noStrike" cap="none" normalizeH="0" baseline="0" dirty="0">
                        <a:ln>
                          <a:noFill/>
                        </a:ln>
                        <a:solidFill>
                          <a:schemeClr val="tx1"/>
                        </a:solidFill>
                        <a:effectLst/>
                        <a:latin typeface="Calibri" pitchFamily="34" charset="0"/>
                      </a:endParaRPr>
                    </a:p>
                  </a:txBody>
                  <a:tcPr marL="45720" marR="45720"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endParaRPr kumimoji="0" lang="en-US" sz="1800" b="0" i="0" u="none" strike="noStrike" cap="none" normalizeH="0" baseline="0" dirty="0">
                        <a:ln>
                          <a:noFill/>
                        </a:ln>
                        <a:solidFill>
                          <a:schemeClr val="tx1"/>
                        </a:solidFill>
                        <a:effectLst/>
                        <a:latin typeface="Calibri" pitchFamily="34" charset="0"/>
                      </a:endParaRPr>
                    </a:p>
                  </a:txBody>
                  <a:tcPr marL="45720" marR="45720"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u="none" strike="noStrike" cap="none" normalizeH="0" baseline="0" dirty="0">
                          <a:ln>
                            <a:noFill/>
                          </a:ln>
                          <a:effectLst/>
                          <a:latin typeface="Calibri" pitchFamily="34" charset="0"/>
                        </a:rPr>
                        <a:t>2.51</a:t>
                      </a:r>
                      <a:endParaRPr kumimoji="0" lang="en-US" sz="1800" b="0" i="0" u="none" strike="noStrike" cap="none" normalizeH="0" baseline="0" dirty="0">
                        <a:ln>
                          <a:noFill/>
                        </a:ln>
                        <a:solidFill>
                          <a:schemeClr val="tx1"/>
                        </a:solidFill>
                        <a:effectLst/>
                        <a:latin typeface="Calibri" pitchFamily="34" charset="0"/>
                      </a:endParaRPr>
                    </a:p>
                  </a:txBody>
                  <a:tcPr marL="45720" marR="45720"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endParaRPr kumimoji="0" lang="en-US" sz="1800" b="0" i="0" u="none" strike="noStrike" cap="none" normalizeH="0" baseline="0" dirty="0">
                        <a:ln>
                          <a:noFill/>
                        </a:ln>
                        <a:solidFill>
                          <a:schemeClr val="tx1"/>
                        </a:solidFill>
                        <a:effectLst/>
                        <a:latin typeface="Calibri" pitchFamily="34" charset="0"/>
                      </a:endParaRPr>
                    </a:p>
                  </a:txBody>
                  <a:tcPr marL="45720" marR="45720"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endParaRPr kumimoji="0" lang="en-US" sz="1800" b="0" i="0" u="none" strike="noStrike" cap="none" normalizeH="0" baseline="0" dirty="0">
                        <a:ln>
                          <a:noFill/>
                        </a:ln>
                        <a:solidFill>
                          <a:schemeClr val="tx1"/>
                        </a:solidFill>
                        <a:effectLst/>
                        <a:latin typeface="Calibri" pitchFamily="34" charset="0"/>
                      </a:endParaRPr>
                    </a:p>
                  </a:txBody>
                  <a:tcPr marL="45720" marR="45720" horzOverflow="overflow"/>
                </a:tc>
                <a:extLst>
                  <a:ext uri="{0D108BD9-81ED-4DB2-BD59-A6C34878D82A}">
                    <a16:rowId xmlns:a16="http://schemas.microsoft.com/office/drawing/2014/main" val="10003"/>
                  </a:ext>
                </a:extLst>
              </a:tr>
              <a:tr h="304800">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u="none" strike="noStrike" cap="none" normalizeH="0" baseline="0" dirty="0">
                          <a:ln>
                            <a:noFill/>
                          </a:ln>
                          <a:effectLst/>
                          <a:latin typeface="Calibri" pitchFamily="34" charset="0"/>
                        </a:rPr>
                        <a:t>3</a:t>
                      </a:r>
                      <a:endParaRPr kumimoji="0" lang="en-US" sz="1800" b="0" i="0" u="none" strike="noStrike" cap="none" normalizeH="0" baseline="0" dirty="0">
                        <a:ln>
                          <a:noFill/>
                        </a:ln>
                        <a:solidFill>
                          <a:schemeClr val="tx1"/>
                        </a:solidFill>
                        <a:effectLst/>
                        <a:latin typeface="Calibri" pitchFamily="34" charset="0"/>
                      </a:endParaRPr>
                    </a:p>
                  </a:txBody>
                  <a:tcPr marL="45720" marR="45720"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endParaRPr kumimoji="0" lang="en-US" sz="1800" b="0" i="0" u="none" strike="noStrike" cap="none" normalizeH="0" baseline="0" dirty="0">
                        <a:ln>
                          <a:noFill/>
                        </a:ln>
                        <a:solidFill>
                          <a:schemeClr val="tx1"/>
                        </a:solidFill>
                        <a:effectLst/>
                        <a:latin typeface="Calibri" pitchFamily="34" charset="0"/>
                      </a:endParaRPr>
                    </a:p>
                  </a:txBody>
                  <a:tcPr marL="45720" marR="45720"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endParaRPr kumimoji="0" lang="en-US" sz="1800" b="0" i="0" u="none" strike="noStrike" cap="none" normalizeH="0" baseline="0" dirty="0">
                        <a:ln>
                          <a:noFill/>
                        </a:ln>
                        <a:solidFill>
                          <a:schemeClr val="tx1"/>
                        </a:solidFill>
                        <a:effectLst/>
                        <a:latin typeface="Calibri" pitchFamily="34" charset="0"/>
                      </a:endParaRPr>
                    </a:p>
                  </a:txBody>
                  <a:tcPr marL="45720" marR="45720"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u="none" strike="noStrike" cap="none" normalizeH="0" baseline="0" dirty="0">
                          <a:ln>
                            <a:noFill/>
                          </a:ln>
                          <a:effectLst/>
                          <a:latin typeface="Calibri" pitchFamily="34" charset="0"/>
                        </a:rPr>
                        <a:t>1.67</a:t>
                      </a:r>
                      <a:endParaRPr kumimoji="0" lang="en-US" sz="1800" b="0" i="0" u="none" strike="noStrike" cap="none" normalizeH="0" baseline="0" dirty="0">
                        <a:ln>
                          <a:noFill/>
                        </a:ln>
                        <a:solidFill>
                          <a:schemeClr val="tx1"/>
                        </a:solidFill>
                        <a:effectLst/>
                        <a:latin typeface="Calibri" pitchFamily="34" charset="0"/>
                      </a:endParaRPr>
                    </a:p>
                  </a:txBody>
                  <a:tcPr marL="45720" marR="45720"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endParaRPr kumimoji="0" lang="en-US" sz="1800" b="0" i="0" u="none" strike="noStrike" cap="none" normalizeH="0" baseline="0" dirty="0">
                        <a:ln>
                          <a:noFill/>
                        </a:ln>
                        <a:solidFill>
                          <a:schemeClr val="tx1"/>
                        </a:solidFill>
                        <a:effectLst/>
                        <a:latin typeface="Calibri" pitchFamily="34" charset="0"/>
                      </a:endParaRPr>
                    </a:p>
                  </a:txBody>
                  <a:tcPr marL="45720" marR="45720"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endParaRPr kumimoji="0" lang="en-US" sz="1800" b="0" i="0" u="none" strike="noStrike" cap="none" normalizeH="0" baseline="0" dirty="0">
                        <a:ln>
                          <a:noFill/>
                        </a:ln>
                        <a:solidFill>
                          <a:schemeClr val="tx1"/>
                        </a:solidFill>
                        <a:effectLst/>
                        <a:latin typeface="Calibri" pitchFamily="34" charset="0"/>
                      </a:endParaRPr>
                    </a:p>
                  </a:txBody>
                  <a:tcPr marL="45720" marR="45720"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endParaRPr kumimoji="0" lang="en-US" sz="1800" b="0" i="0" u="none" strike="noStrike" cap="none" normalizeH="0" baseline="0" dirty="0">
                        <a:ln>
                          <a:noFill/>
                        </a:ln>
                        <a:solidFill>
                          <a:schemeClr val="tx1"/>
                        </a:solidFill>
                        <a:effectLst/>
                        <a:latin typeface="Calibri" pitchFamily="34" charset="0"/>
                      </a:endParaRPr>
                    </a:p>
                  </a:txBody>
                  <a:tcPr marL="45720" marR="45720"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endParaRPr kumimoji="0" lang="en-US" sz="1800" b="0" i="0" u="none" strike="noStrike" cap="none" normalizeH="0" baseline="0" dirty="0">
                        <a:ln>
                          <a:noFill/>
                        </a:ln>
                        <a:solidFill>
                          <a:schemeClr val="tx1"/>
                        </a:solidFill>
                        <a:effectLst/>
                        <a:latin typeface="Calibri" pitchFamily="34" charset="0"/>
                      </a:endParaRPr>
                    </a:p>
                  </a:txBody>
                  <a:tcPr marL="45720" marR="45720"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endParaRPr kumimoji="0" lang="en-US" sz="1800" b="0" i="0" u="none" strike="noStrike" cap="none" normalizeH="0" baseline="0" dirty="0">
                        <a:ln>
                          <a:noFill/>
                        </a:ln>
                        <a:solidFill>
                          <a:schemeClr val="tx1"/>
                        </a:solidFill>
                        <a:effectLst/>
                        <a:latin typeface="Calibri" pitchFamily="34" charset="0"/>
                      </a:endParaRPr>
                    </a:p>
                  </a:txBody>
                  <a:tcPr marL="45720" marR="45720" horzOverflow="overflow"/>
                </a:tc>
                <a:extLst>
                  <a:ext uri="{0D108BD9-81ED-4DB2-BD59-A6C34878D82A}">
                    <a16:rowId xmlns:a16="http://schemas.microsoft.com/office/drawing/2014/main" val="10004"/>
                  </a:ext>
                </a:extLst>
              </a:tr>
              <a:tr h="304800">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u="none" strike="noStrike" cap="none" normalizeH="0" baseline="0" dirty="0">
                          <a:ln>
                            <a:noFill/>
                          </a:ln>
                          <a:effectLst/>
                          <a:latin typeface="Calibri" pitchFamily="34" charset="0"/>
                        </a:rPr>
                        <a:t>4</a:t>
                      </a:r>
                      <a:endParaRPr kumimoji="0" lang="en-US" sz="1800" b="0" i="0" u="none" strike="noStrike" cap="none" normalizeH="0" baseline="0" dirty="0">
                        <a:ln>
                          <a:noFill/>
                        </a:ln>
                        <a:solidFill>
                          <a:schemeClr val="tx1"/>
                        </a:solidFill>
                        <a:effectLst/>
                        <a:latin typeface="Calibri" pitchFamily="34" charset="0"/>
                      </a:endParaRPr>
                    </a:p>
                  </a:txBody>
                  <a:tcPr marL="45720" marR="45720"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endParaRPr kumimoji="0" lang="en-US" sz="1800" b="0" i="0" u="none" strike="noStrike" cap="none" normalizeH="0" baseline="0" dirty="0">
                        <a:ln>
                          <a:noFill/>
                        </a:ln>
                        <a:solidFill>
                          <a:schemeClr val="tx1"/>
                        </a:solidFill>
                        <a:effectLst/>
                        <a:latin typeface="Calibri" pitchFamily="34" charset="0"/>
                      </a:endParaRPr>
                    </a:p>
                  </a:txBody>
                  <a:tcPr marL="45720" marR="45720"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endParaRPr kumimoji="0" lang="en-US" sz="1800" b="0" i="0" u="none" strike="noStrike" cap="none" normalizeH="0" baseline="0" dirty="0">
                        <a:ln>
                          <a:noFill/>
                        </a:ln>
                        <a:solidFill>
                          <a:schemeClr val="tx1"/>
                        </a:solidFill>
                        <a:effectLst/>
                        <a:latin typeface="Calibri" pitchFamily="34" charset="0"/>
                      </a:endParaRPr>
                    </a:p>
                  </a:txBody>
                  <a:tcPr marL="45720" marR="45720"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endParaRPr kumimoji="0" lang="en-US" sz="1800" b="0" i="0" u="none" strike="noStrike" cap="none" normalizeH="0" baseline="0" dirty="0">
                        <a:ln>
                          <a:noFill/>
                        </a:ln>
                        <a:solidFill>
                          <a:schemeClr val="tx1"/>
                        </a:solidFill>
                        <a:effectLst/>
                        <a:latin typeface="Calibri" pitchFamily="34" charset="0"/>
                      </a:endParaRPr>
                    </a:p>
                  </a:txBody>
                  <a:tcPr marL="45720" marR="45720"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u="none" strike="noStrike" cap="none" normalizeH="0" baseline="0" dirty="0">
                          <a:ln>
                            <a:noFill/>
                          </a:ln>
                          <a:effectLst/>
                          <a:latin typeface="Calibri" pitchFamily="34" charset="0"/>
                        </a:rPr>
                        <a:t>1.25</a:t>
                      </a:r>
                      <a:endParaRPr kumimoji="0" lang="en-US" sz="1800" b="0" i="0" u="none" strike="noStrike" cap="none" normalizeH="0" baseline="0" dirty="0">
                        <a:ln>
                          <a:noFill/>
                        </a:ln>
                        <a:solidFill>
                          <a:schemeClr val="tx1"/>
                        </a:solidFill>
                        <a:effectLst/>
                        <a:latin typeface="Calibri" pitchFamily="34" charset="0"/>
                      </a:endParaRPr>
                    </a:p>
                  </a:txBody>
                  <a:tcPr marL="45720" marR="45720"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endParaRPr kumimoji="0" lang="en-US" sz="1800" b="0" i="0" u="none" strike="noStrike" cap="none" normalizeH="0" baseline="0" dirty="0">
                        <a:ln>
                          <a:noFill/>
                        </a:ln>
                        <a:solidFill>
                          <a:schemeClr val="tx1"/>
                        </a:solidFill>
                        <a:effectLst/>
                        <a:latin typeface="Calibri" pitchFamily="34" charset="0"/>
                      </a:endParaRPr>
                    </a:p>
                  </a:txBody>
                  <a:tcPr marL="45720" marR="45720"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u="none" strike="noStrike" cap="none" normalizeH="0" baseline="0" dirty="0">
                          <a:ln>
                            <a:noFill/>
                          </a:ln>
                          <a:effectLst/>
                          <a:latin typeface="Calibri" pitchFamily="34" charset="0"/>
                        </a:rPr>
                        <a:t>1.26</a:t>
                      </a:r>
                      <a:endParaRPr kumimoji="0" lang="en-US" sz="1800" b="0" i="0" u="none" strike="noStrike" cap="none" normalizeH="0" baseline="0" dirty="0">
                        <a:ln>
                          <a:noFill/>
                        </a:ln>
                        <a:solidFill>
                          <a:schemeClr val="tx1"/>
                        </a:solidFill>
                        <a:effectLst/>
                        <a:latin typeface="Calibri" pitchFamily="34" charset="0"/>
                      </a:endParaRPr>
                    </a:p>
                  </a:txBody>
                  <a:tcPr marL="45720" marR="45720" horzOverflow="overflow">
                    <a:solidFill>
                      <a:schemeClr val="bg2">
                        <a:lumMod val="20000"/>
                        <a:lumOff val="80000"/>
                      </a:schemeClr>
                    </a:solidFill>
                  </a:tcPr>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endParaRPr kumimoji="0" lang="en-US" sz="1800" b="0" i="0" u="none" strike="noStrike" cap="none" normalizeH="0" baseline="0" dirty="0">
                        <a:ln>
                          <a:noFill/>
                        </a:ln>
                        <a:solidFill>
                          <a:schemeClr val="tx1"/>
                        </a:solidFill>
                        <a:effectLst/>
                        <a:latin typeface="Calibri" pitchFamily="34" charset="0"/>
                      </a:endParaRPr>
                    </a:p>
                  </a:txBody>
                  <a:tcPr marL="45720" marR="45720"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endParaRPr kumimoji="0" lang="en-US" sz="1800" b="0" i="0" u="none" strike="noStrike" cap="none" normalizeH="0" baseline="0" dirty="0">
                        <a:ln>
                          <a:noFill/>
                        </a:ln>
                        <a:solidFill>
                          <a:schemeClr val="tx1"/>
                        </a:solidFill>
                        <a:effectLst/>
                        <a:latin typeface="Calibri" pitchFamily="34" charset="0"/>
                      </a:endParaRPr>
                    </a:p>
                  </a:txBody>
                  <a:tcPr marL="45720" marR="45720" horzOverflow="overflow"/>
                </a:tc>
                <a:extLst>
                  <a:ext uri="{0D108BD9-81ED-4DB2-BD59-A6C34878D82A}">
                    <a16:rowId xmlns:a16="http://schemas.microsoft.com/office/drawing/2014/main" val="10005"/>
                  </a:ext>
                </a:extLst>
              </a:tr>
              <a:tr h="304800">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u="none" strike="noStrike" cap="none" normalizeH="0" baseline="0" dirty="0">
                          <a:ln>
                            <a:noFill/>
                          </a:ln>
                          <a:effectLst/>
                          <a:latin typeface="Calibri" pitchFamily="34" charset="0"/>
                        </a:rPr>
                        <a:t>6</a:t>
                      </a:r>
                      <a:endParaRPr kumimoji="0" lang="en-US" sz="1800" b="0" i="0" u="none" strike="noStrike" cap="none" normalizeH="0" baseline="0" dirty="0">
                        <a:ln>
                          <a:noFill/>
                        </a:ln>
                        <a:solidFill>
                          <a:schemeClr val="tx1"/>
                        </a:solidFill>
                        <a:effectLst/>
                        <a:latin typeface="Calibri" pitchFamily="34" charset="0"/>
                      </a:endParaRPr>
                    </a:p>
                  </a:txBody>
                  <a:tcPr marL="45720" marR="45720"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endParaRPr kumimoji="0" lang="en-US" sz="1800" b="0" i="0" u="none" strike="noStrike" cap="none" normalizeH="0" baseline="0" dirty="0">
                        <a:ln>
                          <a:noFill/>
                        </a:ln>
                        <a:solidFill>
                          <a:schemeClr val="tx1"/>
                        </a:solidFill>
                        <a:effectLst/>
                        <a:latin typeface="Calibri" pitchFamily="34" charset="0"/>
                      </a:endParaRPr>
                    </a:p>
                  </a:txBody>
                  <a:tcPr marL="45720" marR="45720"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endParaRPr kumimoji="0" lang="en-US" sz="1800" b="0" i="0" u="none" strike="noStrike" cap="none" normalizeH="0" baseline="0" dirty="0">
                        <a:ln>
                          <a:noFill/>
                        </a:ln>
                        <a:solidFill>
                          <a:schemeClr val="tx1"/>
                        </a:solidFill>
                        <a:effectLst/>
                        <a:latin typeface="Calibri" pitchFamily="34" charset="0"/>
                      </a:endParaRPr>
                    </a:p>
                  </a:txBody>
                  <a:tcPr marL="45720" marR="45720"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endParaRPr kumimoji="0" lang="en-US" sz="1800" b="0" i="0" u="none" strike="noStrike" cap="none" normalizeH="0" baseline="0" dirty="0">
                        <a:ln>
                          <a:noFill/>
                        </a:ln>
                        <a:solidFill>
                          <a:schemeClr val="tx1"/>
                        </a:solidFill>
                        <a:effectLst/>
                        <a:latin typeface="Calibri" pitchFamily="34" charset="0"/>
                      </a:endParaRPr>
                    </a:p>
                  </a:txBody>
                  <a:tcPr marL="45720" marR="45720"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endParaRPr kumimoji="0" lang="en-US" sz="1800" b="0" i="0" u="none" strike="noStrike" cap="none" normalizeH="0" baseline="0" dirty="0">
                        <a:ln>
                          <a:noFill/>
                        </a:ln>
                        <a:solidFill>
                          <a:schemeClr val="tx1"/>
                        </a:solidFill>
                        <a:effectLst/>
                        <a:latin typeface="Calibri" pitchFamily="34" charset="0"/>
                      </a:endParaRPr>
                    </a:p>
                  </a:txBody>
                  <a:tcPr marL="45720" marR="45720"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u="none" strike="noStrike" cap="none" normalizeH="0" baseline="0" dirty="0">
                          <a:ln>
                            <a:noFill/>
                          </a:ln>
                          <a:effectLst/>
                          <a:latin typeface="Calibri" pitchFamily="34" charset="0"/>
                        </a:rPr>
                        <a:t>0.84</a:t>
                      </a:r>
                      <a:endParaRPr kumimoji="0" lang="en-US" sz="1800" b="0" i="0" u="none" strike="noStrike" cap="none" normalizeH="0" baseline="0" dirty="0">
                        <a:ln>
                          <a:noFill/>
                        </a:ln>
                        <a:solidFill>
                          <a:schemeClr val="tx1"/>
                        </a:solidFill>
                        <a:effectLst/>
                        <a:latin typeface="Calibri" pitchFamily="34" charset="0"/>
                      </a:endParaRPr>
                    </a:p>
                  </a:txBody>
                  <a:tcPr marL="45720" marR="45720" horzOverflow="overflow">
                    <a:solidFill>
                      <a:schemeClr val="bg2">
                        <a:lumMod val="20000"/>
                        <a:lumOff val="80000"/>
                      </a:schemeClr>
                    </a:solidFill>
                  </a:tcPr>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endParaRPr kumimoji="0" lang="en-US" sz="1800" b="0" i="0" u="none" strike="noStrike" cap="none" normalizeH="0" baseline="0" dirty="0">
                        <a:ln>
                          <a:noFill/>
                        </a:ln>
                        <a:solidFill>
                          <a:schemeClr val="tx1"/>
                        </a:solidFill>
                        <a:effectLst/>
                        <a:latin typeface="Calibri" pitchFamily="34" charset="0"/>
                      </a:endParaRPr>
                    </a:p>
                  </a:txBody>
                  <a:tcPr marL="45720" marR="45720"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endParaRPr kumimoji="0" lang="en-US" sz="1800" b="0" i="0" u="none" strike="noStrike" cap="none" normalizeH="0" baseline="0" dirty="0">
                        <a:ln>
                          <a:noFill/>
                        </a:ln>
                        <a:solidFill>
                          <a:schemeClr val="tx1"/>
                        </a:solidFill>
                        <a:effectLst/>
                        <a:latin typeface="Calibri" pitchFamily="34" charset="0"/>
                      </a:endParaRPr>
                    </a:p>
                  </a:txBody>
                  <a:tcPr marL="45720" marR="45720"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u="none" strike="noStrike" cap="none" normalizeH="0" baseline="0" dirty="0">
                          <a:ln>
                            <a:noFill/>
                          </a:ln>
                          <a:effectLst/>
                          <a:latin typeface="Calibri" pitchFamily="34" charset="0"/>
                        </a:rPr>
                        <a:t>0.88</a:t>
                      </a:r>
                      <a:endParaRPr kumimoji="0" lang="en-US" sz="1800" b="0" i="0" u="none" strike="noStrike" cap="none" normalizeH="0" baseline="0" dirty="0">
                        <a:ln>
                          <a:noFill/>
                        </a:ln>
                        <a:solidFill>
                          <a:schemeClr val="tx1"/>
                        </a:solidFill>
                        <a:effectLst/>
                        <a:latin typeface="Calibri" pitchFamily="34" charset="0"/>
                      </a:endParaRPr>
                    </a:p>
                  </a:txBody>
                  <a:tcPr marL="45720" marR="45720" horzOverflow="overflow"/>
                </a:tc>
                <a:extLst>
                  <a:ext uri="{0D108BD9-81ED-4DB2-BD59-A6C34878D82A}">
                    <a16:rowId xmlns:a16="http://schemas.microsoft.com/office/drawing/2014/main" val="10006"/>
                  </a:ext>
                </a:extLst>
              </a:tr>
              <a:tr h="306388">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u="none" strike="noStrike" cap="none" normalizeH="0" baseline="0" dirty="0">
                          <a:ln>
                            <a:noFill/>
                          </a:ln>
                          <a:effectLst/>
                          <a:latin typeface="Calibri" pitchFamily="34" charset="0"/>
                        </a:rPr>
                        <a:t>8</a:t>
                      </a:r>
                      <a:endParaRPr kumimoji="0" lang="en-US" sz="1800" b="0" i="0" u="none" strike="noStrike" cap="none" normalizeH="0" baseline="0" dirty="0">
                        <a:ln>
                          <a:noFill/>
                        </a:ln>
                        <a:solidFill>
                          <a:schemeClr val="tx1"/>
                        </a:solidFill>
                        <a:effectLst/>
                        <a:latin typeface="Calibri" pitchFamily="34" charset="0"/>
                      </a:endParaRPr>
                    </a:p>
                  </a:txBody>
                  <a:tcPr marL="45720" marR="45720"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endParaRPr kumimoji="0" lang="en-US" sz="1800" b="0" i="0" u="none" strike="noStrike" cap="none" normalizeH="0" baseline="0" dirty="0">
                        <a:ln>
                          <a:noFill/>
                        </a:ln>
                        <a:solidFill>
                          <a:schemeClr val="tx1"/>
                        </a:solidFill>
                        <a:effectLst/>
                        <a:latin typeface="Calibri" pitchFamily="34" charset="0"/>
                      </a:endParaRPr>
                    </a:p>
                  </a:txBody>
                  <a:tcPr marL="45720" marR="45720"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endParaRPr kumimoji="0" lang="en-US" sz="1800" b="0" i="0" u="none" strike="noStrike" cap="none" normalizeH="0" baseline="0" dirty="0">
                        <a:ln>
                          <a:noFill/>
                        </a:ln>
                        <a:solidFill>
                          <a:schemeClr val="tx1"/>
                        </a:solidFill>
                        <a:effectLst/>
                        <a:latin typeface="Calibri" pitchFamily="34" charset="0"/>
                      </a:endParaRPr>
                    </a:p>
                  </a:txBody>
                  <a:tcPr marL="45720" marR="45720"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endParaRPr kumimoji="0" lang="en-US" sz="1800" b="0" i="0" u="none" strike="noStrike" cap="none" normalizeH="0" baseline="0" dirty="0">
                        <a:ln>
                          <a:noFill/>
                        </a:ln>
                        <a:solidFill>
                          <a:schemeClr val="tx1"/>
                        </a:solidFill>
                        <a:effectLst/>
                        <a:latin typeface="Calibri" pitchFamily="34" charset="0"/>
                      </a:endParaRPr>
                    </a:p>
                  </a:txBody>
                  <a:tcPr marL="45720" marR="45720"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endParaRPr kumimoji="0" lang="en-US" sz="1800" b="0" i="0" u="none" strike="noStrike" cap="none" normalizeH="0" baseline="0" dirty="0">
                        <a:ln>
                          <a:noFill/>
                        </a:ln>
                        <a:solidFill>
                          <a:schemeClr val="tx1"/>
                        </a:solidFill>
                        <a:effectLst/>
                        <a:latin typeface="Calibri" pitchFamily="34" charset="0"/>
                      </a:endParaRPr>
                    </a:p>
                  </a:txBody>
                  <a:tcPr marL="45720" marR="45720"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endParaRPr kumimoji="0" lang="en-US" sz="1800" b="0" i="0" u="none" strike="noStrike" cap="none" normalizeH="0" baseline="0" dirty="0">
                        <a:ln>
                          <a:noFill/>
                        </a:ln>
                        <a:solidFill>
                          <a:schemeClr val="tx1"/>
                        </a:solidFill>
                        <a:effectLst/>
                        <a:latin typeface="Calibri" pitchFamily="34" charset="0"/>
                      </a:endParaRPr>
                    </a:p>
                  </a:txBody>
                  <a:tcPr marL="45720" marR="45720"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u="none" strike="noStrike" cap="none" normalizeH="0" baseline="0" dirty="0">
                          <a:ln>
                            <a:noFill/>
                          </a:ln>
                          <a:effectLst/>
                          <a:latin typeface="Calibri" pitchFamily="34" charset="0"/>
                        </a:rPr>
                        <a:t>0.63</a:t>
                      </a:r>
                      <a:endParaRPr kumimoji="0" lang="en-US" sz="1800" b="0" i="0" u="none" strike="noStrike" cap="none" normalizeH="0" baseline="0" dirty="0">
                        <a:ln>
                          <a:noFill/>
                        </a:ln>
                        <a:solidFill>
                          <a:schemeClr val="tx1"/>
                        </a:solidFill>
                        <a:effectLst/>
                        <a:latin typeface="Calibri" pitchFamily="34" charset="0"/>
                      </a:endParaRPr>
                    </a:p>
                  </a:txBody>
                  <a:tcPr marL="45720" marR="45720"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endParaRPr kumimoji="0" lang="en-US" sz="1800" b="0" i="0" u="none" strike="noStrike" cap="none" normalizeH="0" baseline="0" dirty="0">
                        <a:ln>
                          <a:noFill/>
                        </a:ln>
                        <a:solidFill>
                          <a:schemeClr val="tx1"/>
                        </a:solidFill>
                        <a:effectLst/>
                        <a:latin typeface="Calibri" pitchFamily="34" charset="0"/>
                      </a:endParaRPr>
                    </a:p>
                  </a:txBody>
                  <a:tcPr marL="45720" marR="45720"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endParaRPr kumimoji="0" lang="en-US" sz="1800" b="0" i="0" u="none" strike="noStrike" cap="none" normalizeH="0" baseline="0" dirty="0">
                        <a:ln>
                          <a:noFill/>
                        </a:ln>
                        <a:solidFill>
                          <a:schemeClr val="tx1"/>
                        </a:solidFill>
                        <a:effectLst/>
                        <a:latin typeface="Calibri" pitchFamily="34" charset="0"/>
                      </a:endParaRPr>
                    </a:p>
                  </a:txBody>
                  <a:tcPr marL="45720" marR="45720" horzOverflow="overflow"/>
                </a:tc>
                <a:extLst>
                  <a:ext uri="{0D108BD9-81ED-4DB2-BD59-A6C34878D82A}">
                    <a16:rowId xmlns:a16="http://schemas.microsoft.com/office/drawing/2014/main" val="10007"/>
                  </a:ext>
                </a:extLst>
              </a:tr>
              <a:tr h="304800">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u="none" strike="noStrike" cap="none" normalizeH="0" baseline="0" dirty="0">
                          <a:ln>
                            <a:noFill/>
                          </a:ln>
                          <a:effectLst/>
                          <a:latin typeface="Calibri" pitchFamily="34" charset="0"/>
                        </a:rPr>
                        <a:t>10</a:t>
                      </a:r>
                      <a:endParaRPr kumimoji="0" lang="en-US" sz="1800" b="0" i="0" u="none" strike="noStrike" cap="none" normalizeH="0" baseline="0" dirty="0">
                        <a:ln>
                          <a:noFill/>
                        </a:ln>
                        <a:solidFill>
                          <a:schemeClr val="tx1"/>
                        </a:solidFill>
                        <a:effectLst/>
                        <a:latin typeface="Calibri" pitchFamily="34" charset="0"/>
                      </a:endParaRPr>
                    </a:p>
                  </a:txBody>
                  <a:tcPr marL="45720" marR="45720"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endParaRPr kumimoji="0" lang="en-US" sz="1800" b="0" i="0" u="none" strike="noStrike" cap="none" normalizeH="0" baseline="0" dirty="0">
                        <a:ln>
                          <a:noFill/>
                        </a:ln>
                        <a:solidFill>
                          <a:schemeClr val="tx1"/>
                        </a:solidFill>
                        <a:effectLst/>
                        <a:latin typeface="Calibri" pitchFamily="34" charset="0"/>
                      </a:endParaRPr>
                    </a:p>
                  </a:txBody>
                  <a:tcPr marL="45720" marR="45720"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endParaRPr kumimoji="0" lang="en-US" sz="1800" b="0" i="0" u="none" strike="noStrike" cap="none" normalizeH="0" baseline="0" dirty="0">
                        <a:ln>
                          <a:noFill/>
                        </a:ln>
                        <a:solidFill>
                          <a:schemeClr val="tx1"/>
                        </a:solidFill>
                        <a:effectLst/>
                        <a:latin typeface="Calibri" pitchFamily="34" charset="0"/>
                      </a:endParaRPr>
                    </a:p>
                  </a:txBody>
                  <a:tcPr marL="45720" marR="45720"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endParaRPr kumimoji="0" lang="en-US" sz="1800" b="0" i="0" u="none" strike="noStrike" cap="none" normalizeH="0" baseline="0" dirty="0">
                        <a:ln>
                          <a:noFill/>
                        </a:ln>
                        <a:solidFill>
                          <a:schemeClr val="tx1"/>
                        </a:solidFill>
                        <a:effectLst/>
                        <a:latin typeface="Calibri" pitchFamily="34" charset="0"/>
                      </a:endParaRPr>
                    </a:p>
                  </a:txBody>
                  <a:tcPr marL="45720" marR="45720"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endParaRPr kumimoji="0" lang="en-US" sz="1800" b="0" i="0" u="none" strike="noStrike" cap="none" normalizeH="0" baseline="0" dirty="0">
                        <a:ln>
                          <a:noFill/>
                        </a:ln>
                        <a:solidFill>
                          <a:schemeClr val="tx1"/>
                        </a:solidFill>
                        <a:effectLst/>
                        <a:latin typeface="Calibri" pitchFamily="34" charset="0"/>
                      </a:endParaRPr>
                    </a:p>
                  </a:txBody>
                  <a:tcPr marL="45720" marR="45720"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endParaRPr kumimoji="0" lang="en-US" sz="1800" b="0" i="0" u="none" strike="noStrike" cap="none" normalizeH="0" baseline="0" dirty="0">
                        <a:ln>
                          <a:noFill/>
                        </a:ln>
                        <a:solidFill>
                          <a:schemeClr val="tx1"/>
                        </a:solidFill>
                        <a:effectLst/>
                        <a:latin typeface="Calibri" pitchFamily="34" charset="0"/>
                      </a:endParaRPr>
                    </a:p>
                  </a:txBody>
                  <a:tcPr marL="45720" marR="45720"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endParaRPr kumimoji="0" lang="en-US" sz="1800" b="0" i="0" u="none" strike="noStrike" cap="none" normalizeH="0" baseline="0" dirty="0">
                        <a:ln>
                          <a:noFill/>
                        </a:ln>
                        <a:solidFill>
                          <a:schemeClr val="tx1"/>
                        </a:solidFill>
                        <a:effectLst/>
                        <a:latin typeface="Calibri" pitchFamily="34" charset="0"/>
                      </a:endParaRPr>
                    </a:p>
                  </a:txBody>
                  <a:tcPr marL="45720" marR="45720"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u="none" strike="noStrike" cap="none" normalizeH="0" baseline="0" dirty="0">
                          <a:ln>
                            <a:noFill/>
                          </a:ln>
                          <a:effectLst/>
                          <a:latin typeface="Calibri" pitchFamily="34" charset="0"/>
                        </a:rPr>
                        <a:t>0.51</a:t>
                      </a:r>
                      <a:endParaRPr kumimoji="0" lang="en-US" sz="1800" b="0" i="0" u="none" strike="noStrike" cap="none" normalizeH="0" baseline="0" dirty="0">
                        <a:ln>
                          <a:noFill/>
                        </a:ln>
                        <a:solidFill>
                          <a:schemeClr val="tx1"/>
                        </a:solidFill>
                        <a:effectLst/>
                        <a:latin typeface="Calibri" pitchFamily="34" charset="0"/>
                      </a:endParaRPr>
                    </a:p>
                  </a:txBody>
                  <a:tcPr marL="45720" marR="45720" horzOverflow="overflow">
                    <a:solidFill>
                      <a:srgbClr val="F1C7C7"/>
                    </a:solidFill>
                  </a:tcPr>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endParaRPr kumimoji="0" lang="en-US" sz="1800" b="0" i="0" u="none" strike="noStrike" cap="none" normalizeH="0" baseline="0" dirty="0">
                        <a:ln>
                          <a:noFill/>
                        </a:ln>
                        <a:solidFill>
                          <a:schemeClr val="tx1"/>
                        </a:solidFill>
                        <a:effectLst/>
                        <a:latin typeface="Calibri" pitchFamily="34" charset="0"/>
                      </a:endParaRPr>
                    </a:p>
                  </a:txBody>
                  <a:tcPr marL="45720" marR="45720" horzOverflow="overflow"/>
                </a:tc>
                <a:extLst>
                  <a:ext uri="{0D108BD9-81ED-4DB2-BD59-A6C34878D82A}">
                    <a16:rowId xmlns:a16="http://schemas.microsoft.com/office/drawing/2014/main" val="10008"/>
                  </a:ext>
                </a:extLst>
              </a:tr>
              <a:tr h="304800">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u="none" strike="noStrike" cap="none" normalizeH="0" baseline="0" dirty="0">
                          <a:ln>
                            <a:noFill/>
                          </a:ln>
                          <a:effectLst/>
                          <a:latin typeface="Calibri" pitchFamily="34" charset="0"/>
                        </a:rPr>
                        <a:t>12</a:t>
                      </a:r>
                      <a:endParaRPr kumimoji="0" lang="en-US" sz="1800" b="0" i="0" u="none" strike="noStrike" cap="none" normalizeH="0" baseline="0" dirty="0">
                        <a:ln>
                          <a:noFill/>
                        </a:ln>
                        <a:solidFill>
                          <a:schemeClr val="tx1"/>
                        </a:solidFill>
                        <a:effectLst/>
                        <a:latin typeface="Calibri" pitchFamily="34" charset="0"/>
                      </a:endParaRPr>
                    </a:p>
                  </a:txBody>
                  <a:tcPr marL="45720" marR="45720"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endParaRPr kumimoji="0" lang="en-US" sz="1800" b="0" i="0" u="none" strike="noStrike" cap="none" normalizeH="0" baseline="0" dirty="0">
                        <a:ln>
                          <a:noFill/>
                        </a:ln>
                        <a:solidFill>
                          <a:schemeClr val="tx1"/>
                        </a:solidFill>
                        <a:effectLst/>
                        <a:latin typeface="Calibri" pitchFamily="34" charset="0"/>
                      </a:endParaRPr>
                    </a:p>
                  </a:txBody>
                  <a:tcPr marL="45720" marR="45720"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endParaRPr kumimoji="0" lang="en-US" sz="1800" b="0" i="0" u="none" strike="noStrike" cap="none" normalizeH="0" baseline="0" dirty="0">
                        <a:ln>
                          <a:noFill/>
                        </a:ln>
                        <a:solidFill>
                          <a:schemeClr val="tx1"/>
                        </a:solidFill>
                        <a:effectLst/>
                        <a:latin typeface="Calibri" pitchFamily="34" charset="0"/>
                      </a:endParaRPr>
                    </a:p>
                  </a:txBody>
                  <a:tcPr marL="45720" marR="45720"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endParaRPr kumimoji="0" lang="en-US" sz="1800" b="0" i="0" u="none" strike="noStrike" cap="none" normalizeH="0" baseline="0" dirty="0">
                        <a:ln>
                          <a:noFill/>
                        </a:ln>
                        <a:solidFill>
                          <a:schemeClr val="tx1"/>
                        </a:solidFill>
                        <a:effectLst/>
                        <a:latin typeface="Calibri" pitchFamily="34" charset="0"/>
                      </a:endParaRPr>
                    </a:p>
                  </a:txBody>
                  <a:tcPr marL="45720" marR="45720"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endParaRPr kumimoji="0" lang="en-US" sz="1800" b="0" i="0" u="none" strike="noStrike" cap="none" normalizeH="0" baseline="0" dirty="0">
                        <a:ln>
                          <a:noFill/>
                        </a:ln>
                        <a:solidFill>
                          <a:schemeClr val="tx1"/>
                        </a:solidFill>
                        <a:effectLst/>
                        <a:latin typeface="Calibri" pitchFamily="34" charset="0"/>
                      </a:endParaRPr>
                    </a:p>
                  </a:txBody>
                  <a:tcPr marL="45720" marR="45720"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endParaRPr kumimoji="0" lang="en-US" sz="1800" b="0" i="0" u="none" strike="noStrike" cap="none" normalizeH="0" baseline="0" dirty="0">
                        <a:ln>
                          <a:noFill/>
                        </a:ln>
                        <a:solidFill>
                          <a:schemeClr val="tx1"/>
                        </a:solidFill>
                        <a:effectLst/>
                        <a:latin typeface="Calibri" pitchFamily="34" charset="0"/>
                      </a:endParaRPr>
                    </a:p>
                  </a:txBody>
                  <a:tcPr marL="45720" marR="45720"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endParaRPr kumimoji="0" lang="en-US" sz="1800" b="0" i="0" u="none" strike="noStrike" cap="none" normalizeH="0" baseline="0" dirty="0">
                        <a:ln>
                          <a:noFill/>
                        </a:ln>
                        <a:solidFill>
                          <a:schemeClr val="tx1"/>
                        </a:solidFill>
                        <a:effectLst/>
                        <a:latin typeface="Calibri" pitchFamily="34" charset="0"/>
                      </a:endParaRPr>
                    </a:p>
                  </a:txBody>
                  <a:tcPr marL="45720" marR="45720"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endParaRPr kumimoji="0" lang="en-US" sz="1800" b="0" i="0" u="none" strike="noStrike" cap="none" normalizeH="0" baseline="0" dirty="0">
                        <a:ln>
                          <a:noFill/>
                        </a:ln>
                        <a:solidFill>
                          <a:schemeClr val="tx1"/>
                        </a:solidFill>
                        <a:effectLst/>
                        <a:latin typeface="Calibri" pitchFamily="34" charset="0"/>
                      </a:endParaRPr>
                    </a:p>
                  </a:txBody>
                  <a:tcPr marL="45720" marR="45720"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u="none" strike="noStrike" cap="none" normalizeH="0" baseline="0" dirty="0">
                          <a:ln>
                            <a:noFill/>
                          </a:ln>
                          <a:effectLst/>
                          <a:latin typeface="Calibri" pitchFamily="34" charset="0"/>
                        </a:rPr>
                        <a:t>0.52</a:t>
                      </a:r>
                      <a:endParaRPr kumimoji="0" lang="en-US" sz="1800" b="0" i="0" u="none" strike="noStrike" cap="none" normalizeH="0" baseline="0" dirty="0">
                        <a:ln>
                          <a:noFill/>
                        </a:ln>
                        <a:solidFill>
                          <a:schemeClr val="tx1"/>
                        </a:solidFill>
                        <a:effectLst/>
                        <a:latin typeface="Calibri" pitchFamily="34" charset="0"/>
                      </a:endParaRPr>
                    </a:p>
                  </a:txBody>
                  <a:tcPr marL="45720" marR="45720" horzOverflow="overflow"/>
                </a:tc>
                <a:extLst>
                  <a:ext uri="{0D108BD9-81ED-4DB2-BD59-A6C34878D82A}">
                    <a16:rowId xmlns:a16="http://schemas.microsoft.com/office/drawing/2014/main" val="10009"/>
                  </a:ext>
                </a:extLst>
              </a:tr>
            </a:tbl>
          </a:graphicData>
        </a:graphic>
      </p:graphicFrame>
      <p:sp>
        <p:nvSpPr>
          <p:cNvPr id="5" name="TextBox 4"/>
          <p:cNvSpPr txBox="1"/>
          <p:nvPr/>
        </p:nvSpPr>
        <p:spPr>
          <a:xfrm rot="16200000">
            <a:off x="1553471" y="4590470"/>
            <a:ext cx="1460593" cy="369332"/>
          </a:xfrm>
          <a:prstGeom prst="rect">
            <a:avLst/>
          </a:prstGeom>
          <a:noFill/>
        </p:spPr>
        <p:txBody>
          <a:bodyPr wrap="none" rtlCol="0">
            <a:spAutoFit/>
          </a:bodyPr>
          <a:lstStyle/>
          <a:p>
            <a:r>
              <a:rPr lang="en-US" i="1" dirty="0">
                <a:solidFill>
                  <a:schemeClr val="bg1">
                    <a:lumMod val="50000"/>
                  </a:schemeClr>
                </a:solidFill>
                <a:latin typeface="Calibri" pitchFamily="34" charset="0"/>
              </a:rPr>
              <a:t>Accumulators</a:t>
            </a:r>
          </a:p>
        </p:txBody>
      </p:sp>
      <mc:AlternateContent xmlns:mc="http://schemas.openxmlformats.org/markup-compatibility/2006">
        <mc:Choice xmlns:a14="http://schemas.microsoft.com/office/drawing/2010/main" Requires="a14">
          <p:sp>
            <p:nvSpPr>
              <p:cNvPr id="7" name="Text Placeholder 5">
                <a:extLst>
                  <a:ext uri="{FF2B5EF4-FFF2-40B4-BE49-F238E27FC236}">
                    <a16:creationId xmlns:a16="http://schemas.microsoft.com/office/drawing/2014/main" id="{0CDE9191-303F-40DF-8316-348B02539942}"/>
                  </a:ext>
                </a:extLst>
              </p:cNvPr>
              <p:cNvSpPr txBox="1">
                <a:spLocks/>
              </p:cNvSpPr>
              <p:nvPr/>
            </p:nvSpPr>
            <p:spPr>
              <a:xfrm>
                <a:off x="147344" y="6525676"/>
                <a:ext cx="2567110" cy="20581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700" dirty="0"/>
                  <a:t>[15-213 @ CMU]</a:t>
                </a:r>
                <a14:m>
                  <m:oMath xmlns:m="http://schemas.openxmlformats.org/officeDocument/2006/math">
                    <m:r>
                      <a:rPr lang="en-US" sz="700" i="1">
                        <a:latin typeface="Cambria Math" panose="02040503050406030204" pitchFamily="18" charset="0"/>
                      </a:rPr>
                      <m:t>→</m:t>
                    </m:r>
                  </m:oMath>
                </a14:m>
                <a:endParaRPr lang="en-US" sz="700" dirty="0"/>
              </a:p>
            </p:txBody>
          </p:sp>
        </mc:Choice>
        <mc:Fallback>
          <p:sp>
            <p:nvSpPr>
              <p:cNvPr id="7" name="Text Placeholder 5">
                <a:extLst>
                  <a:ext uri="{FF2B5EF4-FFF2-40B4-BE49-F238E27FC236}">
                    <a16:creationId xmlns:a16="http://schemas.microsoft.com/office/drawing/2014/main" id="{0CDE9191-303F-40DF-8316-348B02539942}"/>
                  </a:ext>
                </a:extLst>
              </p:cNvPr>
              <p:cNvSpPr txBox="1">
                <a:spLocks noRot="1" noChangeAspect="1" noMove="1" noResize="1" noEditPoints="1" noAdjustHandles="1" noChangeArrowheads="1" noChangeShapeType="1" noTextEdit="1"/>
              </p:cNvSpPr>
              <p:nvPr/>
            </p:nvSpPr>
            <p:spPr>
              <a:xfrm>
                <a:off x="147344" y="6525676"/>
                <a:ext cx="2567110" cy="205819"/>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066826795"/>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3842" name="Rectangle 2"/>
          <p:cNvSpPr>
            <a:spLocks noGrp="1" noChangeArrowheads="1"/>
          </p:cNvSpPr>
          <p:nvPr>
            <p:ph type="title"/>
          </p:nvPr>
        </p:nvSpPr>
        <p:spPr/>
        <p:txBody>
          <a:bodyPr/>
          <a:lstStyle/>
          <a:p>
            <a:pPr eaLnBrk="1" hangingPunct="1">
              <a:defRPr/>
            </a:pPr>
            <a:r>
              <a:rPr lang="en-US" dirty="0"/>
              <a:t>Unrolling &amp; Accumulating: Integer Addition</a:t>
            </a:r>
          </a:p>
        </p:txBody>
      </p:sp>
      <p:sp>
        <p:nvSpPr>
          <p:cNvPr id="2" name="Slide Number Placeholder 1">
            <a:extLst>
              <a:ext uri="{FF2B5EF4-FFF2-40B4-BE49-F238E27FC236}">
                <a16:creationId xmlns:a16="http://schemas.microsoft.com/office/drawing/2014/main" id="{3A40C608-EE6F-44F4-BD9F-D48584C5EC4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03843" name="Rectangle 3"/>
          <p:cNvSpPr>
            <a:spLocks noGrp="1" noChangeArrowheads="1"/>
          </p:cNvSpPr>
          <p:nvPr>
            <p:ph type="body" idx="4294967295"/>
          </p:nvPr>
        </p:nvSpPr>
        <p:spPr>
          <a:xfrm>
            <a:off x="3884613" y="1174750"/>
            <a:ext cx="8307387" cy="1416050"/>
          </a:xfrm>
        </p:spPr>
        <p:txBody>
          <a:bodyPr>
            <a:normAutofit lnSpcReduction="10000"/>
          </a:bodyPr>
          <a:lstStyle/>
          <a:p>
            <a:pPr eaLnBrk="1" hangingPunct="1">
              <a:defRPr/>
            </a:pPr>
            <a:r>
              <a:rPr lang="en-US" dirty="0"/>
              <a:t>Case</a:t>
            </a:r>
          </a:p>
          <a:p>
            <a:pPr lvl="1" eaLnBrk="1" hangingPunct="1">
              <a:defRPr/>
            </a:pPr>
            <a:r>
              <a:rPr lang="en-US" dirty="0"/>
              <a:t>Intel </a:t>
            </a:r>
            <a:r>
              <a:rPr lang="en-US" dirty="0" err="1"/>
              <a:t>Haswell</a:t>
            </a:r>
            <a:endParaRPr lang="en-US" dirty="0"/>
          </a:p>
          <a:p>
            <a:pPr lvl="1" eaLnBrk="1" hangingPunct="1">
              <a:defRPr/>
            </a:pPr>
            <a:r>
              <a:rPr lang="en-US" dirty="0">
                <a:solidFill>
                  <a:srgbClr val="0070C0"/>
                </a:solidFill>
              </a:rPr>
              <a:t>Integer addition</a:t>
            </a:r>
          </a:p>
          <a:p>
            <a:pPr lvl="1" eaLnBrk="1" hangingPunct="1">
              <a:defRPr/>
            </a:pPr>
            <a:r>
              <a:rPr lang="en-US" dirty="0"/>
              <a:t>Latency bound: 1.00.  Throughput bound: 0.50 </a:t>
            </a:r>
          </a:p>
        </p:txBody>
      </p:sp>
      <p:graphicFrame>
        <p:nvGraphicFramePr>
          <p:cNvPr id="803965" name="Group 125"/>
          <p:cNvGraphicFramePr>
            <a:graphicFrameLocks noGrp="1"/>
          </p:cNvGraphicFramePr>
          <p:nvPr/>
        </p:nvGraphicFramePr>
        <p:xfrm>
          <a:off x="2590800" y="2819400"/>
          <a:ext cx="6705600" cy="3520440"/>
        </p:xfrm>
        <a:graphic>
          <a:graphicData uri="http://schemas.openxmlformats.org/drawingml/2006/table">
            <a:tbl>
              <a:tblPr firstRow="1">
                <a:tableStyleId>{00A15C55-8517-42AA-B614-E9B94910E393}</a:tableStyleId>
              </a:tblPr>
              <a:tblGrid>
                <a:gridCol w="746125">
                  <a:extLst>
                    <a:ext uri="{9D8B030D-6E8A-4147-A177-3AD203B41FA5}">
                      <a16:colId xmlns:a16="http://schemas.microsoft.com/office/drawing/2014/main" val="20000"/>
                    </a:ext>
                  </a:extLst>
                </a:gridCol>
                <a:gridCol w="742950">
                  <a:extLst>
                    <a:ext uri="{9D8B030D-6E8A-4147-A177-3AD203B41FA5}">
                      <a16:colId xmlns:a16="http://schemas.microsoft.com/office/drawing/2014/main" val="20001"/>
                    </a:ext>
                  </a:extLst>
                </a:gridCol>
                <a:gridCol w="746125">
                  <a:extLst>
                    <a:ext uri="{9D8B030D-6E8A-4147-A177-3AD203B41FA5}">
                      <a16:colId xmlns:a16="http://schemas.microsoft.com/office/drawing/2014/main" val="20002"/>
                    </a:ext>
                  </a:extLst>
                </a:gridCol>
                <a:gridCol w="746125">
                  <a:extLst>
                    <a:ext uri="{9D8B030D-6E8A-4147-A177-3AD203B41FA5}">
                      <a16:colId xmlns:a16="http://schemas.microsoft.com/office/drawing/2014/main" val="20003"/>
                    </a:ext>
                  </a:extLst>
                </a:gridCol>
                <a:gridCol w="742950">
                  <a:extLst>
                    <a:ext uri="{9D8B030D-6E8A-4147-A177-3AD203B41FA5}">
                      <a16:colId xmlns:a16="http://schemas.microsoft.com/office/drawing/2014/main" val="20004"/>
                    </a:ext>
                  </a:extLst>
                </a:gridCol>
                <a:gridCol w="746125">
                  <a:extLst>
                    <a:ext uri="{9D8B030D-6E8A-4147-A177-3AD203B41FA5}">
                      <a16:colId xmlns:a16="http://schemas.microsoft.com/office/drawing/2014/main" val="20005"/>
                    </a:ext>
                  </a:extLst>
                </a:gridCol>
                <a:gridCol w="746125">
                  <a:extLst>
                    <a:ext uri="{9D8B030D-6E8A-4147-A177-3AD203B41FA5}">
                      <a16:colId xmlns:a16="http://schemas.microsoft.com/office/drawing/2014/main" val="20006"/>
                    </a:ext>
                  </a:extLst>
                </a:gridCol>
                <a:gridCol w="742950">
                  <a:extLst>
                    <a:ext uri="{9D8B030D-6E8A-4147-A177-3AD203B41FA5}">
                      <a16:colId xmlns:a16="http://schemas.microsoft.com/office/drawing/2014/main" val="20007"/>
                    </a:ext>
                  </a:extLst>
                </a:gridCol>
                <a:gridCol w="746125">
                  <a:extLst>
                    <a:ext uri="{9D8B030D-6E8A-4147-A177-3AD203B41FA5}">
                      <a16:colId xmlns:a16="http://schemas.microsoft.com/office/drawing/2014/main" val="20008"/>
                    </a:ext>
                  </a:extLst>
                </a:gridCol>
              </a:tblGrid>
              <a:tr h="304800">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u="none" strike="noStrike" cap="none" normalizeH="0" baseline="0" dirty="0">
                          <a:ln>
                            <a:noFill/>
                          </a:ln>
                          <a:solidFill>
                            <a:schemeClr val="tx1"/>
                          </a:solidFill>
                          <a:effectLst/>
                          <a:latin typeface="Calibri" pitchFamily="34" charset="0"/>
                        </a:rPr>
                        <a:t>FP *</a:t>
                      </a:r>
                      <a:endParaRPr kumimoji="0" lang="en-US" sz="1800" b="0" i="0" u="none" strike="noStrike" cap="none" normalizeH="0" baseline="0" dirty="0">
                        <a:ln>
                          <a:noFill/>
                        </a:ln>
                        <a:solidFill>
                          <a:schemeClr val="tx1"/>
                        </a:solidFill>
                        <a:effectLst/>
                        <a:latin typeface="Calibri" pitchFamily="34" charset="0"/>
                      </a:endParaRPr>
                    </a:p>
                  </a:txBody>
                  <a:tcPr marL="45720" marR="45720" horzOverflow="overflow">
                    <a:solidFill>
                      <a:schemeClr val="bg1">
                        <a:lumMod val="75000"/>
                      </a:schemeClr>
                    </a:solidFill>
                  </a:tcPr>
                </a:tc>
                <a:tc gridSpan="8">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u="none" strike="noStrike" cap="none" normalizeH="0" baseline="0" dirty="0">
                          <a:ln>
                            <a:noFill/>
                          </a:ln>
                          <a:solidFill>
                            <a:schemeClr val="tx1"/>
                          </a:solidFill>
                          <a:effectLst/>
                          <a:latin typeface="Calibri" pitchFamily="34" charset="0"/>
                        </a:rPr>
                        <a:t>Unrolling Factor L</a:t>
                      </a:r>
                      <a:endParaRPr kumimoji="0" lang="en-US" sz="1800" b="0" i="0" u="none" strike="noStrike" cap="none" normalizeH="0" baseline="0" dirty="0">
                        <a:ln>
                          <a:noFill/>
                        </a:ln>
                        <a:solidFill>
                          <a:schemeClr val="tx1"/>
                        </a:solidFill>
                        <a:effectLst/>
                        <a:latin typeface="Calibri" pitchFamily="34" charset="0"/>
                      </a:endParaRPr>
                    </a:p>
                  </a:txBody>
                  <a:tcPr marL="45720" marR="45720" horzOverflow="overflow">
                    <a:solidFill>
                      <a:schemeClr val="bg1">
                        <a:lumMod val="75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04800">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u="none" strike="noStrike" cap="none" normalizeH="0" baseline="0" dirty="0">
                          <a:ln>
                            <a:noFill/>
                          </a:ln>
                          <a:effectLst/>
                          <a:latin typeface="Calibri" pitchFamily="34" charset="0"/>
                        </a:rPr>
                        <a:t>K</a:t>
                      </a:r>
                      <a:endParaRPr kumimoji="0" lang="en-US" sz="1800" b="1" i="0" u="none" strike="noStrike" cap="none" normalizeH="0" baseline="0" dirty="0">
                        <a:ln>
                          <a:noFill/>
                        </a:ln>
                        <a:solidFill>
                          <a:schemeClr val="tx1"/>
                        </a:solidFill>
                        <a:effectLst/>
                        <a:latin typeface="Calibri" pitchFamily="34" charset="0"/>
                      </a:endParaRPr>
                    </a:p>
                  </a:txBody>
                  <a:tcPr marL="45720" marR="45720" horzOverflow="overflow">
                    <a:solidFill>
                      <a:schemeClr val="bg1">
                        <a:lumMod val="75000"/>
                      </a:schemeClr>
                    </a:solid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u="none" strike="noStrike" cap="none" normalizeH="0" baseline="0" dirty="0">
                          <a:ln>
                            <a:noFill/>
                          </a:ln>
                          <a:effectLst/>
                          <a:latin typeface="Calibri" pitchFamily="34" charset="0"/>
                        </a:rPr>
                        <a:t>1</a:t>
                      </a:r>
                      <a:endParaRPr kumimoji="0" lang="en-US" sz="1800" b="0" i="0" u="none" strike="noStrike" cap="none" normalizeH="0" baseline="0" dirty="0">
                        <a:ln>
                          <a:noFill/>
                        </a:ln>
                        <a:solidFill>
                          <a:schemeClr val="tx1"/>
                        </a:solidFill>
                        <a:effectLst/>
                        <a:latin typeface="Calibri" pitchFamily="34" charset="0"/>
                      </a:endParaRPr>
                    </a:p>
                  </a:txBody>
                  <a:tcPr marL="45720" marR="45720" horzOverflow="overflow">
                    <a:solidFill>
                      <a:schemeClr val="bg1">
                        <a:lumMod val="75000"/>
                      </a:schemeClr>
                    </a:solid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u="none" strike="noStrike" cap="none" normalizeH="0" baseline="0" dirty="0">
                          <a:ln>
                            <a:noFill/>
                          </a:ln>
                          <a:effectLst/>
                          <a:latin typeface="Calibri" pitchFamily="34" charset="0"/>
                        </a:rPr>
                        <a:t>2</a:t>
                      </a:r>
                      <a:endParaRPr kumimoji="0" lang="en-US" sz="1800" b="0" i="0" u="none" strike="noStrike" cap="none" normalizeH="0" baseline="0" dirty="0">
                        <a:ln>
                          <a:noFill/>
                        </a:ln>
                        <a:solidFill>
                          <a:schemeClr val="tx1"/>
                        </a:solidFill>
                        <a:effectLst/>
                        <a:latin typeface="Calibri" pitchFamily="34" charset="0"/>
                      </a:endParaRPr>
                    </a:p>
                  </a:txBody>
                  <a:tcPr marL="45720" marR="45720" horzOverflow="overflow">
                    <a:solidFill>
                      <a:schemeClr val="bg1">
                        <a:lumMod val="75000"/>
                      </a:schemeClr>
                    </a:solid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u="none" strike="noStrike" cap="none" normalizeH="0" baseline="0" dirty="0">
                          <a:ln>
                            <a:noFill/>
                          </a:ln>
                          <a:effectLst/>
                          <a:latin typeface="Calibri" pitchFamily="34" charset="0"/>
                        </a:rPr>
                        <a:t>3</a:t>
                      </a:r>
                      <a:endParaRPr kumimoji="0" lang="en-US" sz="1800" b="0" i="0" u="none" strike="noStrike" cap="none" normalizeH="0" baseline="0" dirty="0">
                        <a:ln>
                          <a:noFill/>
                        </a:ln>
                        <a:solidFill>
                          <a:schemeClr val="tx1"/>
                        </a:solidFill>
                        <a:effectLst/>
                        <a:latin typeface="Calibri" pitchFamily="34" charset="0"/>
                      </a:endParaRPr>
                    </a:p>
                  </a:txBody>
                  <a:tcPr marL="45720" marR="45720" horzOverflow="overflow">
                    <a:solidFill>
                      <a:schemeClr val="bg1">
                        <a:lumMod val="75000"/>
                      </a:schemeClr>
                    </a:solid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u="none" strike="noStrike" cap="none" normalizeH="0" baseline="0" dirty="0">
                          <a:ln>
                            <a:noFill/>
                          </a:ln>
                          <a:effectLst/>
                          <a:latin typeface="Calibri" pitchFamily="34" charset="0"/>
                        </a:rPr>
                        <a:t>4</a:t>
                      </a:r>
                      <a:endParaRPr kumimoji="0" lang="en-US" sz="1800" b="0" i="0" u="none" strike="noStrike" cap="none" normalizeH="0" baseline="0" dirty="0">
                        <a:ln>
                          <a:noFill/>
                        </a:ln>
                        <a:solidFill>
                          <a:schemeClr val="tx1"/>
                        </a:solidFill>
                        <a:effectLst/>
                        <a:latin typeface="Calibri" pitchFamily="34" charset="0"/>
                      </a:endParaRPr>
                    </a:p>
                  </a:txBody>
                  <a:tcPr marL="45720" marR="45720" horzOverflow="overflow">
                    <a:solidFill>
                      <a:schemeClr val="bg1">
                        <a:lumMod val="75000"/>
                      </a:schemeClr>
                    </a:solid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u="none" strike="noStrike" cap="none" normalizeH="0" baseline="0" dirty="0">
                          <a:ln>
                            <a:noFill/>
                          </a:ln>
                          <a:effectLst/>
                          <a:latin typeface="Calibri" pitchFamily="34" charset="0"/>
                        </a:rPr>
                        <a:t>6</a:t>
                      </a:r>
                      <a:endParaRPr kumimoji="0" lang="en-US" sz="1800" b="0" i="0" u="none" strike="noStrike" cap="none" normalizeH="0" baseline="0" dirty="0">
                        <a:ln>
                          <a:noFill/>
                        </a:ln>
                        <a:solidFill>
                          <a:schemeClr val="tx1"/>
                        </a:solidFill>
                        <a:effectLst/>
                        <a:latin typeface="Calibri" pitchFamily="34" charset="0"/>
                      </a:endParaRPr>
                    </a:p>
                  </a:txBody>
                  <a:tcPr marL="45720" marR="45720" horzOverflow="overflow">
                    <a:solidFill>
                      <a:schemeClr val="bg1">
                        <a:lumMod val="75000"/>
                      </a:schemeClr>
                    </a:solid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u="none" strike="noStrike" cap="none" normalizeH="0" baseline="0" dirty="0">
                          <a:ln>
                            <a:noFill/>
                          </a:ln>
                          <a:effectLst/>
                          <a:latin typeface="Calibri" pitchFamily="34" charset="0"/>
                        </a:rPr>
                        <a:t>8</a:t>
                      </a:r>
                      <a:endParaRPr kumimoji="0" lang="en-US" sz="1800" b="0" i="0" u="none" strike="noStrike" cap="none" normalizeH="0" baseline="0" dirty="0">
                        <a:ln>
                          <a:noFill/>
                        </a:ln>
                        <a:solidFill>
                          <a:schemeClr val="tx1"/>
                        </a:solidFill>
                        <a:effectLst/>
                        <a:latin typeface="Calibri" pitchFamily="34" charset="0"/>
                      </a:endParaRPr>
                    </a:p>
                  </a:txBody>
                  <a:tcPr marL="45720" marR="45720" horzOverflow="overflow">
                    <a:solidFill>
                      <a:schemeClr val="bg1">
                        <a:lumMod val="75000"/>
                      </a:schemeClr>
                    </a:solid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u="none" strike="noStrike" cap="none" normalizeH="0" baseline="0" dirty="0">
                          <a:ln>
                            <a:noFill/>
                          </a:ln>
                          <a:effectLst/>
                          <a:latin typeface="Calibri" pitchFamily="34" charset="0"/>
                        </a:rPr>
                        <a:t>10</a:t>
                      </a:r>
                      <a:endParaRPr kumimoji="0" lang="en-US" sz="1800" b="0" i="0" u="none" strike="noStrike" cap="none" normalizeH="0" baseline="0" dirty="0">
                        <a:ln>
                          <a:noFill/>
                        </a:ln>
                        <a:solidFill>
                          <a:schemeClr val="tx1"/>
                        </a:solidFill>
                        <a:effectLst/>
                        <a:latin typeface="Calibri" pitchFamily="34" charset="0"/>
                      </a:endParaRPr>
                    </a:p>
                  </a:txBody>
                  <a:tcPr marL="45720" marR="45720" horzOverflow="overflow">
                    <a:solidFill>
                      <a:schemeClr val="bg1">
                        <a:lumMod val="75000"/>
                      </a:schemeClr>
                    </a:solid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u="none" strike="noStrike" cap="none" normalizeH="0" baseline="0" dirty="0">
                          <a:ln>
                            <a:noFill/>
                          </a:ln>
                          <a:effectLst/>
                          <a:latin typeface="Calibri" pitchFamily="34" charset="0"/>
                        </a:rPr>
                        <a:t>12</a:t>
                      </a:r>
                      <a:endParaRPr kumimoji="0" lang="en-US" sz="1800" b="0" i="0" u="none" strike="noStrike" cap="none" normalizeH="0" baseline="0" dirty="0">
                        <a:ln>
                          <a:noFill/>
                        </a:ln>
                        <a:solidFill>
                          <a:schemeClr val="tx1"/>
                        </a:solidFill>
                        <a:effectLst/>
                        <a:latin typeface="Calibri" pitchFamily="34" charset="0"/>
                      </a:endParaRPr>
                    </a:p>
                  </a:txBody>
                  <a:tcPr marL="45720" marR="45720" horzOverflow="overflow">
                    <a:solidFill>
                      <a:schemeClr val="bg1">
                        <a:lumMod val="75000"/>
                      </a:schemeClr>
                    </a:solidFill>
                  </a:tcPr>
                </a:tc>
                <a:extLst>
                  <a:ext uri="{0D108BD9-81ED-4DB2-BD59-A6C34878D82A}">
                    <a16:rowId xmlns:a16="http://schemas.microsoft.com/office/drawing/2014/main" val="10001"/>
                  </a:ext>
                </a:extLst>
              </a:tr>
              <a:tr h="306388">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u="none" strike="noStrike" cap="none" normalizeH="0" baseline="0" dirty="0">
                          <a:ln>
                            <a:noFill/>
                          </a:ln>
                          <a:effectLst/>
                          <a:latin typeface="Calibri" pitchFamily="34" charset="0"/>
                        </a:rPr>
                        <a:t>1</a:t>
                      </a:r>
                      <a:endParaRPr kumimoji="0" lang="en-US" sz="1800" b="0" i="0" u="none" strike="noStrike" cap="none" normalizeH="0" baseline="0" dirty="0">
                        <a:ln>
                          <a:noFill/>
                        </a:ln>
                        <a:solidFill>
                          <a:schemeClr val="tx1"/>
                        </a:solidFill>
                        <a:effectLst/>
                        <a:latin typeface="Calibri" pitchFamily="34" charset="0"/>
                      </a:endParaRPr>
                    </a:p>
                  </a:txBody>
                  <a:tcPr marL="45720" marR="45720"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u="none" strike="noStrike" cap="none" normalizeH="0" baseline="0" dirty="0">
                          <a:ln>
                            <a:noFill/>
                          </a:ln>
                          <a:effectLst/>
                          <a:latin typeface="Calibri" pitchFamily="34" charset="0"/>
                        </a:rPr>
                        <a:t>1.27</a:t>
                      </a:r>
                      <a:endParaRPr kumimoji="0" lang="en-US" sz="1800" b="0" i="0" u="none" strike="noStrike" cap="none" normalizeH="0" baseline="0" dirty="0">
                        <a:ln>
                          <a:noFill/>
                        </a:ln>
                        <a:solidFill>
                          <a:schemeClr val="tx1"/>
                        </a:solidFill>
                        <a:effectLst/>
                        <a:latin typeface="Calibri" pitchFamily="34" charset="0"/>
                      </a:endParaRPr>
                    </a:p>
                  </a:txBody>
                  <a:tcPr marL="45720" marR="45720"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u="none" strike="noStrike" cap="none" normalizeH="0" baseline="0" dirty="0">
                          <a:ln>
                            <a:noFill/>
                          </a:ln>
                          <a:effectLst/>
                          <a:latin typeface="Calibri" pitchFamily="34" charset="0"/>
                        </a:rPr>
                        <a:t>1.01</a:t>
                      </a:r>
                      <a:endParaRPr kumimoji="0" lang="en-US" sz="1800" b="0" i="0" u="none" strike="noStrike" cap="none" normalizeH="0" baseline="0" dirty="0">
                        <a:ln>
                          <a:noFill/>
                        </a:ln>
                        <a:solidFill>
                          <a:schemeClr val="tx1"/>
                        </a:solidFill>
                        <a:effectLst/>
                        <a:latin typeface="Calibri" pitchFamily="34" charset="0"/>
                      </a:endParaRPr>
                    </a:p>
                  </a:txBody>
                  <a:tcPr marL="45720" marR="45720"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0" i="0" u="none" strike="noStrike" cap="none" normalizeH="0" baseline="0" dirty="0">
                          <a:ln>
                            <a:noFill/>
                          </a:ln>
                          <a:solidFill>
                            <a:schemeClr val="tx1"/>
                          </a:solidFill>
                          <a:effectLst/>
                          <a:latin typeface="Calibri" pitchFamily="34" charset="0"/>
                        </a:rPr>
                        <a:t>1.01</a:t>
                      </a:r>
                    </a:p>
                  </a:txBody>
                  <a:tcPr marL="45720" marR="45720" horzOverflow="overflow">
                    <a:solidFill>
                      <a:schemeClr val="bg2">
                        <a:lumMod val="20000"/>
                        <a:lumOff val="80000"/>
                      </a:schemeClr>
                    </a:solidFill>
                  </a:tcPr>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0" i="0" u="none" strike="noStrike" cap="none" normalizeH="0" baseline="0" dirty="0">
                          <a:ln>
                            <a:noFill/>
                          </a:ln>
                          <a:solidFill>
                            <a:schemeClr val="dk1"/>
                          </a:solidFill>
                          <a:effectLst/>
                          <a:latin typeface="Calibri" pitchFamily="34" charset="0"/>
                        </a:rPr>
                        <a:t>1.01</a:t>
                      </a:r>
                      <a:endParaRPr kumimoji="0" lang="en-US" sz="1800" b="0" i="0" u="none" strike="noStrike" cap="none" normalizeH="0" baseline="0" dirty="0">
                        <a:ln>
                          <a:noFill/>
                        </a:ln>
                        <a:solidFill>
                          <a:schemeClr val="tx1"/>
                        </a:solidFill>
                        <a:effectLst/>
                        <a:latin typeface="Calibri" pitchFamily="34" charset="0"/>
                      </a:endParaRPr>
                    </a:p>
                  </a:txBody>
                  <a:tcPr marL="45720" marR="45720"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0" i="0" u="none" strike="noStrike" cap="none" normalizeH="0" baseline="0" dirty="0">
                          <a:ln>
                            <a:noFill/>
                          </a:ln>
                          <a:solidFill>
                            <a:schemeClr val="tx1"/>
                          </a:solidFill>
                          <a:effectLst/>
                          <a:latin typeface="Calibri" pitchFamily="34" charset="0"/>
                        </a:rPr>
                        <a:t>1.01</a:t>
                      </a:r>
                    </a:p>
                  </a:txBody>
                  <a:tcPr marL="45720" marR="45720"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u="none" strike="noStrike" cap="none" normalizeH="0" baseline="0" dirty="0">
                          <a:ln>
                            <a:noFill/>
                          </a:ln>
                          <a:effectLst/>
                          <a:latin typeface="Calibri" pitchFamily="34" charset="0"/>
                        </a:rPr>
                        <a:t>1.01</a:t>
                      </a:r>
                      <a:endParaRPr kumimoji="0" lang="en-US" sz="1800" b="0" i="0" u="none" strike="noStrike" cap="none" normalizeH="0" baseline="0" dirty="0">
                        <a:ln>
                          <a:noFill/>
                        </a:ln>
                        <a:solidFill>
                          <a:schemeClr val="tx1"/>
                        </a:solidFill>
                        <a:effectLst/>
                        <a:latin typeface="Calibri" pitchFamily="34" charset="0"/>
                      </a:endParaRPr>
                    </a:p>
                  </a:txBody>
                  <a:tcPr marL="45720" marR="45720"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0" i="0" u="none" strike="noStrike" cap="none" normalizeH="0" baseline="0" dirty="0">
                          <a:ln>
                            <a:noFill/>
                          </a:ln>
                          <a:solidFill>
                            <a:schemeClr val="tx1"/>
                          </a:solidFill>
                          <a:effectLst/>
                          <a:latin typeface="Calibri" pitchFamily="34" charset="0"/>
                        </a:rPr>
                        <a:t>1.01</a:t>
                      </a:r>
                    </a:p>
                  </a:txBody>
                  <a:tcPr marL="45720" marR="45720"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endParaRPr kumimoji="0" lang="en-US" sz="1800" b="0" i="0" u="none" strike="noStrike" cap="none" normalizeH="0" baseline="0" dirty="0">
                        <a:ln>
                          <a:noFill/>
                        </a:ln>
                        <a:solidFill>
                          <a:schemeClr val="tx1"/>
                        </a:solidFill>
                        <a:effectLst/>
                        <a:latin typeface="Calibri" pitchFamily="34" charset="0"/>
                      </a:endParaRPr>
                    </a:p>
                  </a:txBody>
                  <a:tcPr marL="45720" marR="45720" horzOverflow="overflow"/>
                </a:tc>
                <a:extLst>
                  <a:ext uri="{0D108BD9-81ED-4DB2-BD59-A6C34878D82A}">
                    <a16:rowId xmlns:a16="http://schemas.microsoft.com/office/drawing/2014/main" val="10002"/>
                  </a:ext>
                </a:extLst>
              </a:tr>
              <a:tr h="304800">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u="none" strike="noStrike" cap="none" normalizeH="0" baseline="0" dirty="0">
                          <a:ln>
                            <a:noFill/>
                          </a:ln>
                          <a:effectLst/>
                          <a:latin typeface="Calibri" pitchFamily="34" charset="0"/>
                        </a:rPr>
                        <a:t>2</a:t>
                      </a:r>
                      <a:endParaRPr kumimoji="0" lang="en-US" sz="1800" b="0" i="0" u="none" strike="noStrike" cap="none" normalizeH="0" baseline="0" dirty="0">
                        <a:ln>
                          <a:noFill/>
                        </a:ln>
                        <a:solidFill>
                          <a:schemeClr val="tx1"/>
                        </a:solidFill>
                        <a:effectLst/>
                        <a:latin typeface="Calibri" pitchFamily="34" charset="0"/>
                      </a:endParaRPr>
                    </a:p>
                  </a:txBody>
                  <a:tcPr marL="45720" marR="45720"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endParaRPr kumimoji="0" lang="en-US" sz="1800" b="0" i="0" u="none" strike="noStrike" cap="none" normalizeH="0" baseline="0" dirty="0">
                        <a:ln>
                          <a:noFill/>
                        </a:ln>
                        <a:solidFill>
                          <a:schemeClr val="tx1"/>
                        </a:solidFill>
                        <a:effectLst/>
                        <a:latin typeface="Calibri" pitchFamily="34" charset="0"/>
                      </a:endParaRPr>
                    </a:p>
                  </a:txBody>
                  <a:tcPr marL="45720" marR="45720"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u="none" strike="noStrike" cap="none" normalizeH="0" baseline="0" dirty="0">
                          <a:ln>
                            <a:noFill/>
                          </a:ln>
                          <a:effectLst/>
                          <a:latin typeface="Calibri" pitchFamily="34" charset="0"/>
                        </a:rPr>
                        <a:t>0.81</a:t>
                      </a:r>
                      <a:endParaRPr kumimoji="0" lang="en-US" sz="1800" b="0" i="0" u="none" strike="noStrike" cap="none" normalizeH="0" baseline="0" dirty="0">
                        <a:ln>
                          <a:noFill/>
                        </a:ln>
                        <a:solidFill>
                          <a:schemeClr val="tx1"/>
                        </a:solidFill>
                        <a:effectLst/>
                        <a:latin typeface="Calibri" pitchFamily="34" charset="0"/>
                      </a:endParaRPr>
                    </a:p>
                  </a:txBody>
                  <a:tcPr marL="45720" marR="45720"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endParaRPr kumimoji="0" lang="en-US" sz="1800" b="0" i="0" u="none" strike="noStrike" cap="none" normalizeH="0" baseline="0" dirty="0">
                        <a:ln>
                          <a:noFill/>
                        </a:ln>
                        <a:solidFill>
                          <a:schemeClr val="tx1"/>
                        </a:solidFill>
                        <a:effectLst/>
                        <a:latin typeface="Calibri" pitchFamily="34" charset="0"/>
                      </a:endParaRPr>
                    </a:p>
                  </a:txBody>
                  <a:tcPr marL="45720" marR="45720"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u="none" strike="noStrike" cap="none" normalizeH="0" baseline="0" dirty="0">
                          <a:ln>
                            <a:noFill/>
                          </a:ln>
                          <a:effectLst/>
                          <a:latin typeface="Calibri" pitchFamily="34" charset="0"/>
                        </a:rPr>
                        <a:t>0.69</a:t>
                      </a:r>
                      <a:endParaRPr kumimoji="0" lang="en-US" sz="1800" b="0" i="0" u="none" strike="noStrike" cap="none" normalizeH="0" baseline="0" dirty="0">
                        <a:ln>
                          <a:noFill/>
                        </a:ln>
                        <a:solidFill>
                          <a:schemeClr val="tx1"/>
                        </a:solidFill>
                        <a:effectLst/>
                        <a:latin typeface="Calibri" pitchFamily="34" charset="0"/>
                      </a:endParaRPr>
                    </a:p>
                  </a:txBody>
                  <a:tcPr marL="45720" marR="45720"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endParaRPr kumimoji="0" lang="en-US" sz="1800" b="0" i="0" u="none" strike="noStrike" cap="none" normalizeH="0" baseline="0" dirty="0">
                        <a:ln>
                          <a:noFill/>
                        </a:ln>
                        <a:solidFill>
                          <a:schemeClr val="tx1"/>
                        </a:solidFill>
                        <a:effectLst/>
                        <a:latin typeface="Calibri" pitchFamily="34" charset="0"/>
                      </a:endParaRPr>
                    </a:p>
                  </a:txBody>
                  <a:tcPr marL="45720" marR="45720"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u="none" strike="noStrike" cap="none" normalizeH="0" baseline="0" dirty="0">
                          <a:ln>
                            <a:noFill/>
                          </a:ln>
                          <a:effectLst/>
                          <a:latin typeface="Calibri" pitchFamily="34" charset="0"/>
                        </a:rPr>
                        <a:t>0.54</a:t>
                      </a:r>
                      <a:endParaRPr kumimoji="0" lang="en-US" sz="1800" b="0" i="0" u="none" strike="noStrike" cap="none" normalizeH="0" baseline="0" dirty="0">
                        <a:ln>
                          <a:noFill/>
                        </a:ln>
                        <a:solidFill>
                          <a:schemeClr val="tx1"/>
                        </a:solidFill>
                        <a:effectLst/>
                        <a:latin typeface="Calibri" pitchFamily="34" charset="0"/>
                      </a:endParaRPr>
                    </a:p>
                  </a:txBody>
                  <a:tcPr marL="45720" marR="45720"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endParaRPr kumimoji="0" lang="en-US" sz="1800" b="0" i="0" u="none" strike="noStrike" cap="none" normalizeH="0" baseline="0" dirty="0">
                        <a:ln>
                          <a:noFill/>
                        </a:ln>
                        <a:solidFill>
                          <a:schemeClr val="tx1"/>
                        </a:solidFill>
                        <a:effectLst/>
                        <a:latin typeface="Calibri" pitchFamily="34" charset="0"/>
                      </a:endParaRPr>
                    </a:p>
                  </a:txBody>
                  <a:tcPr marL="45720" marR="45720"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endParaRPr kumimoji="0" lang="en-US" sz="1800" b="0" i="0" u="none" strike="noStrike" cap="none" normalizeH="0" baseline="0" dirty="0">
                        <a:ln>
                          <a:noFill/>
                        </a:ln>
                        <a:solidFill>
                          <a:schemeClr val="tx1"/>
                        </a:solidFill>
                        <a:effectLst/>
                        <a:latin typeface="Calibri" pitchFamily="34" charset="0"/>
                      </a:endParaRPr>
                    </a:p>
                  </a:txBody>
                  <a:tcPr marL="45720" marR="45720" horzOverflow="overflow"/>
                </a:tc>
                <a:extLst>
                  <a:ext uri="{0D108BD9-81ED-4DB2-BD59-A6C34878D82A}">
                    <a16:rowId xmlns:a16="http://schemas.microsoft.com/office/drawing/2014/main" val="10003"/>
                  </a:ext>
                </a:extLst>
              </a:tr>
              <a:tr h="304800">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u="none" strike="noStrike" cap="none" normalizeH="0" baseline="0" dirty="0">
                          <a:ln>
                            <a:noFill/>
                          </a:ln>
                          <a:effectLst/>
                          <a:latin typeface="Calibri" pitchFamily="34" charset="0"/>
                        </a:rPr>
                        <a:t>3</a:t>
                      </a:r>
                      <a:endParaRPr kumimoji="0" lang="en-US" sz="1800" b="0" i="0" u="none" strike="noStrike" cap="none" normalizeH="0" baseline="0" dirty="0">
                        <a:ln>
                          <a:noFill/>
                        </a:ln>
                        <a:solidFill>
                          <a:schemeClr val="tx1"/>
                        </a:solidFill>
                        <a:effectLst/>
                        <a:latin typeface="Calibri" pitchFamily="34" charset="0"/>
                      </a:endParaRPr>
                    </a:p>
                  </a:txBody>
                  <a:tcPr marL="45720" marR="45720"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endParaRPr kumimoji="0" lang="en-US" sz="1800" b="0" i="0" u="none" strike="noStrike" cap="none" normalizeH="0" baseline="0" dirty="0">
                        <a:ln>
                          <a:noFill/>
                        </a:ln>
                        <a:solidFill>
                          <a:schemeClr val="tx1"/>
                        </a:solidFill>
                        <a:effectLst/>
                        <a:latin typeface="Calibri" pitchFamily="34" charset="0"/>
                      </a:endParaRPr>
                    </a:p>
                  </a:txBody>
                  <a:tcPr marL="45720" marR="45720"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endParaRPr kumimoji="0" lang="en-US" sz="1800" b="0" i="0" u="none" strike="noStrike" cap="none" normalizeH="0" baseline="0" dirty="0">
                        <a:ln>
                          <a:noFill/>
                        </a:ln>
                        <a:solidFill>
                          <a:schemeClr val="tx1"/>
                        </a:solidFill>
                        <a:effectLst/>
                        <a:latin typeface="Calibri" pitchFamily="34" charset="0"/>
                      </a:endParaRPr>
                    </a:p>
                  </a:txBody>
                  <a:tcPr marL="45720" marR="45720"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u="none" strike="noStrike" cap="none" normalizeH="0" baseline="0" dirty="0">
                          <a:ln>
                            <a:noFill/>
                          </a:ln>
                          <a:effectLst/>
                          <a:latin typeface="Calibri" pitchFamily="34" charset="0"/>
                        </a:rPr>
                        <a:t>0.74</a:t>
                      </a:r>
                      <a:endParaRPr kumimoji="0" lang="en-US" sz="1800" b="0" i="0" u="none" strike="noStrike" cap="none" normalizeH="0" baseline="0" dirty="0">
                        <a:ln>
                          <a:noFill/>
                        </a:ln>
                        <a:solidFill>
                          <a:schemeClr val="tx1"/>
                        </a:solidFill>
                        <a:effectLst/>
                        <a:latin typeface="Calibri" pitchFamily="34" charset="0"/>
                      </a:endParaRPr>
                    </a:p>
                  </a:txBody>
                  <a:tcPr marL="45720" marR="45720"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endParaRPr kumimoji="0" lang="en-US" sz="1800" b="0" i="0" u="none" strike="noStrike" cap="none" normalizeH="0" baseline="0" dirty="0">
                        <a:ln>
                          <a:noFill/>
                        </a:ln>
                        <a:solidFill>
                          <a:schemeClr val="tx1"/>
                        </a:solidFill>
                        <a:effectLst/>
                        <a:latin typeface="Calibri" pitchFamily="34" charset="0"/>
                      </a:endParaRPr>
                    </a:p>
                  </a:txBody>
                  <a:tcPr marL="45720" marR="45720"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endParaRPr kumimoji="0" lang="en-US" sz="1800" b="0" i="0" u="none" strike="noStrike" cap="none" normalizeH="0" baseline="0" dirty="0">
                        <a:ln>
                          <a:noFill/>
                        </a:ln>
                        <a:solidFill>
                          <a:schemeClr val="tx1"/>
                        </a:solidFill>
                        <a:effectLst/>
                        <a:latin typeface="Calibri" pitchFamily="34" charset="0"/>
                      </a:endParaRPr>
                    </a:p>
                  </a:txBody>
                  <a:tcPr marL="45720" marR="45720"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endParaRPr kumimoji="0" lang="en-US" sz="1800" b="0" i="0" u="none" strike="noStrike" cap="none" normalizeH="0" baseline="0" dirty="0">
                        <a:ln>
                          <a:noFill/>
                        </a:ln>
                        <a:solidFill>
                          <a:schemeClr val="tx1"/>
                        </a:solidFill>
                        <a:effectLst/>
                        <a:latin typeface="Calibri" pitchFamily="34" charset="0"/>
                      </a:endParaRPr>
                    </a:p>
                  </a:txBody>
                  <a:tcPr marL="45720" marR="45720"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endParaRPr kumimoji="0" lang="en-US" sz="1800" b="0" i="0" u="none" strike="noStrike" cap="none" normalizeH="0" baseline="0" dirty="0">
                        <a:ln>
                          <a:noFill/>
                        </a:ln>
                        <a:solidFill>
                          <a:schemeClr val="tx1"/>
                        </a:solidFill>
                        <a:effectLst/>
                        <a:latin typeface="Calibri" pitchFamily="34" charset="0"/>
                      </a:endParaRPr>
                    </a:p>
                  </a:txBody>
                  <a:tcPr marL="45720" marR="45720"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endParaRPr kumimoji="0" lang="en-US" sz="1800" b="0" i="0" u="none" strike="noStrike" cap="none" normalizeH="0" baseline="0" dirty="0">
                        <a:ln>
                          <a:noFill/>
                        </a:ln>
                        <a:solidFill>
                          <a:schemeClr val="tx1"/>
                        </a:solidFill>
                        <a:effectLst/>
                        <a:latin typeface="Calibri" pitchFamily="34" charset="0"/>
                      </a:endParaRPr>
                    </a:p>
                  </a:txBody>
                  <a:tcPr marL="45720" marR="45720" horzOverflow="overflow"/>
                </a:tc>
                <a:extLst>
                  <a:ext uri="{0D108BD9-81ED-4DB2-BD59-A6C34878D82A}">
                    <a16:rowId xmlns:a16="http://schemas.microsoft.com/office/drawing/2014/main" val="10004"/>
                  </a:ext>
                </a:extLst>
              </a:tr>
              <a:tr h="304800">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u="none" strike="noStrike" cap="none" normalizeH="0" baseline="0" dirty="0">
                          <a:ln>
                            <a:noFill/>
                          </a:ln>
                          <a:effectLst/>
                          <a:latin typeface="Calibri" pitchFamily="34" charset="0"/>
                        </a:rPr>
                        <a:t>4</a:t>
                      </a:r>
                      <a:endParaRPr kumimoji="0" lang="en-US" sz="1800" b="0" i="0" u="none" strike="noStrike" cap="none" normalizeH="0" baseline="0" dirty="0">
                        <a:ln>
                          <a:noFill/>
                        </a:ln>
                        <a:solidFill>
                          <a:schemeClr val="tx1"/>
                        </a:solidFill>
                        <a:effectLst/>
                        <a:latin typeface="Calibri" pitchFamily="34" charset="0"/>
                      </a:endParaRPr>
                    </a:p>
                  </a:txBody>
                  <a:tcPr marL="45720" marR="45720"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endParaRPr kumimoji="0" lang="en-US" sz="1800" b="0" i="0" u="none" strike="noStrike" cap="none" normalizeH="0" baseline="0" dirty="0">
                        <a:ln>
                          <a:noFill/>
                        </a:ln>
                        <a:solidFill>
                          <a:schemeClr val="tx1"/>
                        </a:solidFill>
                        <a:effectLst/>
                        <a:latin typeface="Calibri" pitchFamily="34" charset="0"/>
                      </a:endParaRPr>
                    </a:p>
                  </a:txBody>
                  <a:tcPr marL="45720" marR="45720"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endParaRPr kumimoji="0" lang="en-US" sz="1800" b="0" i="0" u="none" strike="noStrike" cap="none" normalizeH="0" baseline="0" dirty="0">
                        <a:ln>
                          <a:noFill/>
                        </a:ln>
                        <a:solidFill>
                          <a:schemeClr val="tx1"/>
                        </a:solidFill>
                        <a:effectLst/>
                        <a:latin typeface="Calibri" pitchFamily="34" charset="0"/>
                      </a:endParaRPr>
                    </a:p>
                  </a:txBody>
                  <a:tcPr marL="45720" marR="45720"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endParaRPr kumimoji="0" lang="en-US" sz="1800" b="0" i="0" u="none" strike="noStrike" cap="none" normalizeH="0" baseline="0" dirty="0">
                        <a:ln>
                          <a:noFill/>
                        </a:ln>
                        <a:solidFill>
                          <a:schemeClr val="tx1"/>
                        </a:solidFill>
                        <a:effectLst/>
                        <a:latin typeface="Calibri" pitchFamily="34" charset="0"/>
                      </a:endParaRPr>
                    </a:p>
                  </a:txBody>
                  <a:tcPr marL="45720" marR="45720"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u="none" strike="noStrike" cap="none" normalizeH="0" baseline="0" dirty="0">
                          <a:ln>
                            <a:noFill/>
                          </a:ln>
                          <a:effectLst/>
                          <a:latin typeface="Calibri" pitchFamily="34" charset="0"/>
                        </a:rPr>
                        <a:t>0.69</a:t>
                      </a:r>
                      <a:endParaRPr kumimoji="0" lang="en-US" sz="1800" b="0" i="0" u="none" strike="noStrike" cap="none" normalizeH="0" baseline="0" dirty="0">
                        <a:ln>
                          <a:noFill/>
                        </a:ln>
                        <a:solidFill>
                          <a:schemeClr val="tx1"/>
                        </a:solidFill>
                        <a:effectLst/>
                        <a:latin typeface="Calibri" pitchFamily="34" charset="0"/>
                      </a:endParaRPr>
                    </a:p>
                  </a:txBody>
                  <a:tcPr marL="45720" marR="45720"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endParaRPr kumimoji="0" lang="en-US" sz="1800" b="0" i="0" u="none" strike="noStrike" cap="none" normalizeH="0" baseline="0" dirty="0">
                        <a:ln>
                          <a:noFill/>
                        </a:ln>
                        <a:solidFill>
                          <a:schemeClr val="tx1"/>
                        </a:solidFill>
                        <a:effectLst/>
                        <a:latin typeface="Calibri" pitchFamily="34" charset="0"/>
                      </a:endParaRPr>
                    </a:p>
                  </a:txBody>
                  <a:tcPr marL="45720" marR="45720"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u="none" strike="noStrike" cap="none" normalizeH="0" baseline="0" dirty="0">
                          <a:ln>
                            <a:noFill/>
                          </a:ln>
                          <a:effectLst/>
                          <a:latin typeface="Calibri" pitchFamily="34" charset="0"/>
                        </a:rPr>
                        <a:t>1.24</a:t>
                      </a:r>
                      <a:endParaRPr kumimoji="0" lang="en-US" sz="1800" b="0" i="0" u="none" strike="noStrike" cap="none" normalizeH="0" baseline="0" dirty="0">
                        <a:ln>
                          <a:noFill/>
                        </a:ln>
                        <a:solidFill>
                          <a:schemeClr val="tx1"/>
                        </a:solidFill>
                        <a:effectLst/>
                        <a:latin typeface="Calibri" pitchFamily="34" charset="0"/>
                      </a:endParaRPr>
                    </a:p>
                  </a:txBody>
                  <a:tcPr marL="45720" marR="45720" horzOverflow="overflow">
                    <a:solidFill>
                      <a:schemeClr val="bg2">
                        <a:lumMod val="20000"/>
                        <a:lumOff val="80000"/>
                      </a:schemeClr>
                    </a:solidFill>
                  </a:tcPr>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endParaRPr kumimoji="0" lang="en-US" sz="1800" b="0" i="0" u="none" strike="noStrike" cap="none" normalizeH="0" baseline="0" dirty="0">
                        <a:ln>
                          <a:noFill/>
                        </a:ln>
                        <a:solidFill>
                          <a:schemeClr val="tx1"/>
                        </a:solidFill>
                        <a:effectLst/>
                        <a:latin typeface="Calibri" pitchFamily="34" charset="0"/>
                      </a:endParaRPr>
                    </a:p>
                  </a:txBody>
                  <a:tcPr marL="45720" marR="45720"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endParaRPr kumimoji="0" lang="en-US" sz="1800" b="0" i="0" u="none" strike="noStrike" cap="none" normalizeH="0" baseline="0" dirty="0">
                        <a:ln>
                          <a:noFill/>
                        </a:ln>
                        <a:solidFill>
                          <a:schemeClr val="tx1"/>
                        </a:solidFill>
                        <a:effectLst/>
                        <a:latin typeface="Calibri" pitchFamily="34" charset="0"/>
                      </a:endParaRPr>
                    </a:p>
                  </a:txBody>
                  <a:tcPr marL="45720" marR="45720" horzOverflow="overflow"/>
                </a:tc>
                <a:extLst>
                  <a:ext uri="{0D108BD9-81ED-4DB2-BD59-A6C34878D82A}">
                    <a16:rowId xmlns:a16="http://schemas.microsoft.com/office/drawing/2014/main" val="10005"/>
                  </a:ext>
                </a:extLst>
              </a:tr>
              <a:tr h="304800">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u="none" strike="noStrike" cap="none" normalizeH="0" baseline="0" dirty="0">
                          <a:ln>
                            <a:noFill/>
                          </a:ln>
                          <a:effectLst/>
                          <a:latin typeface="Calibri" pitchFamily="34" charset="0"/>
                        </a:rPr>
                        <a:t>6</a:t>
                      </a:r>
                      <a:endParaRPr kumimoji="0" lang="en-US" sz="1800" b="0" i="0" u="none" strike="noStrike" cap="none" normalizeH="0" baseline="0" dirty="0">
                        <a:ln>
                          <a:noFill/>
                        </a:ln>
                        <a:solidFill>
                          <a:schemeClr val="tx1"/>
                        </a:solidFill>
                        <a:effectLst/>
                        <a:latin typeface="Calibri" pitchFamily="34" charset="0"/>
                      </a:endParaRPr>
                    </a:p>
                  </a:txBody>
                  <a:tcPr marL="45720" marR="45720"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endParaRPr kumimoji="0" lang="en-US" sz="1800" b="0" i="0" u="none" strike="noStrike" cap="none" normalizeH="0" baseline="0" dirty="0">
                        <a:ln>
                          <a:noFill/>
                        </a:ln>
                        <a:solidFill>
                          <a:schemeClr val="tx1"/>
                        </a:solidFill>
                        <a:effectLst/>
                        <a:latin typeface="Calibri" pitchFamily="34" charset="0"/>
                      </a:endParaRPr>
                    </a:p>
                  </a:txBody>
                  <a:tcPr marL="45720" marR="45720"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endParaRPr kumimoji="0" lang="en-US" sz="1800" b="0" i="0" u="none" strike="noStrike" cap="none" normalizeH="0" baseline="0" dirty="0">
                        <a:ln>
                          <a:noFill/>
                        </a:ln>
                        <a:solidFill>
                          <a:schemeClr val="tx1"/>
                        </a:solidFill>
                        <a:effectLst/>
                        <a:latin typeface="Calibri" pitchFamily="34" charset="0"/>
                      </a:endParaRPr>
                    </a:p>
                  </a:txBody>
                  <a:tcPr marL="45720" marR="45720"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endParaRPr kumimoji="0" lang="en-US" sz="1800" b="0" i="0" u="none" strike="noStrike" cap="none" normalizeH="0" baseline="0" dirty="0">
                        <a:ln>
                          <a:noFill/>
                        </a:ln>
                        <a:solidFill>
                          <a:schemeClr val="tx1"/>
                        </a:solidFill>
                        <a:effectLst/>
                        <a:latin typeface="Calibri" pitchFamily="34" charset="0"/>
                      </a:endParaRPr>
                    </a:p>
                  </a:txBody>
                  <a:tcPr marL="45720" marR="45720"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endParaRPr kumimoji="0" lang="en-US" sz="1800" b="0" i="0" u="none" strike="noStrike" cap="none" normalizeH="0" baseline="0" dirty="0">
                        <a:ln>
                          <a:noFill/>
                        </a:ln>
                        <a:solidFill>
                          <a:schemeClr val="tx1"/>
                        </a:solidFill>
                        <a:effectLst/>
                        <a:latin typeface="Calibri" pitchFamily="34" charset="0"/>
                      </a:endParaRPr>
                    </a:p>
                  </a:txBody>
                  <a:tcPr marL="45720" marR="45720"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u="none" strike="noStrike" cap="none" normalizeH="0" baseline="0" dirty="0">
                          <a:ln>
                            <a:noFill/>
                          </a:ln>
                          <a:effectLst/>
                          <a:latin typeface="Calibri" pitchFamily="34" charset="0"/>
                        </a:rPr>
                        <a:t>0.56</a:t>
                      </a:r>
                      <a:endParaRPr kumimoji="0" lang="en-US" sz="1800" b="0" i="0" u="none" strike="noStrike" cap="none" normalizeH="0" baseline="0" dirty="0">
                        <a:ln>
                          <a:noFill/>
                        </a:ln>
                        <a:solidFill>
                          <a:schemeClr val="tx1"/>
                        </a:solidFill>
                        <a:effectLst/>
                        <a:latin typeface="Calibri" pitchFamily="34" charset="0"/>
                      </a:endParaRPr>
                    </a:p>
                  </a:txBody>
                  <a:tcPr marL="45720" marR="45720"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endParaRPr kumimoji="0" lang="en-US" sz="1800" b="0" i="0" u="none" strike="noStrike" cap="none" normalizeH="0" baseline="0" dirty="0">
                        <a:ln>
                          <a:noFill/>
                        </a:ln>
                        <a:solidFill>
                          <a:schemeClr val="tx1"/>
                        </a:solidFill>
                        <a:effectLst/>
                        <a:latin typeface="Calibri" pitchFamily="34" charset="0"/>
                      </a:endParaRPr>
                    </a:p>
                  </a:txBody>
                  <a:tcPr marL="45720" marR="45720"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endParaRPr kumimoji="0" lang="en-US" sz="1800" b="0" i="0" u="none" strike="noStrike" cap="none" normalizeH="0" baseline="0" dirty="0">
                        <a:ln>
                          <a:noFill/>
                        </a:ln>
                        <a:solidFill>
                          <a:schemeClr val="tx1"/>
                        </a:solidFill>
                        <a:effectLst/>
                        <a:latin typeface="Calibri" pitchFamily="34" charset="0"/>
                      </a:endParaRPr>
                    </a:p>
                  </a:txBody>
                  <a:tcPr marL="45720" marR="45720"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u="none" strike="noStrike" cap="none" normalizeH="0" baseline="0" dirty="0">
                          <a:ln>
                            <a:noFill/>
                          </a:ln>
                          <a:effectLst/>
                          <a:latin typeface="Calibri" pitchFamily="34" charset="0"/>
                        </a:rPr>
                        <a:t>0.56</a:t>
                      </a:r>
                      <a:endParaRPr kumimoji="0" lang="en-US" sz="1800" b="0" i="0" u="none" strike="noStrike" cap="none" normalizeH="0" baseline="0" dirty="0">
                        <a:ln>
                          <a:noFill/>
                        </a:ln>
                        <a:solidFill>
                          <a:schemeClr val="tx1"/>
                        </a:solidFill>
                        <a:effectLst/>
                        <a:latin typeface="Calibri" pitchFamily="34" charset="0"/>
                      </a:endParaRPr>
                    </a:p>
                  </a:txBody>
                  <a:tcPr marL="45720" marR="45720" horzOverflow="overflow"/>
                </a:tc>
                <a:extLst>
                  <a:ext uri="{0D108BD9-81ED-4DB2-BD59-A6C34878D82A}">
                    <a16:rowId xmlns:a16="http://schemas.microsoft.com/office/drawing/2014/main" val="10006"/>
                  </a:ext>
                </a:extLst>
              </a:tr>
              <a:tr h="306388">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u="none" strike="noStrike" cap="none" normalizeH="0" baseline="0" dirty="0">
                          <a:ln>
                            <a:noFill/>
                          </a:ln>
                          <a:effectLst/>
                          <a:latin typeface="Calibri" pitchFamily="34" charset="0"/>
                        </a:rPr>
                        <a:t>8</a:t>
                      </a:r>
                      <a:endParaRPr kumimoji="0" lang="en-US" sz="1800" b="0" i="0" u="none" strike="noStrike" cap="none" normalizeH="0" baseline="0" dirty="0">
                        <a:ln>
                          <a:noFill/>
                        </a:ln>
                        <a:solidFill>
                          <a:schemeClr val="tx1"/>
                        </a:solidFill>
                        <a:effectLst/>
                        <a:latin typeface="Calibri" pitchFamily="34" charset="0"/>
                      </a:endParaRPr>
                    </a:p>
                  </a:txBody>
                  <a:tcPr marL="45720" marR="45720"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endParaRPr kumimoji="0" lang="en-US" sz="1800" b="0" i="0" u="none" strike="noStrike" cap="none" normalizeH="0" baseline="0" dirty="0">
                        <a:ln>
                          <a:noFill/>
                        </a:ln>
                        <a:solidFill>
                          <a:schemeClr val="tx1"/>
                        </a:solidFill>
                        <a:effectLst/>
                        <a:latin typeface="Calibri" pitchFamily="34" charset="0"/>
                      </a:endParaRPr>
                    </a:p>
                  </a:txBody>
                  <a:tcPr marL="45720" marR="45720"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endParaRPr kumimoji="0" lang="en-US" sz="1800" b="0" i="0" u="none" strike="noStrike" cap="none" normalizeH="0" baseline="0" dirty="0">
                        <a:ln>
                          <a:noFill/>
                        </a:ln>
                        <a:solidFill>
                          <a:schemeClr val="tx1"/>
                        </a:solidFill>
                        <a:effectLst/>
                        <a:latin typeface="Calibri" pitchFamily="34" charset="0"/>
                      </a:endParaRPr>
                    </a:p>
                  </a:txBody>
                  <a:tcPr marL="45720" marR="45720"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endParaRPr kumimoji="0" lang="en-US" sz="1800" b="0" i="0" u="none" strike="noStrike" cap="none" normalizeH="0" baseline="0" dirty="0">
                        <a:ln>
                          <a:noFill/>
                        </a:ln>
                        <a:solidFill>
                          <a:schemeClr val="tx1"/>
                        </a:solidFill>
                        <a:effectLst/>
                        <a:latin typeface="Calibri" pitchFamily="34" charset="0"/>
                      </a:endParaRPr>
                    </a:p>
                  </a:txBody>
                  <a:tcPr marL="45720" marR="45720"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endParaRPr kumimoji="0" lang="en-US" sz="1800" b="0" i="0" u="none" strike="noStrike" cap="none" normalizeH="0" baseline="0" dirty="0">
                        <a:ln>
                          <a:noFill/>
                        </a:ln>
                        <a:solidFill>
                          <a:schemeClr val="tx1"/>
                        </a:solidFill>
                        <a:effectLst/>
                        <a:latin typeface="Calibri" pitchFamily="34" charset="0"/>
                      </a:endParaRPr>
                    </a:p>
                  </a:txBody>
                  <a:tcPr marL="45720" marR="45720"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endParaRPr kumimoji="0" lang="en-US" sz="1800" b="0" i="0" u="none" strike="noStrike" cap="none" normalizeH="0" baseline="0" dirty="0">
                        <a:ln>
                          <a:noFill/>
                        </a:ln>
                        <a:solidFill>
                          <a:schemeClr val="tx1"/>
                        </a:solidFill>
                        <a:effectLst/>
                        <a:latin typeface="Calibri" pitchFamily="34" charset="0"/>
                      </a:endParaRPr>
                    </a:p>
                  </a:txBody>
                  <a:tcPr marL="45720" marR="45720"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u="none" strike="noStrike" cap="none" normalizeH="0" baseline="0" dirty="0">
                          <a:ln>
                            <a:noFill/>
                          </a:ln>
                          <a:effectLst/>
                          <a:latin typeface="Calibri" pitchFamily="34" charset="0"/>
                        </a:rPr>
                        <a:t>0.54</a:t>
                      </a:r>
                      <a:endParaRPr kumimoji="0" lang="en-US" sz="1800" b="0" i="0" u="none" strike="noStrike" cap="none" normalizeH="0" baseline="0" dirty="0">
                        <a:ln>
                          <a:noFill/>
                        </a:ln>
                        <a:solidFill>
                          <a:schemeClr val="tx1"/>
                        </a:solidFill>
                        <a:effectLst/>
                        <a:latin typeface="Calibri" pitchFamily="34" charset="0"/>
                      </a:endParaRPr>
                    </a:p>
                  </a:txBody>
                  <a:tcPr marL="45720" marR="45720" horzOverflow="overflow">
                    <a:solidFill>
                      <a:srgbClr val="F1C7C7"/>
                    </a:solidFill>
                  </a:tcPr>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endParaRPr kumimoji="0" lang="en-US" sz="1800" b="0" i="0" u="none" strike="noStrike" cap="none" normalizeH="0" baseline="0" dirty="0">
                        <a:ln>
                          <a:noFill/>
                        </a:ln>
                        <a:solidFill>
                          <a:schemeClr val="tx1"/>
                        </a:solidFill>
                        <a:effectLst/>
                        <a:latin typeface="Calibri" pitchFamily="34" charset="0"/>
                      </a:endParaRPr>
                    </a:p>
                  </a:txBody>
                  <a:tcPr marL="45720" marR="45720"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endParaRPr kumimoji="0" lang="en-US" sz="1800" b="0" i="0" u="none" strike="noStrike" cap="none" normalizeH="0" baseline="0" dirty="0">
                        <a:ln>
                          <a:noFill/>
                        </a:ln>
                        <a:solidFill>
                          <a:schemeClr val="tx1"/>
                        </a:solidFill>
                        <a:effectLst/>
                        <a:latin typeface="Calibri" pitchFamily="34" charset="0"/>
                      </a:endParaRPr>
                    </a:p>
                  </a:txBody>
                  <a:tcPr marL="45720" marR="45720" horzOverflow="overflow"/>
                </a:tc>
                <a:extLst>
                  <a:ext uri="{0D108BD9-81ED-4DB2-BD59-A6C34878D82A}">
                    <a16:rowId xmlns:a16="http://schemas.microsoft.com/office/drawing/2014/main" val="10007"/>
                  </a:ext>
                </a:extLst>
              </a:tr>
              <a:tr h="304800">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u="none" strike="noStrike" cap="none" normalizeH="0" baseline="0" dirty="0">
                          <a:ln>
                            <a:noFill/>
                          </a:ln>
                          <a:effectLst/>
                          <a:latin typeface="Calibri" pitchFamily="34" charset="0"/>
                        </a:rPr>
                        <a:t>10</a:t>
                      </a:r>
                      <a:endParaRPr kumimoji="0" lang="en-US" sz="1800" b="0" i="0" u="none" strike="noStrike" cap="none" normalizeH="0" baseline="0" dirty="0">
                        <a:ln>
                          <a:noFill/>
                        </a:ln>
                        <a:solidFill>
                          <a:schemeClr val="tx1"/>
                        </a:solidFill>
                        <a:effectLst/>
                        <a:latin typeface="Calibri" pitchFamily="34" charset="0"/>
                      </a:endParaRPr>
                    </a:p>
                  </a:txBody>
                  <a:tcPr marL="45720" marR="45720"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endParaRPr kumimoji="0" lang="en-US" sz="1800" b="0" i="0" u="none" strike="noStrike" cap="none" normalizeH="0" baseline="0" dirty="0">
                        <a:ln>
                          <a:noFill/>
                        </a:ln>
                        <a:solidFill>
                          <a:schemeClr val="tx1"/>
                        </a:solidFill>
                        <a:effectLst/>
                        <a:latin typeface="Calibri" pitchFamily="34" charset="0"/>
                      </a:endParaRPr>
                    </a:p>
                  </a:txBody>
                  <a:tcPr marL="45720" marR="45720"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endParaRPr kumimoji="0" lang="en-US" sz="1800" b="0" i="0" u="none" strike="noStrike" cap="none" normalizeH="0" baseline="0" dirty="0">
                        <a:ln>
                          <a:noFill/>
                        </a:ln>
                        <a:solidFill>
                          <a:schemeClr val="tx1"/>
                        </a:solidFill>
                        <a:effectLst/>
                        <a:latin typeface="Calibri" pitchFamily="34" charset="0"/>
                      </a:endParaRPr>
                    </a:p>
                  </a:txBody>
                  <a:tcPr marL="45720" marR="45720"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endParaRPr kumimoji="0" lang="en-US" sz="1800" b="0" i="0" u="none" strike="noStrike" cap="none" normalizeH="0" baseline="0" dirty="0">
                        <a:ln>
                          <a:noFill/>
                        </a:ln>
                        <a:solidFill>
                          <a:schemeClr val="tx1"/>
                        </a:solidFill>
                        <a:effectLst/>
                        <a:latin typeface="Calibri" pitchFamily="34" charset="0"/>
                      </a:endParaRPr>
                    </a:p>
                  </a:txBody>
                  <a:tcPr marL="45720" marR="45720"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endParaRPr kumimoji="0" lang="en-US" sz="1800" b="0" i="0" u="none" strike="noStrike" cap="none" normalizeH="0" baseline="0" dirty="0">
                        <a:ln>
                          <a:noFill/>
                        </a:ln>
                        <a:solidFill>
                          <a:schemeClr val="tx1"/>
                        </a:solidFill>
                        <a:effectLst/>
                        <a:latin typeface="Calibri" pitchFamily="34" charset="0"/>
                      </a:endParaRPr>
                    </a:p>
                  </a:txBody>
                  <a:tcPr marL="45720" marR="45720"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endParaRPr kumimoji="0" lang="en-US" sz="1800" b="0" i="0" u="none" strike="noStrike" cap="none" normalizeH="0" baseline="0" dirty="0">
                        <a:ln>
                          <a:noFill/>
                        </a:ln>
                        <a:solidFill>
                          <a:schemeClr val="tx1"/>
                        </a:solidFill>
                        <a:effectLst/>
                        <a:latin typeface="Calibri" pitchFamily="34" charset="0"/>
                      </a:endParaRPr>
                    </a:p>
                  </a:txBody>
                  <a:tcPr marL="45720" marR="45720"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endParaRPr kumimoji="0" lang="en-US" sz="1800" b="0" i="0" u="none" strike="noStrike" cap="none" normalizeH="0" baseline="0" dirty="0">
                        <a:ln>
                          <a:noFill/>
                        </a:ln>
                        <a:solidFill>
                          <a:schemeClr val="tx1"/>
                        </a:solidFill>
                        <a:effectLst/>
                        <a:latin typeface="Calibri" pitchFamily="34" charset="0"/>
                      </a:endParaRPr>
                    </a:p>
                  </a:txBody>
                  <a:tcPr marL="45720" marR="45720"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u="none" strike="noStrike" cap="none" normalizeH="0" baseline="0" dirty="0">
                          <a:ln>
                            <a:noFill/>
                          </a:ln>
                          <a:effectLst/>
                          <a:latin typeface="Calibri" pitchFamily="34" charset="0"/>
                        </a:rPr>
                        <a:t>0.54</a:t>
                      </a:r>
                      <a:endParaRPr kumimoji="0" lang="en-US" sz="1800" b="0" i="0" u="none" strike="noStrike" cap="none" normalizeH="0" baseline="0" dirty="0">
                        <a:ln>
                          <a:noFill/>
                        </a:ln>
                        <a:solidFill>
                          <a:schemeClr val="tx1"/>
                        </a:solidFill>
                        <a:effectLst/>
                        <a:latin typeface="Calibri" pitchFamily="34" charset="0"/>
                      </a:endParaRPr>
                    </a:p>
                  </a:txBody>
                  <a:tcPr marL="45720" marR="45720"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endParaRPr kumimoji="0" lang="en-US" sz="1800" b="0" i="0" u="none" strike="noStrike" cap="none" normalizeH="0" baseline="0" dirty="0">
                        <a:ln>
                          <a:noFill/>
                        </a:ln>
                        <a:solidFill>
                          <a:schemeClr val="tx1"/>
                        </a:solidFill>
                        <a:effectLst/>
                        <a:latin typeface="Calibri" pitchFamily="34" charset="0"/>
                      </a:endParaRPr>
                    </a:p>
                  </a:txBody>
                  <a:tcPr marL="45720" marR="45720" horzOverflow="overflow"/>
                </a:tc>
                <a:extLst>
                  <a:ext uri="{0D108BD9-81ED-4DB2-BD59-A6C34878D82A}">
                    <a16:rowId xmlns:a16="http://schemas.microsoft.com/office/drawing/2014/main" val="10008"/>
                  </a:ext>
                </a:extLst>
              </a:tr>
              <a:tr h="304800">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u="none" strike="noStrike" cap="none" normalizeH="0" baseline="0" dirty="0">
                          <a:ln>
                            <a:noFill/>
                          </a:ln>
                          <a:effectLst/>
                          <a:latin typeface="Calibri" pitchFamily="34" charset="0"/>
                        </a:rPr>
                        <a:t>12</a:t>
                      </a:r>
                      <a:endParaRPr kumimoji="0" lang="en-US" sz="1800" b="0" i="0" u="none" strike="noStrike" cap="none" normalizeH="0" baseline="0" dirty="0">
                        <a:ln>
                          <a:noFill/>
                        </a:ln>
                        <a:solidFill>
                          <a:schemeClr val="tx1"/>
                        </a:solidFill>
                        <a:effectLst/>
                        <a:latin typeface="Calibri" pitchFamily="34" charset="0"/>
                      </a:endParaRPr>
                    </a:p>
                  </a:txBody>
                  <a:tcPr marL="45720" marR="45720"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endParaRPr kumimoji="0" lang="en-US" sz="1800" b="0" i="0" u="none" strike="noStrike" cap="none" normalizeH="0" baseline="0" dirty="0">
                        <a:ln>
                          <a:noFill/>
                        </a:ln>
                        <a:solidFill>
                          <a:schemeClr val="tx1"/>
                        </a:solidFill>
                        <a:effectLst/>
                        <a:latin typeface="Calibri" pitchFamily="34" charset="0"/>
                      </a:endParaRPr>
                    </a:p>
                  </a:txBody>
                  <a:tcPr marL="45720" marR="45720"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endParaRPr kumimoji="0" lang="en-US" sz="1800" b="0" i="0" u="none" strike="noStrike" cap="none" normalizeH="0" baseline="0" dirty="0">
                        <a:ln>
                          <a:noFill/>
                        </a:ln>
                        <a:solidFill>
                          <a:schemeClr val="tx1"/>
                        </a:solidFill>
                        <a:effectLst/>
                        <a:latin typeface="Calibri" pitchFamily="34" charset="0"/>
                      </a:endParaRPr>
                    </a:p>
                  </a:txBody>
                  <a:tcPr marL="45720" marR="45720"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endParaRPr kumimoji="0" lang="en-US" sz="1800" b="0" i="0" u="none" strike="noStrike" cap="none" normalizeH="0" baseline="0" dirty="0">
                        <a:ln>
                          <a:noFill/>
                        </a:ln>
                        <a:solidFill>
                          <a:schemeClr val="tx1"/>
                        </a:solidFill>
                        <a:effectLst/>
                        <a:latin typeface="Calibri" pitchFamily="34" charset="0"/>
                      </a:endParaRPr>
                    </a:p>
                  </a:txBody>
                  <a:tcPr marL="45720" marR="45720"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endParaRPr kumimoji="0" lang="en-US" sz="1800" b="0" i="0" u="none" strike="noStrike" cap="none" normalizeH="0" baseline="0" dirty="0">
                        <a:ln>
                          <a:noFill/>
                        </a:ln>
                        <a:solidFill>
                          <a:schemeClr val="tx1"/>
                        </a:solidFill>
                        <a:effectLst/>
                        <a:latin typeface="Calibri" pitchFamily="34" charset="0"/>
                      </a:endParaRPr>
                    </a:p>
                  </a:txBody>
                  <a:tcPr marL="45720" marR="45720"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endParaRPr kumimoji="0" lang="en-US" sz="1800" b="0" i="0" u="none" strike="noStrike" cap="none" normalizeH="0" baseline="0" dirty="0">
                        <a:ln>
                          <a:noFill/>
                        </a:ln>
                        <a:solidFill>
                          <a:schemeClr val="tx1"/>
                        </a:solidFill>
                        <a:effectLst/>
                        <a:latin typeface="Calibri" pitchFamily="34" charset="0"/>
                      </a:endParaRPr>
                    </a:p>
                  </a:txBody>
                  <a:tcPr marL="45720" marR="45720"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endParaRPr kumimoji="0" lang="en-US" sz="1800" b="0" i="0" u="none" strike="noStrike" cap="none" normalizeH="0" baseline="0" dirty="0">
                        <a:ln>
                          <a:noFill/>
                        </a:ln>
                        <a:solidFill>
                          <a:schemeClr val="tx1"/>
                        </a:solidFill>
                        <a:effectLst/>
                        <a:latin typeface="Calibri" pitchFamily="34" charset="0"/>
                      </a:endParaRPr>
                    </a:p>
                  </a:txBody>
                  <a:tcPr marL="45720" marR="45720"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endParaRPr kumimoji="0" lang="en-US" sz="1800" b="0" i="0" u="none" strike="noStrike" cap="none" normalizeH="0" baseline="0" dirty="0">
                        <a:ln>
                          <a:noFill/>
                        </a:ln>
                        <a:solidFill>
                          <a:schemeClr val="tx1"/>
                        </a:solidFill>
                        <a:effectLst/>
                        <a:latin typeface="Calibri" pitchFamily="34" charset="0"/>
                      </a:endParaRPr>
                    </a:p>
                  </a:txBody>
                  <a:tcPr marL="45720" marR="45720" horzOverflow="overflow"/>
                </a:tc>
                <a:tc>
                  <a:txBody>
                    <a:body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0" i="0" u="none" strike="noStrike" cap="none" normalizeH="0" baseline="0" dirty="0">
                          <a:ln>
                            <a:noFill/>
                          </a:ln>
                          <a:solidFill>
                            <a:schemeClr val="dk1"/>
                          </a:solidFill>
                          <a:effectLst/>
                          <a:latin typeface="Calibri" pitchFamily="34" charset="0"/>
                        </a:rPr>
                        <a:t>0.56</a:t>
                      </a:r>
                      <a:endParaRPr kumimoji="0" lang="en-US" sz="1800" b="0" i="0" u="none" strike="noStrike" cap="none" normalizeH="0" baseline="0" dirty="0">
                        <a:ln>
                          <a:noFill/>
                        </a:ln>
                        <a:solidFill>
                          <a:schemeClr val="tx1"/>
                        </a:solidFill>
                        <a:effectLst/>
                        <a:latin typeface="Calibri" pitchFamily="34" charset="0"/>
                      </a:endParaRPr>
                    </a:p>
                  </a:txBody>
                  <a:tcPr marL="45720" marR="45720" horzOverflow="overflow"/>
                </a:tc>
                <a:extLst>
                  <a:ext uri="{0D108BD9-81ED-4DB2-BD59-A6C34878D82A}">
                    <a16:rowId xmlns:a16="http://schemas.microsoft.com/office/drawing/2014/main" val="10009"/>
                  </a:ext>
                </a:extLst>
              </a:tr>
            </a:tbl>
          </a:graphicData>
        </a:graphic>
      </p:graphicFrame>
      <p:sp>
        <p:nvSpPr>
          <p:cNvPr id="5" name="TextBox 4"/>
          <p:cNvSpPr txBox="1"/>
          <p:nvPr/>
        </p:nvSpPr>
        <p:spPr>
          <a:xfrm rot="16200000">
            <a:off x="1553471" y="4590470"/>
            <a:ext cx="1460593" cy="369332"/>
          </a:xfrm>
          <a:prstGeom prst="rect">
            <a:avLst/>
          </a:prstGeom>
          <a:noFill/>
        </p:spPr>
        <p:txBody>
          <a:bodyPr wrap="none" rtlCol="0">
            <a:spAutoFit/>
          </a:bodyPr>
          <a:lstStyle/>
          <a:p>
            <a:r>
              <a:rPr lang="en-US" i="1" dirty="0">
                <a:solidFill>
                  <a:schemeClr val="bg1">
                    <a:lumMod val="50000"/>
                  </a:schemeClr>
                </a:solidFill>
                <a:latin typeface="Calibri" pitchFamily="34" charset="0"/>
              </a:rPr>
              <a:t>Accumulators</a:t>
            </a:r>
          </a:p>
        </p:txBody>
      </p:sp>
      <mc:AlternateContent xmlns:mc="http://schemas.openxmlformats.org/markup-compatibility/2006">
        <mc:Choice xmlns:a14="http://schemas.microsoft.com/office/drawing/2010/main" Requires="a14">
          <p:sp>
            <p:nvSpPr>
              <p:cNvPr id="7" name="Text Placeholder 5">
                <a:extLst>
                  <a:ext uri="{FF2B5EF4-FFF2-40B4-BE49-F238E27FC236}">
                    <a16:creationId xmlns:a16="http://schemas.microsoft.com/office/drawing/2014/main" id="{0CDE9191-303F-40DF-8316-348B02539942}"/>
                  </a:ext>
                </a:extLst>
              </p:cNvPr>
              <p:cNvSpPr txBox="1">
                <a:spLocks/>
              </p:cNvSpPr>
              <p:nvPr/>
            </p:nvSpPr>
            <p:spPr>
              <a:xfrm>
                <a:off x="147344" y="6525676"/>
                <a:ext cx="2567110" cy="20581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700" dirty="0"/>
                  <a:t>[15-213 @ CMU]</a:t>
                </a:r>
                <a14:m>
                  <m:oMath xmlns:m="http://schemas.openxmlformats.org/officeDocument/2006/math">
                    <m:r>
                      <a:rPr lang="en-US" sz="700" i="1">
                        <a:latin typeface="Cambria Math" panose="02040503050406030204" pitchFamily="18" charset="0"/>
                      </a:rPr>
                      <m:t>→</m:t>
                    </m:r>
                  </m:oMath>
                </a14:m>
                <a:endParaRPr lang="en-US" sz="700" dirty="0"/>
              </a:p>
            </p:txBody>
          </p:sp>
        </mc:Choice>
        <mc:Fallback>
          <p:sp>
            <p:nvSpPr>
              <p:cNvPr id="7" name="Text Placeholder 5">
                <a:extLst>
                  <a:ext uri="{FF2B5EF4-FFF2-40B4-BE49-F238E27FC236}">
                    <a16:creationId xmlns:a16="http://schemas.microsoft.com/office/drawing/2014/main" id="{0CDE9191-303F-40DF-8316-348B02539942}"/>
                  </a:ext>
                </a:extLst>
              </p:cNvPr>
              <p:cNvSpPr txBox="1">
                <a:spLocks noRot="1" noChangeAspect="1" noMove="1" noResize="1" noEditPoints="1" noAdjustHandles="1" noChangeArrowheads="1" noChangeShapeType="1" noTextEdit="1"/>
              </p:cNvSpPr>
              <p:nvPr/>
            </p:nvSpPr>
            <p:spPr>
              <a:xfrm>
                <a:off x="147344" y="6525676"/>
                <a:ext cx="2567110" cy="205819"/>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732937231"/>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52" name="Rectangle 32"/>
          <p:cNvSpPr>
            <a:spLocks noGrp="1" noChangeArrowheads="1"/>
          </p:cNvSpPr>
          <p:nvPr>
            <p:ph type="title"/>
          </p:nvPr>
        </p:nvSpPr>
        <p:spPr/>
        <p:txBody>
          <a:bodyPr/>
          <a:lstStyle/>
          <a:p>
            <a:pPr eaLnBrk="1" hangingPunct="1">
              <a:defRPr/>
            </a:pPr>
            <a:r>
              <a:rPr lang="en-US" dirty="0"/>
              <a:t>Achievable Performance</a:t>
            </a:r>
          </a:p>
        </p:txBody>
      </p:sp>
      <p:sp>
        <p:nvSpPr>
          <p:cNvPr id="798753" name="Rectangle 33"/>
          <p:cNvSpPr>
            <a:spLocks noGrp="1" noChangeArrowheads="1"/>
          </p:cNvSpPr>
          <p:nvPr>
            <p:ph type="body" idx="1"/>
          </p:nvPr>
        </p:nvSpPr>
        <p:spPr>
          <a:xfrm>
            <a:off x="1814514" y="4603750"/>
            <a:ext cx="8307387" cy="1873250"/>
          </a:xfrm>
        </p:spPr>
        <p:txBody>
          <a:bodyPr/>
          <a:lstStyle/>
          <a:p>
            <a:pPr eaLnBrk="1" hangingPunct="1">
              <a:defRPr/>
            </a:pPr>
            <a:r>
              <a:rPr lang="en-US" dirty="0"/>
              <a:t>Limited only by throughput of functional units</a:t>
            </a:r>
          </a:p>
          <a:p>
            <a:pPr eaLnBrk="1" hangingPunct="1">
              <a:defRPr/>
            </a:pPr>
            <a:r>
              <a:rPr lang="en-US" dirty="0"/>
              <a:t>Up to 42X improvement over original, un-optimized code</a:t>
            </a:r>
          </a:p>
          <a:p>
            <a:pPr lvl="1" eaLnBrk="1" hangingPunct="1">
              <a:defRPr/>
            </a:pPr>
            <a:endParaRPr lang="en-US" sz="2400" dirty="0"/>
          </a:p>
          <a:p>
            <a:pPr lvl="1" eaLnBrk="1" hangingPunct="1">
              <a:defRPr/>
            </a:pPr>
            <a:endParaRPr lang="en-US" sz="2400" dirty="0"/>
          </a:p>
        </p:txBody>
      </p:sp>
      <p:graphicFrame>
        <p:nvGraphicFramePr>
          <p:cNvPr id="7" name="Group 49"/>
          <p:cNvGraphicFramePr>
            <a:graphicFrameLocks noGrp="1"/>
          </p:cNvGraphicFramePr>
          <p:nvPr/>
        </p:nvGraphicFramePr>
        <p:xfrm>
          <a:off x="1409380" y="1977050"/>
          <a:ext cx="7796385" cy="1939925"/>
        </p:xfrm>
        <a:graphic>
          <a:graphicData uri="http://schemas.openxmlformats.org/drawingml/2006/table">
            <a:tbl>
              <a:tblPr/>
              <a:tblGrid>
                <a:gridCol w="2418937">
                  <a:extLst>
                    <a:ext uri="{9D8B030D-6E8A-4147-A177-3AD203B41FA5}">
                      <a16:colId xmlns:a16="http://schemas.microsoft.com/office/drawing/2014/main" val="20000"/>
                    </a:ext>
                  </a:extLst>
                </a:gridCol>
                <a:gridCol w="1344362">
                  <a:extLst>
                    <a:ext uri="{9D8B030D-6E8A-4147-A177-3AD203B41FA5}">
                      <a16:colId xmlns:a16="http://schemas.microsoft.com/office/drawing/2014/main" val="20001"/>
                    </a:ext>
                  </a:extLst>
                </a:gridCol>
                <a:gridCol w="1344362">
                  <a:extLst>
                    <a:ext uri="{9D8B030D-6E8A-4147-A177-3AD203B41FA5}">
                      <a16:colId xmlns:a16="http://schemas.microsoft.com/office/drawing/2014/main" val="20002"/>
                    </a:ext>
                  </a:extLst>
                </a:gridCol>
                <a:gridCol w="1344362">
                  <a:extLst>
                    <a:ext uri="{9D8B030D-6E8A-4147-A177-3AD203B41FA5}">
                      <a16:colId xmlns:a16="http://schemas.microsoft.com/office/drawing/2014/main" val="20003"/>
                    </a:ext>
                  </a:extLst>
                </a:gridCol>
                <a:gridCol w="1344362">
                  <a:extLst>
                    <a:ext uri="{9D8B030D-6E8A-4147-A177-3AD203B41FA5}">
                      <a16:colId xmlns:a16="http://schemas.microsoft.com/office/drawing/2014/main" val="20004"/>
                    </a:ext>
                  </a:extLst>
                </a:gridCol>
              </a:tblGrid>
              <a:tr h="390525">
                <a:tc>
                  <a:txBody>
                    <a:bodyPr/>
                    <a:lstStyle/>
                    <a:p>
                      <a:pPr marL="0" marR="0" lvl="0" indent="0" algn="l"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a:ln>
                            <a:noFill/>
                          </a:ln>
                          <a:solidFill>
                            <a:srgbClr val="C00000"/>
                          </a:solidFill>
                          <a:effectLst/>
                          <a:latin typeface="Calibri" panose="020F0502020204030204" pitchFamily="34" charset="0"/>
                        </a:rPr>
                        <a:t>Method</a:t>
                      </a:r>
                    </a:p>
                  </a:txBody>
                  <a:tcPr marL="45720" marR="45720" horzOverflow="overflow">
                    <a:lnL w="28575"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28575"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solidFill>
                      <a:srgbClr val="D5F1CF"/>
                    </a:solidFill>
                  </a:tcPr>
                </a:tc>
                <a:tc gridSpan="2">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a:ln>
                            <a:noFill/>
                          </a:ln>
                          <a:solidFill>
                            <a:srgbClr val="C00000"/>
                          </a:solidFill>
                          <a:effectLst/>
                          <a:latin typeface="Calibri" panose="020F0502020204030204" pitchFamily="34" charset="0"/>
                        </a:rPr>
                        <a:t>Integer</a:t>
                      </a:r>
                    </a:p>
                  </a:txBody>
                  <a:tcPr marL="45720" marR="45720"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28575"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solidFill>
                      <a:srgbClr val="F1C7C7"/>
                    </a:solidFill>
                  </a:tcPr>
                </a:tc>
                <a:tc hMerge="1">
                  <a:txBody>
                    <a:bodyPr/>
                    <a:lstStyle/>
                    <a:p>
                      <a:endParaRPr lang="en-US"/>
                    </a:p>
                  </a:txBody>
                  <a:tcPr/>
                </a:tc>
                <a:tc gridSpan="2">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a:ln>
                            <a:noFill/>
                          </a:ln>
                          <a:solidFill>
                            <a:srgbClr val="C00000"/>
                          </a:solidFill>
                          <a:effectLst/>
                          <a:latin typeface="Calibri" panose="020F0502020204030204" pitchFamily="34" charset="0"/>
                        </a:rPr>
                        <a:t>Double FP</a:t>
                      </a:r>
                    </a:p>
                  </a:txBody>
                  <a:tcPr marL="45720" marR="45720" horzOverflow="overflow">
                    <a:lnL w="12700" cap="flat" cmpd="sng" algn="ctr">
                      <a:solidFill>
                        <a:schemeClr val="tx1"/>
                      </a:solidFill>
                      <a:prstDash val="solid"/>
                      <a:round/>
                      <a:headEnd type="none" w="med" len="med"/>
                      <a:tailEnd type="none" w="sm" len="sm"/>
                    </a:lnL>
                    <a:lnR w="28575" cap="flat" cmpd="sng" algn="ctr">
                      <a:solidFill>
                        <a:schemeClr val="tx1"/>
                      </a:solidFill>
                      <a:prstDash val="solid"/>
                      <a:round/>
                      <a:headEnd type="none" w="med" len="med"/>
                      <a:tailEnd type="none" w="sm" len="sm"/>
                    </a:lnR>
                    <a:lnT w="28575"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solidFill>
                      <a:srgbClr val="F1C7C7"/>
                    </a:solidFill>
                  </a:tcPr>
                </a:tc>
                <a:tc hMerge="1">
                  <a:txBody>
                    <a:bodyPr/>
                    <a:lstStyle/>
                    <a:p>
                      <a:endParaRPr lang="en-US"/>
                    </a:p>
                  </a:txBody>
                  <a:tcPr/>
                </a:tc>
                <a:extLst>
                  <a:ext uri="{0D108BD9-81ED-4DB2-BD59-A6C34878D82A}">
                    <a16:rowId xmlns:a16="http://schemas.microsoft.com/office/drawing/2014/main" val="10000"/>
                  </a:ext>
                </a:extLst>
              </a:tr>
              <a:tr h="387350">
                <a:tc>
                  <a:txBody>
                    <a:bodyPr/>
                    <a:lstStyle/>
                    <a:p>
                      <a:pPr marL="0" marR="0" lvl="0" indent="0" algn="l"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a:ln>
                            <a:noFill/>
                          </a:ln>
                          <a:solidFill>
                            <a:srgbClr val="C00000"/>
                          </a:solidFill>
                          <a:effectLst/>
                          <a:latin typeface="Calibri" panose="020F0502020204030204" pitchFamily="34" charset="0"/>
                        </a:rPr>
                        <a:t>Operation</a:t>
                      </a:r>
                    </a:p>
                  </a:txBody>
                  <a:tcPr marL="45720" marR="45720" horzOverflow="overflow">
                    <a:lnL w="28575"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solidFill>
                      <a:srgbClr val="D5F1CF"/>
                    </a:solid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a:ln>
                            <a:noFill/>
                          </a:ln>
                          <a:solidFill>
                            <a:srgbClr val="C00000"/>
                          </a:solidFill>
                          <a:effectLst/>
                          <a:latin typeface="Calibri" panose="020F0502020204030204" pitchFamily="34" charset="0"/>
                        </a:rPr>
                        <a:t>Add</a:t>
                      </a:r>
                    </a:p>
                  </a:txBody>
                  <a:tcPr marL="45720" marR="45720" anchor="ctr"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err="1">
                          <a:ln>
                            <a:noFill/>
                          </a:ln>
                          <a:solidFill>
                            <a:srgbClr val="C00000"/>
                          </a:solidFill>
                          <a:effectLst/>
                          <a:latin typeface="Calibri" panose="020F0502020204030204" pitchFamily="34" charset="0"/>
                        </a:rPr>
                        <a:t>Mult</a:t>
                      </a:r>
                      <a:endParaRPr kumimoji="0" lang="en-US" sz="1800" b="1" i="0" u="none" strike="noStrike" cap="none" normalizeH="0" baseline="0" dirty="0">
                        <a:ln>
                          <a:noFill/>
                        </a:ln>
                        <a:solidFill>
                          <a:srgbClr val="C00000"/>
                        </a:solidFill>
                        <a:effectLst/>
                        <a:latin typeface="Calibri" panose="020F0502020204030204" pitchFamily="34" charset="0"/>
                      </a:endParaRPr>
                    </a:p>
                  </a:txBody>
                  <a:tcPr marL="45720" marR="45720" anchor="ctr"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a:ln>
                            <a:noFill/>
                          </a:ln>
                          <a:solidFill>
                            <a:srgbClr val="C00000"/>
                          </a:solidFill>
                          <a:effectLst/>
                          <a:latin typeface="Calibri" panose="020F0502020204030204" pitchFamily="34" charset="0"/>
                        </a:rPr>
                        <a:t>Add</a:t>
                      </a:r>
                    </a:p>
                  </a:txBody>
                  <a:tcPr marL="45720" marR="45720" anchor="ctr"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err="1">
                          <a:ln>
                            <a:noFill/>
                          </a:ln>
                          <a:solidFill>
                            <a:srgbClr val="C00000"/>
                          </a:solidFill>
                          <a:effectLst/>
                          <a:latin typeface="Calibri" panose="020F0502020204030204" pitchFamily="34" charset="0"/>
                        </a:rPr>
                        <a:t>Mult</a:t>
                      </a:r>
                      <a:endParaRPr kumimoji="0" lang="en-US" sz="1800" b="1" i="0" u="none" strike="noStrike" cap="none" normalizeH="0" baseline="0" dirty="0">
                        <a:ln>
                          <a:noFill/>
                        </a:ln>
                        <a:solidFill>
                          <a:srgbClr val="C00000"/>
                        </a:solidFill>
                        <a:effectLst/>
                        <a:latin typeface="Calibri" panose="020F0502020204030204" pitchFamily="34" charset="0"/>
                      </a:endParaRPr>
                    </a:p>
                  </a:txBody>
                  <a:tcPr marL="45720" marR="45720" anchor="ctr" horzOverflow="overflow">
                    <a:lnL w="12700" cap="flat" cmpd="sng" algn="ctr">
                      <a:solidFill>
                        <a:schemeClr val="tx1"/>
                      </a:solidFill>
                      <a:prstDash val="solid"/>
                      <a:round/>
                      <a:headEnd type="none" w="med" len="med"/>
                      <a:tailEnd type="none" w="sm" len="sm"/>
                    </a:lnL>
                    <a:lnR w="28575"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extLst>
                  <a:ext uri="{0D108BD9-81ED-4DB2-BD59-A6C34878D82A}">
                    <a16:rowId xmlns:a16="http://schemas.microsoft.com/office/drawing/2014/main" val="10001"/>
                  </a:ext>
                </a:extLst>
              </a:tr>
              <a:tr h="387350">
                <a:tc>
                  <a:txBody>
                    <a:bodyPr/>
                    <a:lstStyle/>
                    <a:p>
                      <a:pPr marL="0" marR="0" lvl="0" indent="0" algn="l"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a:ln>
                            <a:noFill/>
                          </a:ln>
                          <a:solidFill>
                            <a:schemeClr val="tx1"/>
                          </a:solidFill>
                          <a:effectLst/>
                          <a:latin typeface="Calibri" panose="020F0502020204030204" pitchFamily="34" charset="0"/>
                        </a:rPr>
                        <a:t>Best</a:t>
                      </a:r>
                    </a:p>
                  </a:txBody>
                  <a:tcPr marL="45720" marR="45720" horzOverflow="overflow">
                    <a:lnL w="28575"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solidFill>
                      <a:srgbClr val="D5F1CF"/>
                    </a:solid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a:ln>
                            <a:noFill/>
                          </a:ln>
                          <a:solidFill>
                            <a:schemeClr val="tx1"/>
                          </a:solidFill>
                          <a:effectLst/>
                          <a:latin typeface="Calibri" panose="020F0502020204030204" pitchFamily="34" charset="0"/>
                        </a:rPr>
                        <a:t>0.54</a:t>
                      </a:r>
                    </a:p>
                  </a:txBody>
                  <a:tcPr marL="45720" marR="45720" anchor="ctr"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a:ln>
                            <a:noFill/>
                          </a:ln>
                          <a:solidFill>
                            <a:schemeClr val="tx1"/>
                          </a:solidFill>
                          <a:effectLst/>
                          <a:latin typeface="Calibri" panose="020F0502020204030204" pitchFamily="34" charset="0"/>
                        </a:rPr>
                        <a:t>1.01</a:t>
                      </a:r>
                    </a:p>
                  </a:txBody>
                  <a:tcPr marL="45720" marR="45720" anchor="ctr"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a:ln>
                            <a:noFill/>
                          </a:ln>
                          <a:solidFill>
                            <a:schemeClr val="tx1"/>
                          </a:solidFill>
                          <a:effectLst/>
                          <a:latin typeface="Calibri" panose="020F0502020204030204" pitchFamily="34" charset="0"/>
                        </a:rPr>
                        <a:t>1.01</a:t>
                      </a:r>
                    </a:p>
                  </a:txBody>
                  <a:tcPr marL="45720" marR="45720" anchor="ctr"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a:ln>
                            <a:noFill/>
                          </a:ln>
                          <a:solidFill>
                            <a:schemeClr val="tx1"/>
                          </a:solidFill>
                          <a:effectLst/>
                          <a:latin typeface="Calibri" panose="020F0502020204030204" pitchFamily="34" charset="0"/>
                        </a:rPr>
                        <a:t>0.52</a:t>
                      </a:r>
                    </a:p>
                  </a:txBody>
                  <a:tcPr marL="45720" marR="45720" anchor="ctr" horzOverflow="overflow">
                    <a:lnL w="12700" cap="flat" cmpd="sng" algn="ctr">
                      <a:solidFill>
                        <a:schemeClr val="tx1"/>
                      </a:solidFill>
                      <a:prstDash val="solid"/>
                      <a:round/>
                      <a:headEnd type="none" w="med" len="med"/>
                      <a:tailEnd type="none" w="sm" len="sm"/>
                    </a:lnL>
                    <a:lnR w="28575"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extLst>
                  <a:ext uri="{0D108BD9-81ED-4DB2-BD59-A6C34878D82A}">
                    <a16:rowId xmlns:a16="http://schemas.microsoft.com/office/drawing/2014/main" val="10002"/>
                  </a:ext>
                </a:extLst>
              </a:tr>
              <a:tr h="387350">
                <a:tc>
                  <a:txBody>
                    <a:bodyPr/>
                    <a:lstStyle/>
                    <a:p>
                      <a:pPr marL="0" marR="0" lvl="0" indent="0" algn="l"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1" u="none" strike="noStrike" cap="none" normalizeH="0" baseline="0" dirty="0">
                          <a:ln>
                            <a:noFill/>
                          </a:ln>
                          <a:solidFill>
                            <a:srgbClr val="0070C0"/>
                          </a:solidFill>
                          <a:effectLst/>
                          <a:latin typeface="Calibri" panose="020F0502020204030204" pitchFamily="34" charset="0"/>
                        </a:rPr>
                        <a:t>Latency Bound</a:t>
                      </a:r>
                    </a:p>
                  </a:txBody>
                  <a:tcPr marL="45720" marR="45720" horzOverflow="overflow">
                    <a:lnL w="28575"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solidFill>
                      <a:schemeClr val="accent6">
                        <a:lumMod val="20000"/>
                        <a:lumOff val="80000"/>
                      </a:schemeClr>
                    </a:solid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1" u="none" strike="noStrike" cap="none" normalizeH="0" baseline="0" dirty="0">
                          <a:ln>
                            <a:noFill/>
                          </a:ln>
                          <a:solidFill>
                            <a:srgbClr val="0070C0"/>
                          </a:solidFill>
                          <a:effectLst/>
                          <a:latin typeface="Calibri" panose="020F0502020204030204" pitchFamily="34" charset="0"/>
                        </a:rPr>
                        <a:t>1.00</a:t>
                      </a:r>
                    </a:p>
                  </a:txBody>
                  <a:tcPr marL="45720" marR="45720" anchor="ctr"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1" u="none" strike="noStrike" cap="none" normalizeH="0" baseline="0" dirty="0">
                          <a:ln>
                            <a:noFill/>
                          </a:ln>
                          <a:solidFill>
                            <a:srgbClr val="0070C0"/>
                          </a:solidFill>
                          <a:effectLst/>
                          <a:latin typeface="Calibri" panose="020F0502020204030204" pitchFamily="34" charset="0"/>
                        </a:rPr>
                        <a:t>3.00</a:t>
                      </a:r>
                    </a:p>
                  </a:txBody>
                  <a:tcPr marL="45720" marR="45720" anchor="ctr"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1" u="none" strike="noStrike" cap="none" normalizeH="0" baseline="0" dirty="0">
                          <a:ln>
                            <a:noFill/>
                          </a:ln>
                          <a:solidFill>
                            <a:srgbClr val="0070C0"/>
                          </a:solidFill>
                          <a:effectLst/>
                          <a:latin typeface="Calibri" panose="020F0502020204030204" pitchFamily="34" charset="0"/>
                        </a:rPr>
                        <a:t>3.00</a:t>
                      </a:r>
                    </a:p>
                  </a:txBody>
                  <a:tcPr marL="45720" marR="45720" anchor="ctr"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1" u="none" strike="noStrike" cap="none" normalizeH="0" baseline="0" dirty="0">
                          <a:ln>
                            <a:noFill/>
                          </a:ln>
                          <a:solidFill>
                            <a:srgbClr val="0070C0"/>
                          </a:solidFill>
                          <a:effectLst/>
                          <a:latin typeface="Calibri" panose="020F0502020204030204" pitchFamily="34" charset="0"/>
                        </a:rPr>
                        <a:t>5.00</a:t>
                      </a:r>
                    </a:p>
                  </a:txBody>
                  <a:tcPr marL="45720" marR="45720" anchor="ctr" horzOverflow="overflow">
                    <a:lnL w="12700" cap="flat" cmpd="sng" algn="ctr">
                      <a:solidFill>
                        <a:schemeClr val="tx1"/>
                      </a:solidFill>
                      <a:prstDash val="solid"/>
                      <a:round/>
                      <a:headEnd type="none" w="med" len="med"/>
                      <a:tailEnd type="none" w="sm" len="sm"/>
                    </a:lnL>
                    <a:lnR w="28575"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extLst>
                  <a:ext uri="{0D108BD9-81ED-4DB2-BD59-A6C34878D82A}">
                    <a16:rowId xmlns:a16="http://schemas.microsoft.com/office/drawing/2014/main" val="10003"/>
                  </a:ext>
                </a:extLst>
              </a:tr>
              <a:tr h="387350">
                <a:tc>
                  <a:txBody>
                    <a:bodyPr/>
                    <a:lstStyle/>
                    <a:p>
                      <a:pPr marL="0" marR="0" lvl="0" indent="0" algn="l"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1" u="none" strike="noStrike" cap="none" normalizeH="0" baseline="0" dirty="0">
                          <a:ln>
                            <a:noFill/>
                          </a:ln>
                          <a:solidFill>
                            <a:srgbClr val="00B050"/>
                          </a:solidFill>
                          <a:effectLst/>
                          <a:latin typeface="Calibri" panose="020F0502020204030204" pitchFamily="34" charset="0"/>
                        </a:rPr>
                        <a:t>Throughput Bound</a:t>
                      </a:r>
                    </a:p>
                  </a:txBody>
                  <a:tcPr marL="45720" marR="45720" horzOverflow="overflow">
                    <a:lnL w="28575"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solidFill>
                      <a:schemeClr val="accent6">
                        <a:lumMod val="20000"/>
                        <a:lumOff val="80000"/>
                      </a:schemeClr>
                    </a:solid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1" u="none" strike="noStrike" cap="none" normalizeH="0" baseline="0" dirty="0">
                          <a:ln>
                            <a:noFill/>
                          </a:ln>
                          <a:solidFill>
                            <a:srgbClr val="00B050"/>
                          </a:solidFill>
                          <a:effectLst/>
                          <a:latin typeface="Calibri" panose="020F0502020204030204" pitchFamily="34" charset="0"/>
                        </a:rPr>
                        <a:t>0.50</a:t>
                      </a:r>
                    </a:p>
                  </a:txBody>
                  <a:tcPr marL="45720" marR="45720" anchor="ctr"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1" u="none" strike="noStrike" cap="none" normalizeH="0" baseline="0" dirty="0">
                          <a:ln>
                            <a:noFill/>
                          </a:ln>
                          <a:solidFill>
                            <a:srgbClr val="00B050"/>
                          </a:solidFill>
                          <a:effectLst/>
                          <a:latin typeface="Calibri" panose="020F0502020204030204" pitchFamily="34" charset="0"/>
                        </a:rPr>
                        <a:t>1.00</a:t>
                      </a:r>
                    </a:p>
                  </a:txBody>
                  <a:tcPr marL="45720" marR="45720" anchor="ctr"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1" u="none" strike="noStrike" cap="none" normalizeH="0" baseline="0" dirty="0">
                          <a:ln>
                            <a:noFill/>
                          </a:ln>
                          <a:solidFill>
                            <a:srgbClr val="00B050"/>
                          </a:solidFill>
                          <a:effectLst/>
                          <a:latin typeface="Calibri" panose="020F0502020204030204" pitchFamily="34" charset="0"/>
                        </a:rPr>
                        <a:t>1.00</a:t>
                      </a:r>
                    </a:p>
                  </a:txBody>
                  <a:tcPr marL="45720" marR="45720" anchor="ctr"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1" u="none" strike="noStrike" cap="none" normalizeH="0" baseline="0" dirty="0">
                          <a:ln>
                            <a:noFill/>
                          </a:ln>
                          <a:solidFill>
                            <a:srgbClr val="00B050"/>
                          </a:solidFill>
                          <a:effectLst/>
                          <a:latin typeface="Calibri" panose="020F0502020204030204" pitchFamily="34" charset="0"/>
                        </a:rPr>
                        <a:t>0.50</a:t>
                      </a:r>
                    </a:p>
                  </a:txBody>
                  <a:tcPr marL="45720" marR="45720" anchor="ctr" horzOverflow="overflow">
                    <a:lnL w="12700" cap="flat" cmpd="sng" algn="ctr">
                      <a:solidFill>
                        <a:schemeClr val="tx1"/>
                      </a:solidFill>
                      <a:prstDash val="solid"/>
                      <a:round/>
                      <a:headEnd type="none" w="med" len="med"/>
                      <a:tailEnd type="none" w="sm" len="sm"/>
                    </a:lnL>
                    <a:lnR w="28575"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extLst>
                  <a:ext uri="{0D108BD9-81ED-4DB2-BD59-A6C34878D82A}">
                    <a16:rowId xmlns:a16="http://schemas.microsoft.com/office/drawing/2014/main" val="10004"/>
                  </a:ext>
                </a:extLst>
              </a:tr>
            </a:tbl>
          </a:graphicData>
        </a:graphic>
      </p:graphicFrame>
      <p:sp>
        <p:nvSpPr>
          <p:cNvPr id="2" name="Slide Number Placeholder 1">
            <a:extLst>
              <a:ext uri="{FF2B5EF4-FFF2-40B4-BE49-F238E27FC236}">
                <a16:creationId xmlns:a16="http://schemas.microsoft.com/office/drawing/2014/main" id="{A3C46C6E-23C5-4846-86E4-EDE7EEB7272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mc:AlternateContent xmlns:mc="http://schemas.openxmlformats.org/markup-compatibility/2006">
        <mc:Choice xmlns:a14="http://schemas.microsoft.com/office/drawing/2010/main" Requires="a14">
          <p:sp>
            <p:nvSpPr>
              <p:cNvPr id="6" name="Text Placeholder 5">
                <a:extLst>
                  <a:ext uri="{FF2B5EF4-FFF2-40B4-BE49-F238E27FC236}">
                    <a16:creationId xmlns:a16="http://schemas.microsoft.com/office/drawing/2014/main" id="{0CDE9191-303F-40DF-8316-348B02539942}"/>
                  </a:ext>
                </a:extLst>
              </p:cNvPr>
              <p:cNvSpPr txBox="1">
                <a:spLocks/>
              </p:cNvSpPr>
              <p:nvPr/>
            </p:nvSpPr>
            <p:spPr>
              <a:xfrm>
                <a:off x="147344" y="6525676"/>
                <a:ext cx="2567110" cy="20581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700" dirty="0"/>
                  <a:t>[15-213 @ CMU]</a:t>
                </a:r>
                <a14:m>
                  <m:oMath xmlns:m="http://schemas.openxmlformats.org/officeDocument/2006/math">
                    <m:r>
                      <a:rPr lang="en-US" sz="700" i="1">
                        <a:latin typeface="Cambria Math" panose="02040503050406030204" pitchFamily="18" charset="0"/>
                      </a:rPr>
                      <m:t>→</m:t>
                    </m:r>
                  </m:oMath>
                </a14:m>
                <a:endParaRPr lang="en-US" sz="700" dirty="0"/>
              </a:p>
            </p:txBody>
          </p:sp>
        </mc:Choice>
        <mc:Fallback>
          <p:sp>
            <p:nvSpPr>
              <p:cNvPr id="6" name="Text Placeholder 5">
                <a:extLst>
                  <a:ext uri="{FF2B5EF4-FFF2-40B4-BE49-F238E27FC236}">
                    <a16:creationId xmlns:a16="http://schemas.microsoft.com/office/drawing/2014/main" id="{0CDE9191-303F-40DF-8316-348B02539942}"/>
                  </a:ext>
                </a:extLst>
              </p:cNvPr>
              <p:cNvSpPr txBox="1">
                <a:spLocks noRot="1" noChangeAspect="1" noMove="1" noResize="1" noEditPoints="1" noAdjustHandles="1" noChangeArrowheads="1" noChangeShapeType="1" noTextEdit="1"/>
              </p:cNvSpPr>
              <p:nvPr/>
            </p:nvSpPr>
            <p:spPr>
              <a:xfrm>
                <a:off x="147344" y="6525676"/>
                <a:ext cx="2567110" cy="205819"/>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08656368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9875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9875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8753"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0972D-4145-4B0B-AA05-79BCAD0379FA}"/>
              </a:ext>
            </a:extLst>
          </p:cNvPr>
          <p:cNvSpPr>
            <a:spLocks noGrp="1"/>
          </p:cNvSpPr>
          <p:nvPr>
            <p:ph type="title"/>
          </p:nvPr>
        </p:nvSpPr>
        <p:spPr/>
        <p:txBody>
          <a:bodyPr/>
          <a:lstStyle/>
          <a:p>
            <a:r>
              <a:rPr lang="en-US" dirty="0"/>
              <a:t>Vector instructions</a:t>
            </a:r>
          </a:p>
        </p:txBody>
      </p:sp>
      <p:sp>
        <p:nvSpPr>
          <p:cNvPr id="3" name="Content Placeholder 2">
            <a:extLst>
              <a:ext uri="{FF2B5EF4-FFF2-40B4-BE49-F238E27FC236}">
                <a16:creationId xmlns:a16="http://schemas.microsoft.com/office/drawing/2014/main" id="{92FE52F3-FDED-4E2F-B829-208728DAF3FF}"/>
              </a:ext>
            </a:extLst>
          </p:cNvPr>
          <p:cNvSpPr>
            <a:spLocks noGrp="1"/>
          </p:cNvSpPr>
          <p:nvPr>
            <p:ph idx="1"/>
          </p:nvPr>
        </p:nvSpPr>
        <p:spPr/>
        <p:txBody>
          <a:bodyPr/>
          <a:lstStyle/>
          <a:p>
            <a:endParaRPr lang="en-US" dirty="0"/>
          </a:p>
          <a:p>
            <a:r>
              <a:rPr lang="en-US" dirty="0"/>
              <a:t>Basic idea: Use fat registers to perform the same operation on all variables stored in register</a:t>
            </a:r>
          </a:p>
          <a:p>
            <a:endParaRPr lang="en-US" dirty="0"/>
          </a:p>
          <a:p>
            <a:endParaRPr lang="en-US" dirty="0"/>
          </a:p>
          <a:p>
            <a:r>
              <a:rPr lang="en-US" dirty="0"/>
              <a:t>X86 has, for instance, 512 bit-wide registers</a:t>
            </a:r>
          </a:p>
          <a:p>
            <a:pPr lvl="1"/>
            <a:r>
              <a:rPr lang="en-US" dirty="0"/>
              <a:t>Technology called AVX512</a:t>
            </a:r>
          </a:p>
          <a:p>
            <a:endParaRPr lang="en-US" dirty="0"/>
          </a:p>
          <a:p>
            <a:endParaRPr lang="en-US" dirty="0"/>
          </a:p>
          <a:p>
            <a:r>
              <a:rPr lang="en-US" dirty="0"/>
              <a:t>Since chip in this example is Haswell, it only has 256-bit registers</a:t>
            </a:r>
          </a:p>
          <a:p>
            <a:pPr lvl="1"/>
            <a:r>
              <a:rPr lang="en-US" dirty="0"/>
              <a:t>Technology called AVX2</a:t>
            </a:r>
          </a:p>
        </p:txBody>
      </p:sp>
      <p:sp>
        <p:nvSpPr>
          <p:cNvPr id="4" name="Slide Number Placeholder 3">
            <a:extLst>
              <a:ext uri="{FF2B5EF4-FFF2-40B4-BE49-F238E27FC236}">
                <a16:creationId xmlns:a16="http://schemas.microsoft.com/office/drawing/2014/main" id="{CDEB0ED9-F384-40B2-A2A0-2CFF9BB3C2A5}"/>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649959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4C70F7-EC8D-4197-A63A-3BE78853412D}"/>
              </a:ext>
            </a:extLst>
          </p:cNvPr>
          <p:cNvSpPr>
            <a:spLocks noGrp="1"/>
          </p:cNvSpPr>
          <p:nvPr>
            <p:ph type="title"/>
          </p:nvPr>
        </p:nvSpPr>
        <p:spPr/>
        <p:txBody>
          <a:bodyPr/>
          <a:lstStyle/>
          <a:p>
            <a:r>
              <a:rPr lang="en-US" dirty="0"/>
              <a:t>Programming with AVX2, YMM Registers related</a:t>
            </a:r>
          </a:p>
        </p:txBody>
      </p:sp>
      <p:sp>
        <p:nvSpPr>
          <p:cNvPr id="5" name="Content Placeholder 4">
            <a:extLst>
              <a:ext uri="{FF2B5EF4-FFF2-40B4-BE49-F238E27FC236}">
                <a16:creationId xmlns:a16="http://schemas.microsoft.com/office/drawing/2014/main" id="{3F5FE9A4-F388-4523-A9B1-9F6DA8260EEC}"/>
              </a:ext>
            </a:extLst>
          </p:cNvPr>
          <p:cNvSpPr>
            <a:spLocks noGrp="1"/>
          </p:cNvSpPr>
          <p:nvPr>
            <p:ph idx="1"/>
          </p:nvPr>
        </p:nvSpPr>
        <p:spPr/>
        <p:txBody>
          <a:bodyPr>
            <a:normAutofit/>
          </a:bodyPr>
          <a:lstStyle/>
          <a:p>
            <a:r>
              <a:rPr lang="en-US" sz="1800" dirty="0"/>
              <a:t>16 such registers, each 32 bytes (i.e., 256 bits wide)</a:t>
            </a:r>
          </a:p>
          <a:p>
            <a:r>
              <a:rPr lang="en-US" sz="1800" dirty="0"/>
              <a:t>What can you do with them?</a:t>
            </a:r>
          </a:p>
          <a:p>
            <a:pPr lvl="1"/>
            <a:r>
              <a:rPr lang="en-US" sz="1600" dirty="0"/>
              <a:t>Store 8 32-bit integers:</a:t>
            </a:r>
          </a:p>
          <a:p>
            <a:pPr lvl="1"/>
            <a:endParaRPr lang="en-US" sz="1600" dirty="0"/>
          </a:p>
          <a:p>
            <a:pPr lvl="1"/>
            <a:endParaRPr lang="en-US" sz="1600" dirty="0"/>
          </a:p>
          <a:p>
            <a:pPr lvl="1"/>
            <a:r>
              <a:rPr lang="en-US" sz="1600" dirty="0"/>
              <a:t>Store 8 single-precision floats:</a:t>
            </a:r>
          </a:p>
          <a:p>
            <a:pPr lvl="1"/>
            <a:endParaRPr lang="en-US" sz="1600" dirty="0"/>
          </a:p>
          <a:p>
            <a:pPr lvl="1"/>
            <a:endParaRPr lang="en-US" sz="1600" dirty="0"/>
          </a:p>
          <a:p>
            <a:pPr lvl="1"/>
            <a:r>
              <a:rPr lang="en-US" sz="1600" dirty="0"/>
              <a:t>Store 4 double-precision floats:</a:t>
            </a:r>
          </a:p>
          <a:p>
            <a:pPr lvl="1"/>
            <a:endParaRPr lang="en-US" sz="1600" dirty="0"/>
          </a:p>
          <a:p>
            <a:pPr lvl="1"/>
            <a:endParaRPr lang="en-US" sz="1600" dirty="0"/>
          </a:p>
          <a:p>
            <a:pPr lvl="1"/>
            <a:r>
              <a:rPr lang="en-US" sz="1600" dirty="0"/>
              <a:t>Store 1 single-precision float but then waste bits:</a:t>
            </a:r>
          </a:p>
          <a:p>
            <a:pPr lvl="1"/>
            <a:endParaRPr lang="en-US" sz="1600" dirty="0"/>
          </a:p>
          <a:p>
            <a:pPr lvl="1"/>
            <a:endParaRPr lang="en-US" sz="1600" dirty="0"/>
          </a:p>
          <a:p>
            <a:pPr lvl="1"/>
            <a:r>
              <a:rPr lang="en-US" sz="1600" dirty="0"/>
              <a:t>Store 1 double-precision float but then waste bits:</a:t>
            </a:r>
          </a:p>
        </p:txBody>
      </p:sp>
      <p:sp>
        <p:nvSpPr>
          <p:cNvPr id="3" name="Slide Number Placeholder 2">
            <a:extLst>
              <a:ext uri="{FF2B5EF4-FFF2-40B4-BE49-F238E27FC236}">
                <a16:creationId xmlns:a16="http://schemas.microsoft.com/office/drawing/2014/main" id="{3D72DEE9-D992-4FAC-AED0-762A2329B39B}"/>
              </a:ext>
            </a:extLst>
          </p:cNvPr>
          <p:cNvSpPr>
            <a:spLocks noGrp="1"/>
          </p:cNvSpPr>
          <p:nvPr>
            <p:ph type="sldNum" sz="quarter" idx="12"/>
          </p:nvPr>
        </p:nvSpPr>
        <p:spPr>
          <a:xfrm>
            <a:off x="12362525" y="5784724"/>
            <a:ext cx="693023" cy="268671"/>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Rectangle 97">
            <a:extLst>
              <a:ext uri="{FF2B5EF4-FFF2-40B4-BE49-F238E27FC236}">
                <a16:creationId xmlns:a16="http://schemas.microsoft.com/office/drawing/2014/main" id="{14C38A83-0833-46AF-8B7F-7680840EC537}"/>
              </a:ext>
            </a:extLst>
          </p:cNvPr>
          <p:cNvSpPr>
            <a:spLocks noChangeArrowheads="1"/>
          </p:cNvSpPr>
          <p:nvPr/>
        </p:nvSpPr>
        <p:spPr bwMode="auto">
          <a:xfrm>
            <a:off x="2982359" y="2480499"/>
            <a:ext cx="1828800" cy="369332"/>
          </a:xfrm>
          <a:prstGeom prst="rect">
            <a:avLst/>
          </a:prstGeom>
          <a:solidFill>
            <a:srgbClr val="E2F0D9"/>
          </a:solidFill>
          <a:ln w="28575">
            <a:solidFill>
              <a:schemeClr val="tx2"/>
            </a:solidFill>
            <a:miter lim="800000"/>
            <a:headEnd/>
            <a:tailEnd type="none" w="sm" len="sm"/>
          </a:ln>
        </p:spPr>
        <p:txBody>
          <a:bodyPr wrap="square" lIns="45720" rIns="45720" anchor="ctr">
            <a:spAutoFit/>
          </a:bodyPr>
          <a:lstStyle/>
          <a:p>
            <a:endParaRPr lang="en-US"/>
          </a:p>
        </p:txBody>
      </p:sp>
      <p:sp>
        <p:nvSpPr>
          <p:cNvPr id="7" name="Rectangle 4">
            <a:extLst>
              <a:ext uri="{FF2B5EF4-FFF2-40B4-BE49-F238E27FC236}">
                <a16:creationId xmlns:a16="http://schemas.microsoft.com/office/drawing/2014/main" id="{A07426E0-7281-4DFD-BC0F-D24CE34B0D43}"/>
              </a:ext>
            </a:extLst>
          </p:cNvPr>
          <p:cNvSpPr>
            <a:spLocks noChangeArrowheads="1"/>
          </p:cNvSpPr>
          <p:nvPr/>
        </p:nvSpPr>
        <p:spPr bwMode="auto">
          <a:xfrm>
            <a:off x="2982359" y="2480499"/>
            <a:ext cx="914400" cy="369332"/>
          </a:xfrm>
          <a:prstGeom prst="rect">
            <a:avLst/>
          </a:prstGeom>
          <a:solidFill>
            <a:srgbClr val="E2F0D9"/>
          </a:solidFill>
          <a:ln w="28575">
            <a:solidFill>
              <a:schemeClr val="tx2"/>
            </a:solidFill>
            <a:miter lim="800000"/>
            <a:headEnd/>
            <a:tailEnd type="none" w="sm" len="sm"/>
          </a:ln>
        </p:spPr>
        <p:txBody>
          <a:bodyPr wrap="square" lIns="45720" rIns="45720" anchor="ctr">
            <a:spAutoFit/>
          </a:bodyPr>
          <a:lstStyle/>
          <a:p>
            <a:endParaRPr lang="en-US" dirty="0"/>
          </a:p>
        </p:txBody>
      </p:sp>
      <p:sp>
        <p:nvSpPr>
          <p:cNvPr id="8" name="Rectangle 4">
            <a:extLst>
              <a:ext uri="{FF2B5EF4-FFF2-40B4-BE49-F238E27FC236}">
                <a16:creationId xmlns:a16="http://schemas.microsoft.com/office/drawing/2014/main" id="{9BBE8D5E-6825-4B0F-81A0-8455D76330DC}"/>
              </a:ext>
            </a:extLst>
          </p:cNvPr>
          <p:cNvSpPr>
            <a:spLocks noChangeArrowheads="1"/>
          </p:cNvSpPr>
          <p:nvPr/>
        </p:nvSpPr>
        <p:spPr bwMode="auto">
          <a:xfrm>
            <a:off x="3896759" y="2480499"/>
            <a:ext cx="914400" cy="369332"/>
          </a:xfrm>
          <a:prstGeom prst="rect">
            <a:avLst/>
          </a:prstGeom>
          <a:solidFill>
            <a:srgbClr val="E2F0D9"/>
          </a:solidFill>
          <a:ln w="28575">
            <a:solidFill>
              <a:schemeClr val="tx2"/>
            </a:solidFill>
            <a:miter lim="800000"/>
            <a:headEnd/>
            <a:tailEnd type="none" w="sm" len="sm"/>
          </a:ln>
        </p:spPr>
        <p:txBody>
          <a:bodyPr wrap="square" lIns="45720" rIns="45720" anchor="ctr">
            <a:spAutoFit/>
          </a:bodyPr>
          <a:lstStyle/>
          <a:p>
            <a:endParaRPr lang="en-US" dirty="0"/>
          </a:p>
        </p:txBody>
      </p:sp>
      <p:sp>
        <p:nvSpPr>
          <p:cNvPr id="9" name="Rectangle 4">
            <a:extLst>
              <a:ext uri="{FF2B5EF4-FFF2-40B4-BE49-F238E27FC236}">
                <a16:creationId xmlns:a16="http://schemas.microsoft.com/office/drawing/2014/main" id="{C8234C8D-F310-4FD6-AEB6-DF5DFE12FD08}"/>
              </a:ext>
            </a:extLst>
          </p:cNvPr>
          <p:cNvSpPr>
            <a:spLocks noChangeArrowheads="1"/>
          </p:cNvSpPr>
          <p:nvPr/>
        </p:nvSpPr>
        <p:spPr bwMode="auto">
          <a:xfrm>
            <a:off x="4811159" y="2480499"/>
            <a:ext cx="914400" cy="369332"/>
          </a:xfrm>
          <a:prstGeom prst="rect">
            <a:avLst/>
          </a:prstGeom>
          <a:solidFill>
            <a:srgbClr val="E2F0D9"/>
          </a:solidFill>
          <a:ln w="28575">
            <a:solidFill>
              <a:schemeClr val="tx2"/>
            </a:solidFill>
            <a:miter lim="800000"/>
            <a:headEnd/>
            <a:tailEnd type="none" w="sm" len="sm"/>
          </a:ln>
        </p:spPr>
        <p:txBody>
          <a:bodyPr wrap="square" lIns="45720" rIns="45720" anchor="ctr">
            <a:spAutoFit/>
          </a:bodyPr>
          <a:lstStyle/>
          <a:p>
            <a:endParaRPr lang="en-US" dirty="0"/>
          </a:p>
        </p:txBody>
      </p:sp>
      <p:sp>
        <p:nvSpPr>
          <p:cNvPr id="10" name="Rectangle 4">
            <a:extLst>
              <a:ext uri="{FF2B5EF4-FFF2-40B4-BE49-F238E27FC236}">
                <a16:creationId xmlns:a16="http://schemas.microsoft.com/office/drawing/2014/main" id="{3CC08285-895F-4104-844C-76B72AA03BE3}"/>
              </a:ext>
            </a:extLst>
          </p:cNvPr>
          <p:cNvSpPr>
            <a:spLocks noChangeArrowheads="1"/>
          </p:cNvSpPr>
          <p:nvPr/>
        </p:nvSpPr>
        <p:spPr bwMode="auto">
          <a:xfrm>
            <a:off x="5725559" y="2480499"/>
            <a:ext cx="914400" cy="369332"/>
          </a:xfrm>
          <a:prstGeom prst="rect">
            <a:avLst/>
          </a:prstGeom>
          <a:solidFill>
            <a:srgbClr val="E2F0D9"/>
          </a:solidFill>
          <a:ln w="28575">
            <a:solidFill>
              <a:schemeClr val="tx2"/>
            </a:solidFill>
            <a:miter lim="800000"/>
            <a:headEnd/>
            <a:tailEnd type="none" w="sm" len="sm"/>
          </a:ln>
        </p:spPr>
        <p:txBody>
          <a:bodyPr wrap="square" lIns="45720" rIns="45720" anchor="ctr">
            <a:spAutoFit/>
          </a:bodyPr>
          <a:lstStyle/>
          <a:p>
            <a:endParaRPr lang="en-US" dirty="0"/>
          </a:p>
        </p:txBody>
      </p:sp>
      <p:sp>
        <p:nvSpPr>
          <p:cNvPr id="11" name="Rectangle 4">
            <a:extLst>
              <a:ext uri="{FF2B5EF4-FFF2-40B4-BE49-F238E27FC236}">
                <a16:creationId xmlns:a16="http://schemas.microsoft.com/office/drawing/2014/main" id="{0A78E2B8-5570-4B3B-8CC9-EB725E236F38}"/>
              </a:ext>
            </a:extLst>
          </p:cNvPr>
          <p:cNvSpPr>
            <a:spLocks noChangeArrowheads="1"/>
          </p:cNvSpPr>
          <p:nvPr/>
        </p:nvSpPr>
        <p:spPr bwMode="auto">
          <a:xfrm>
            <a:off x="6639959" y="2480499"/>
            <a:ext cx="914400" cy="369332"/>
          </a:xfrm>
          <a:prstGeom prst="rect">
            <a:avLst/>
          </a:prstGeom>
          <a:solidFill>
            <a:srgbClr val="E2F0D9"/>
          </a:solidFill>
          <a:ln w="28575">
            <a:solidFill>
              <a:schemeClr val="tx2"/>
            </a:solidFill>
            <a:miter lim="800000"/>
            <a:headEnd/>
            <a:tailEnd type="none" w="sm" len="sm"/>
          </a:ln>
        </p:spPr>
        <p:txBody>
          <a:bodyPr wrap="square" lIns="45720" rIns="45720" anchor="ctr">
            <a:spAutoFit/>
          </a:bodyPr>
          <a:lstStyle/>
          <a:p>
            <a:endParaRPr lang="en-US" dirty="0"/>
          </a:p>
        </p:txBody>
      </p:sp>
      <p:sp>
        <p:nvSpPr>
          <p:cNvPr id="12" name="Rectangle 4">
            <a:extLst>
              <a:ext uri="{FF2B5EF4-FFF2-40B4-BE49-F238E27FC236}">
                <a16:creationId xmlns:a16="http://schemas.microsoft.com/office/drawing/2014/main" id="{FEBD1979-A6FA-4E0C-98BB-3D3D4640525B}"/>
              </a:ext>
            </a:extLst>
          </p:cNvPr>
          <p:cNvSpPr>
            <a:spLocks noChangeArrowheads="1"/>
          </p:cNvSpPr>
          <p:nvPr/>
        </p:nvSpPr>
        <p:spPr bwMode="auto">
          <a:xfrm>
            <a:off x="7554359" y="2480499"/>
            <a:ext cx="914400" cy="369332"/>
          </a:xfrm>
          <a:prstGeom prst="rect">
            <a:avLst/>
          </a:prstGeom>
          <a:solidFill>
            <a:srgbClr val="E2F0D9"/>
          </a:solidFill>
          <a:ln w="28575">
            <a:solidFill>
              <a:schemeClr val="tx2"/>
            </a:solidFill>
            <a:miter lim="800000"/>
            <a:headEnd/>
            <a:tailEnd type="none" w="sm" len="sm"/>
          </a:ln>
        </p:spPr>
        <p:txBody>
          <a:bodyPr wrap="square" lIns="45720" rIns="45720" anchor="ctr">
            <a:spAutoFit/>
          </a:bodyPr>
          <a:lstStyle/>
          <a:p>
            <a:endParaRPr lang="en-US" dirty="0"/>
          </a:p>
        </p:txBody>
      </p:sp>
      <p:sp>
        <p:nvSpPr>
          <p:cNvPr id="13" name="Rectangle 4">
            <a:extLst>
              <a:ext uri="{FF2B5EF4-FFF2-40B4-BE49-F238E27FC236}">
                <a16:creationId xmlns:a16="http://schemas.microsoft.com/office/drawing/2014/main" id="{8F5B450C-1885-4F3C-A452-BB0B99455132}"/>
              </a:ext>
            </a:extLst>
          </p:cNvPr>
          <p:cNvSpPr>
            <a:spLocks noChangeArrowheads="1"/>
          </p:cNvSpPr>
          <p:nvPr/>
        </p:nvSpPr>
        <p:spPr bwMode="auto">
          <a:xfrm>
            <a:off x="8468759" y="2480499"/>
            <a:ext cx="914400" cy="369332"/>
          </a:xfrm>
          <a:prstGeom prst="rect">
            <a:avLst/>
          </a:prstGeom>
          <a:solidFill>
            <a:srgbClr val="E2F0D9"/>
          </a:solidFill>
          <a:ln w="28575">
            <a:solidFill>
              <a:schemeClr val="tx2"/>
            </a:solidFill>
            <a:miter lim="800000"/>
            <a:headEnd/>
            <a:tailEnd type="none" w="sm" len="sm"/>
          </a:ln>
        </p:spPr>
        <p:txBody>
          <a:bodyPr wrap="square" lIns="45720" rIns="45720" anchor="ctr">
            <a:spAutoFit/>
          </a:bodyPr>
          <a:lstStyle/>
          <a:p>
            <a:endParaRPr lang="en-US" dirty="0"/>
          </a:p>
        </p:txBody>
      </p:sp>
      <p:sp>
        <p:nvSpPr>
          <p:cNvPr id="14" name="Rectangle 4">
            <a:extLst>
              <a:ext uri="{FF2B5EF4-FFF2-40B4-BE49-F238E27FC236}">
                <a16:creationId xmlns:a16="http://schemas.microsoft.com/office/drawing/2014/main" id="{F8CFF08B-6EAE-42A0-B710-59F539E2371F}"/>
              </a:ext>
            </a:extLst>
          </p:cNvPr>
          <p:cNvSpPr>
            <a:spLocks noChangeArrowheads="1"/>
          </p:cNvSpPr>
          <p:nvPr/>
        </p:nvSpPr>
        <p:spPr bwMode="auto">
          <a:xfrm>
            <a:off x="9383159" y="2480499"/>
            <a:ext cx="914400" cy="369332"/>
          </a:xfrm>
          <a:prstGeom prst="rect">
            <a:avLst/>
          </a:prstGeom>
          <a:solidFill>
            <a:srgbClr val="E2F0D9"/>
          </a:solidFill>
          <a:ln w="28575">
            <a:solidFill>
              <a:schemeClr val="tx2"/>
            </a:solidFill>
            <a:miter lim="800000"/>
            <a:headEnd/>
            <a:tailEnd type="none" w="sm" len="sm"/>
          </a:ln>
        </p:spPr>
        <p:txBody>
          <a:bodyPr wrap="square" lIns="45720" rIns="45720" anchor="ctr">
            <a:spAutoFit/>
          </a:bodyPr>
          <a:lstStyle/>
          <a:p>
            <a:endParaRPr lang="en-US" dirty="0"/>
          </a:p>
        </p:txBody>
      </p:sp>
      <p:sp>
        <p:nvSpPr>
          <p:cNvPr id="15" name="Rectangle 97">
            <a:extLst>
              <a:ext uri="{FF2B5EF4-FFF2-40B4-BE49-F238E27FC236}">
                <a16:creationId xmlns:a16="http://schemas.microsoft.com/office/drawing/2014/main" id="{2103D629-56CC-4E18-8814-9049AC191F08}"/>
              </a:ext>
            </a:extLst>
          </p:cNvPr>
          <p:cNvSpPr>
            <a:spLocks noChangeArrowheads="1"/>
          </p:cNvSpPr>
          <p:nvPr/>
        </p:nvSpPr>
        <p:spPr bwMode="auto">
          <a:xfrm>
            <a:off x="2982359" y="3465777"/>
            <a:ext cx="1828800" cy="369332"/>
          </a:xfrm>
          <a:prstGeom prst="rect">
            <a:avLst/>
          </a:prstGeom>
          <a:solidFill>
            <a:schemeClr val="accent6">
              <a:lumMod val="20000"/>
              <a:lumOff val="80000"/>
            </a:schemeClr>
          </a:solidFill>
          <a:ln w="28575">
            <a:solidFill>
              <a:schemeClr val="tx2"/>
            </a:solidFill>
            <a:miter lim="800000"/>
            <a:headEnd/>
            <a:tailEnd type="none" w="sm" len="sm"/>
          </a:ln>
        </p:spPr>
        <p:txBody>
          <a:bodyPr wrap="square" lIns="45720" rIns="45720" anchor="ctr">
            <a:spAutoFit/>
          </a:bodyPr>
          <a:lstStyle/>
          <a:p>
            <a:endParaRPr lang="en-US"/>
          </a:p>
        </p:txBody>
      </p:sp>
      <p:sp>
        <p:nvSpPr>
          <p:cNvPr id="16" name="Rectangle 4">
            <a:extLst>
              <a:ext uri="{FF2B5EF4-FFF2-40B4-BE49-F238E27FC236}">
                <a16:creationId xmlns:a16="http://schemas.microsoft.com/office/drawing/2014/main" id="{1B5C9C2C-704A-488D-93BF-B75E7ABF8CDC}"/>
              </a:ext>
            </a:extLst>
          </p:cNvPr>
          <p:cNvSpPr>
            <a:spLocks noChangeArrowheads="1"/>
          </p:cNvSpPr>
          <p:nvPr/>
        </p:nvSpPr>
        <p:spPr bwMode="auto">
          <a:xfrm>
            <a:off x="2982359" y="3465777"/>
            <a:ext cx="914400" cy="369332"/>
          </a:xfrm>
          <a:prstGeom prst="rect">
            <a:avLst/>
          </a:prstGeom>
          <a:solidFill>
            <a:schemeClr val="accent6">
              <a:lumMod val="20000"/>
              <a:lumOff val="80000"/>
            </a:schemeClr>
          </a:solidFill>
          <a:ln w="28575">
            <a:solidFill>
              <a:schemeClr val="tx2"/>
            </a:solidFill>
            <a:miter lim="800000"/>
            <a:headEnd/>
            <a:tailEnd type="none" w="sm" len="sm"/>
          </a:ln>
        </p:spPr>
        <p:txBody>
          <a:bodyPr wrap="square" lIns="45720" rIns="45720" anchor="ctr">
            <a:spAutoFit/>
          </a:bodyPr>
          <a:lstStyle/>
          <a:p>
            <a:endParaRPr lang="en-US" dirty="0"/>
          </a:p>
        </p:txBody>
      </p:sp>
      <p:sp>
        <p:nvSpPr>
          <p:cNvPr id="17" name="Rectangle 4">
            <a:extLst>
              <a:ext uri="{FF2B5EF4-FFF2-40B4-BE49-F238E27FC236}">
                <a16:creationId xmlns:a16="http://schemas.microsoft.com/office/drawing/2014/main" id="{F8B8D19F-3E00-482E-80ED-55743CD3207D}"/>
              </a:ext>
            </a:extLst>
          </p:cNvPr>
          <p:cNvSpPr>
            <a:spLocks noChangeArrowheads="1"/>
          </p:cNvSpPr>
          <p:nvPr/>
        </p:nvSpPr>
        <p:spPr bwMode="auto">
          <a:xfrm>
            <a:off x="3896759" y="3465777"/>
            <a:ext cx="914400" cy="369332"/>
          </a:xfrm>
          <a:prstGeom prst="rect">
            <a:avLst/>
          </a:prstGeom>
          <a:solidFill>
            <a:schemeClr val="accent6">
              <a:lumMod val="20000"/>
              <a:lumOff val="80000"/>
            </a:schemeClr>
          </a:solidFill>
          <a:ln w="28575">
            <a:solidFill>
              <a:schemeClr val="tx2"/>
            </a:solidFill>
            <a:miter lim="800000"/>
            <a:headEnd/>
            <a:tailEnd type="none" w="sm" len="sm"/>
          </a:ln>
        </p:spPr>
        <p:txBody>
          <a:bodyPr wrap="square" lIns="45720" rIns="45720" anchor="ctr">
            <a:spAutoFit/>
          </a:bodyPr>
          <a:lstStyle/>
          <a:p>
            <a:endParaRPr lang="en-US" dirty="0"/>
          </a:p>
        </p:txBody>
      </p:sp>
      <p:sp>
        <p:nvSpPr>
          <p:cNvPr id="18" name="Rectangle 4">
            <a:extLst>
              <a:ext uri="{FF2B5EF4-FFF2-40B4-BE49-F238E27FC236}">
                <a16:creationId xmlns:a16="http://schemas.microsoft.com/office/drawing/2014/main" id="{3D560920-5C20-484E-9E60-39124885BB5C}"/>
              </a:ext>
            </a:extLst>
          </p:cNvPr>
          <p:cNvSpPr>
            <a:spLocks noChangeArrowheads="1"/>
          </p:cNvSpPr>
          <p:nvPr/>
        </p:nvSpPr>
        <p:spPr bwMode="auto">
          <a:xfrm>
            <a:off x="4811159" y="3465777"/>
            <a:ext cx="914400" cy="369332"/>
          </a:xfrm>
          <a:prstGeom prst="rect">
            <a:avLst/>
          </a:prstGeom>
          <a:solidFill>
            <a:schemeClr val="accent6">
              <a:lumMod val="20000"/>
              <a:lumOff val="80000"/>
            </a:schemeClr>
          </a:solidFill>
          <a:ln w="28575">
            <a:solidFill>
              <a:schemeClr val="tx2"/>
            </a:solidFill>
            <a:miter lim="800000"/>
            <a:headEnd/>
            <a:tailEnd type="none" w="sm" len="sm"/>
          </a:ln>
        </p:spPr>
        <p:txBody>
          <a:bodyPr wrap="square" lIns="45720" rIns="45720" anchor="ctr">
            <a:spAutoFit/>
          </a:bodyPr>
          <a:lstStyle/>
          <a:p>
            <a:endParaRPr lang="en-US" dirty="0"/>
          </a:p>
        </p:txBody>
      </p:sp>
      <p:sp>
        <p:nvSpPr>
          <p:cNvPr id="19" name="Rectangle 4">
            <a:extLst>
              <a:ext uri="{FF2B5EF4-FFF2-40B4-BE49-F238E27FC236}">
                <a16:creationId xmlns:a16="http://schemas.microsoft.com/office/drawing/2014/main" id="{ED707C1C-0339-4A33-AF23-F6CB8AA2869F}"/>
              </a:ext>
            </a:extLst>
          </p:cNvPr>
          <p:cNvSpPr>
            <a:spLocks noChangeArrowheads="1"/>
          </p:cNvSpPr>
          <p:nvPr/>
        </p:nvSpPr>
        <p:spPr bwMode="auto">
          <a:xfrm>
            <a:off x="5725559" y="3465777"/>
            <a:ext cx="914400" cy="369332"/>
          </a:xfrm>
          <a:prstGeom prst="rect">
            <a:avLst/>
          </a:prstGeom>
          <a:solidFill>
            <a:schemeClr val="accent6">
              <a:lumMod val="20000"/>
              <a:lumOff val="80000"/>
            </a:schemeClr>
          </a:solidFill>
          <a:ln w="28575">
            <a:solidFill>
              <a:schemeClr val="tx2"/>
            </a:solidFill>
            <a:miter lim="800000"/>
            <a:headEnd/>
            <a:tailEnd type="none" w="sm" len="sm"/>
          </a:ln>
        </p:spPr>
        <p:txBody>
          <a:bodyPr wrap="square" lIns="45720" rIns="45720" anchor="ctr">
            <a:spAutoFit/>
          </a:bodyPr>
          <a:lstStyle/>
          <a:p>
            <a:endParaRPr lang="en-US" dirty="0"/>
          </a:p>
        </p:txBody>
      </p:sp>
      <p:sp>
        <p:nvSpPr>
          <p:cNvPr id="20" name="Rectangle 4">
            <a:extLst>
              <a:ext uri="{FF2B5EF4-FFF2-40B4-BE49-F238E27FC236}">
                <a16:creationId xmlns:a16="http://schemas.microsoft.com/office/drawing/2014/main" id="{FB574326-4803-47CC-8A83-AE88ECEE3272}"/>
              </a:ext>
            </a:extLst>
          </p:cNvPr>
          <p:cNvSpPr>
            <a:spLocks noChangeArrowheads="1"/>
          </p:cNvSpPr>
          <p:nvPr/>
        </p:nvSpPr>
        <p:spPr bwMode="auto">
          <a:xfrm>
            <a:off x="6639959" y="3465777"/>
            <a:ext cx="914400" cy="369332"/>
          </a:xfrm>
          <a:prstGeom prst="rect">
            <a:avLst/>
          </a:prstGeom>
          <a:solidFill>
            <a:schemeClr val="accent6">
              <a:lumMod val="20000"/>
              <a:lumOff val="80000"/>
            </a:schemeClr>
          </a:solidFill>
          <a:ln w="28575">
            <a:solidFill>
              <a:schemeClr val="tx2"/>
            </a:solidFill>
            <a:miter lim="800000"/>
            <a:headEnd/>
            <a:tailEnd type="none" w="sm" len="sm"/>
          </a:ln>
        </p:spPr>
        <p:txBody>
          <a:bodyPr wrap="square" lIns="45720" rIns="45720" anchor="ctr">
            <a:spAutoFit/>
          </a:bodyPr>
          <a:lstStyle/>
          <a:p>
            <a:endParaRPr lang="en-US" dirty="0"/>
          </a:p>
        </p:txBody>
      </p:sp>
      <p:sp>
        <p:nvSpPr>
          <p:cNvPr id="21" name="Rectangle 4">
            <a:extLst>
              <a:ext uri="{FF2B5EF4-FFF2-40B4-BE49-F238E27FC236}">
                <a16:creationId xmlns:a16="http://schemas.microsoft.com/office/drawing/2014/main" id="{65A8D25D-E5B4-4242-B8FD-9295379354AE}"/>
              </a:ext>
            </a:extLst>
          </p:cNvPr>
          <p:cNvSpPr>
            <a:spLocks noChangeArrowheads="1"/>
          </p:cNvSpPr>
          <p:nvPr/>
        </p:nvSpPr>
        <p:spPr bwMode="auto">
          <a:xfrm>
            <a:off x="7554359" y="3465777"/>
            <a:ext cx="914400" cy="369332"/>
          </a:xfrm>
          <a:prstGeom prst="rect">
            <a:avLst/>
          </a:prstGeom>
          <a:solidFill>
            <a:schemeClr val="accent6">
              <a:lumMod val="20000"/>
              <a:lumOff val="80000"/>
            </a:schemeClr>
          </a:solidFill>
          <a:ln w="28575">
            <a:solidFill>
              <a:schemeClr val="tx2"/>
            </a:solidFill>
            <a:miter lim="800000"/>
            <a:headEnd/>
            <a:tailEnd type="none" w="sm" len="sm"/>
          </a:ln>
        </p:spPr>
        <p:txBody>
          <a:bodyPr wrap="square" lIns="45720" rIns="45720" anchor="ctr">
            <a:spAutoFit/>
          </a:bodyPr>
          <a:lstStyle/>
          <a:p>
            <a:endParaRPr lang="en-US" dirty="0"/>
          </a:p>
        </p:txBody>
      </p:sp>
      <p:sp>
        <p:nvSpPr>
          <p:cNvPr id="22" name="Rectangle 4">
            <a:extLst>
              <a:ext uri="{FF2B5EF4-FFF2-40B4-BE49-F238E27FC236}">
                <a16:creationId xmlns:a16="http://schemas.microsoft.com/office/drawing/2014/main" id="{81A23FCF-B60B-4A3F-BD14-D922954F876A}"/>
              </a:ext>
            </a:extLst>
          </p:cNvPr>
          <p:cNvSpPr>
            <a:spLocks noChangeArrowheads="1"/>
          </p:cNvSpPr>
          <p:nvPr/>
        </p:nvSpPr>
        <p:spPr bwMode="auto">
          <a:xfrm>
            <a:off x="8468759" y="3465777"/>
            <a:ext cx="914400" cy="369332"/>
          </a:xfrm>
          <a:prstGeom prst="rect">
            <a:avLst/>
          </a:prstGeom>
          <a:solidFill>
            <a:schemeClr val="accent6">
              <a:lumMod val="20000"/>
              <a:lumOff val="80000"/>
            </a:schemeClr>
          </a:solidFill>
          <a:ln w="28575">
            <a:solidFill>
              <a:schemeClr val="tx2"/>
            </a:solidFill>
            <a:miter lim="800000"/>
            <a:headEnd/>
            <a:tailEnd type="none" w="sm" len="sm"/>
          </a:ln>
        </p:spPr>
        <p:txBody>
          <a:bodyPr wrap="square" lIns="45720" rIns="45720" anchor="ctr">
            <a:spAutoFit/>
          </a:bodyPr>
          <a:lstStyle/>
          <a:p>
            <a:endParaRPr lang="en-US" dirty="0"/>
          </a:p>
        </p:txBody>
      </p:sp>
      <p:sp>
        <p:nvSpPr>
          <p:cNvPr id="23" name="Rectangle 4">
            <a:extLst>
              <a:ext uri="{FF2B5EF4-FFF2-40B4-BE49-F238E27FC236}">
                <a16:creationId xmlns:a16="http://schemas.microsoft.com/office/drawing/2014/main" id="{0C0A777A-7FAA-4BD0-BB8D-5A60536CEFF1}"/>
              </a:ext>
            </a:extLst>
          </p:cNvPr>
          <p:cNvSpPr>
            <a:spLocks noChangeArrowheads="1"/>
          </p:cNvSpPr>
          <p:nvPr/>
        </p:nvSpPr>
        <p:spPr bwMode="auto">
          <a:xfrm>
            <a:off x="9383159" y="3465777"/>
            <a:ext cx="914400" cy="369332"/>
          </a:xfrm>
          <a:prstGeom prst="rect">
            <a:avLst/>
          </a:prstGeom>
          <a:solidFill>
            <a:schemeClr val="accent6">
              <a:lumMod val="20000"/>
              <a:lumOff val="80000"/>
            </a:schemeClr>
          </a:solidFill>
          <a:ln w="28575">
            <a:solidFill>
              <a:schemeClr val="tx2"/>
            </a:solidFill>
            <a:miter lim="800000"/>
            <a:headEnd/>
            <a:tailEnd type="none" w="sm" len="sm"/>
          </a:ln>
        </p:spPr>
        <p:txBody>
          <a:bodyPr wrap="square" lIns="45720" rIns="45720" anchor="ctr">
            <a:spAutoFit/>
          </a:bodyPr>
          <a:lstStyle/>
          <a:p>
            <a:endParaRPr lang="en-US" dirty="0"/>
          </a:p>
        </p:txBody>
      </p:sp>
      <p:sp>
        <p:nvSpPr>
          <p:cNvPr id="24" name="Rectangle 4">
            <a:extLst>
              <a:ext uri="{FF2B5EF4-FFF2-40B4-BE49-F238E27FC236}">
                <a16:creationId xmlns:a16="http://schemas.microsoft.com/office/drawing/2014/main" id="{EA75FC4B-F5B5-4BE8-9987-5DDABD856ABD}"/>
              </a:ext>
            </a:extLst>
          </p:cNvPr>
          <p:cNvSpPr>
            <a:spLocks noChangeArrowheads="1"/>
          </p:cNvSpPr>
          <p:nvPr/>
        </p:nvSpPr>
        <p:spPr bwMode="auto">
          <a:xfrm>
            <a:off x="2982359" y="4216817"/>
            <a:ext cx="1828800" cy="369332"/>
          </a:xfrm>
          <a:prstGeom prst="rect">
            <a:avLst/>
          </a:prstGeom>
          <a:solidFill>
            <a:schemeClr val="accent6">
              <a:lumMod val="20000"/>
              <a:lumOff val="80000"/>
            </a:schemeClr>
          </a:solidFill>
          <a:ln w="28575">
            <a:solidFill>
              <a:schemeClr val="tx2"/>
            </a:solidFill>
            <a:miter lim="800000"/>
            <a:headEnd/>
            <a:tailEnd type="none" w="sm" len="sm"/>
          </a:ln>
        </p:spPr>
        <p:txBody>
          <a:bodyPr wrap="square" lIns="45720" rIns="45720" anchor="ctr">
            <a:spAutoFit/>
          </a:bodyPr>
          <a:lstStyle/>
          <a:p>
            <a:endParaRPr lang="en-US" dirty="0"/>
          </a:p>
        </p:txBody>
      </p:sp>
      <p:sp>
        <p:nvSpPr>
          <p:cNvPr id="25" name="Rectangle 4">
            <a:extLst>
              <a:ext uri="{FF2B5EF4-FFF2-40B4-BE49-F238E27FC236}">
                <a16:creationId xmlns:a16="http://schemas.microsoft.com/office/drawing/2014/main" id="{70BA4102-825A-41A2-AF34-DA651E549D25}"/>
              </a:ext>
            </a:extLst>
          </p:cNvPr>
          <p:cNvSpPr>
            <a:spLocks noChangeArrowheads="1"/>
          </p:cNvSpPr>
          <p:nvPr/>
        </p:nvSpPr>
        <p:spPr bwMode="auto">
          <a:xfrm>
            <a:off x="4793016" y="4216817"/>
            <a:ext cx="1828800" cy="369332"/>
          </a:xfrm>
          <a:prstGeom prst="rect">
            <a:avLst/>
          </a:prstGeom>
          <a:solidFill>
            <a:schemeClr val="accent6">
              <a:lumMod val="20000"/>
              <a:lumOff val="80000"/>
            </a:schemeClr>
          </a:solidFill>
          <a:ln w="28575">
            <a:solidFill>
              <a:schemeClr val="tx2"/>
            </a:solidFill>
            <a:miter lim="800000"/>
            <a:headEnd/>
            <a:tailEnd type="none" w="sm" len="sm"/>
          </a:ln>
        </p:spPr>
        <p:txBody>
          <a:bodyPr wrap="square" lIns="45720" rIns="45720" anchor="ctr">
            <a:spAutoFit/>
          </a:bodyPr>
          <a:lstStyle/>
          <a:p>
            <a:endParaRPr lang="en-US" dirty="0"/>
          </a:p>
        </p:txBody>
      </p:sp>
      <p:sp>
        <p:nvSpPr>
          <p:cNvPr id="26" name="Rectangle 4">
            <a:extLst>
              <a:ext uri="{FF2B5EF4-FFF2-40B4-BE49-F238E27FC236}">
                <a16:creationId xmlns:a16="http://schemas.microsoft.com/office/drawing/2014/main" id="{57D80BB5-6C82-43AB-990F-2CEAAD8925E6}"/>
              </a:ext>
            </a:extLst>
          </p:cNvPr>
          <p:cNvSpPr>
            <a:spLocks noChangeArrowheads="1"/>
          </p:cNvSpPr>
          <p:nvPr/>
        </p:nvSpPr>
        <p:spPr bwMode="auto">
          <a:xfrm>
            <a:off x="6603673" y="4216817"/>
            <a:ext cx="1828800" cy="369332"/>
          </a:xfrm>
          <a:prstGeom prst="rect">
            <a:avLst/>
          </a:prstGeom>
          <a:solidFill>
            <a:schemeClr val="accent6">
              <a:lumMod val="20000"/>
              <a:lumOff val="80000"/>
            </a:schemeClr>
          </a:solidFill>
          <a:ln w="28575">
            <a:solidFill>
              <a:schemeClr val="tx2"/>
            </a:solidFill>
            <a:miter lim="800000"/>
            <a:headEnd/>
            <a:tailEnd type="none" w="sm" len="sm"/>
          </a:ln>
        </p:spPr>
        <p:txBody>
          <a:bodyPr wrap="square" lIns="45720" rIns="45720" anchor="ctr">
            <a:spAutoFit/>
          </a:bodyPr>
          <a:lstStyle/>
          <a:p>
            <a:endParaRPr lang="en-US" dirty="0"/>
          </a:p>
        </p:txBody>
      </p:sp>
      <p:sp>
        <p:nvSpPr>
          <p:cNvPr id="27" name="Rectangle 4">
            <a:extLst>
              <a:ext uri="{FF2B5EF4-FFF2-40B4-BE49-F238E27FC236}">
                <a16:creationId xmlns:a16="http://schemas.microsoft.com/office/drawing/2014/main" id="{1DE4D141-CEBD-48A1-AE45-7EE78920D13D}"/>
              </a:ext>
            </a:extLst>
          </p:cNvPr>
          <p:cNvSpPr>
            <a:spLocks noChangeArrowheads="1"/>
          </p:cNvSpPr>
          <p:nvPr/>
        </p:nvSpPr>
        <p:spPr bwMode="auto">
          <a:xfrm>
            <a:off x="8414330" y="4216817"/>
            <a:ext cx="1828800" cy="369332"/>
          </a:xfrm>
          <a:prstGeom prst="rect">
            <a:avLst/>
          </a:prstGeom>
          <a:solidFill>
            <a:schemeClr val="accent6">
              <a:lumMod val="20000"/>
              <a:lumOff val="80000"/>
            </a:schemeClr>
          </a:solidFill>
          <a:ln w="28575">
            <a:solidFill>
              <a:schemeClr val="tx2"/>
            </a:solidFill>
            <a:miter lim="800000"/>
            <a:headEnd/>
            <a:tailEnd type="none" w="sm" len="sm"/>
          </a:ln>
        </p:spPr>
        <p:txBody>
          <a:bodyPr wrap="square" lIns="45720" rIns="45720" anchor="ctr">
            <a:spAutoFit/>
          </a:bodyPr>
          <a:lstStyle/>
          <a:p>
            <a:endParaRPr lang="en-US" dirty="0"/>
          </a:p>
        </p:txBody>
      </p:sp>
      <p:sp>
        <p:nvSpPr>
          <p:cNvPr id="28" name="Rectangle 97">
            <a:extLst>
              <a:ext uri="{FF2B5EF4-FFF2-40B4-BE49-F238E27FC236}">
                <a16:creationId xmlns:a16="http://schemas.microsoft.com/office/drawing/2014/main" id="{A00E6538-FDE0-4986-941E-32A5F3ADA04A}"/>
              </a:ext>
            </a:extLst>
          </p:cNvPr>
          <p:cNvSpPr>
            <a:spLocks noChangeArrowheads="1"/>
          </p:cNvSpPr>
          <p:nvPr/>
        </p:nvSpPr>
        <p:spPr bwMode="auto">
          <a:xfrm>
            <a:off x="2982359" y="5106729"/>
            <a:ext cx="1828800" cy="369332"/>
          </a:xfrm>
          <a:prstGeom prst="rect">
            <a:avLst/>
          </a:prstGeom>
          <a:solidFill>
            <a:schemeClr val="accent6">
              <a:lumMod val="20000"/>
              <a:lumOff val="80000"/>
            </a:schemeClr>
          </a:solidFill>
          <a:ln w="28575">
            <a:solidFill>
              <a:schemeClr val="tx2"/>
            </a:solidFill>
            <a:miter lim="800000"/>
            <a:headEnd/>
            <a:tailEnd type="none" w="sm" len="sm"/>
          </a:ln>
        </p:spPr>
        <p:txBody>
          <a:bodyPr wrap="square" lIns="45720" rIns="45720" anchor="ctr">
            <a:spAutoFit/>
          </a:bodyPr>
          <a:lstStyle/>
          <a:p>
            <a:endParaRPr lang="en-US"/>
          </a:p>
        </p:txBody>
      </p:sp>
      <p:sp>
        <p:nvSpPr>
          <p:cNvPr id="29" name="Rectangle 4">
            <a:extLst>
              <a:ext uri="{FF2B5EF4-FFF2-40B4-BE49-F238E27FC236}">
                <a16:creationId xmlns:a16="http://schemas.microsoft.com/office/drawing/2014/main" id="{C7C37561-8E04-44C4-B18A-384777A95801}"/>
              </a:ext>
            </a:extLst>
          </p:cNvPr>
          <p:cNvSpPr>
            <a:spLocks noChangeArrowheads="1"/>
          </p:cNvSpPr>
          <p:nvPr/>
        </p:nvSpPr>
        <p:spPr bwMode="auto">
          <a:xfrm>
            <a:off x="2982359" y="5106729"/>
            <a:ext cx="914400" cy="369332"/>
          </a:xfrm>
          <a:prstGeom prst="rect">
            <a:avLst/>
          </a:prstGeom>
          <a:solidFill>
            <a:schemeClr val="accent6">
              <a:lumMod val="20000"/>
              <a:lumOff val="80000"/>
            </a:schemeClr>
          </a:solidFill>
          <a:ln w="28575">
            <a:solidFill>
              <a:schemeClr val="tx2"/>
            </a:solidFill>
            <a:miter lim="800000"/>
            <a:headEnd/>
            <a:tailEnd type="none" w="sm" len="sm"/>
          </a:ln>
        </p:spPr>
        <p:txBody>
          <a:bodyPr wrap="square" lIns="45720" rIns="45720" anchor="ctr">
            <a:spAutoFit/>
          </a:bodyPr>
          <a:lstStyle/>
          <a:p>
            <a:endParaRPr lang="en-US" dirty="0"/>
          </a:p>
        </p:txBody>
      </p:sp>
      <p:sp>
        <p:nvSpPr>
          <p:cNvPr id="30" name="Rectangle 4">
            <a:extLst>
              <a:ext uri="{FF2B5EF4-FFF2-40B4-BE49-F238E27FC236}">
                <a16:creationId xmlns:a16="http://schemas.microsoft.com/office/drawing/2014/main" id="{136F8E04-A7AB-4217-8D53-1DC6A308718E}"/>
              </a:ext>
            </a:extLst>
          </p:cNvPr>
          <p:cNvSpPr>
            <a:spLocks noChangeArrowheads="1"/>
          </p:cNvSpPr>
          <p:nvPr/>
        </p:nvSpPr>
        <p:spPr bwMode="auto">
          <a:xfrm>
            <a:off x="3896759" y="5106729"/>
            <a:ext cx="914400" cy="369332"/>
          </a:xfrm>
          <a:prstGeom prst="rect">
            <a:avLst/>
          </a:prstGeom>
          <a:solidFill>
            <a:srgbClr val="FFCCCC"/>
          </a:solidFill>
          <a:ln w="28575">
            <a:solidFill>
              <a:schemeClr val="tx2"/>
            </a:solidFill>
            <a:miter lim="800000"/>
            <a:headEnd/>
            <a:tailEnd type="none" w="sm" len="sm"/>
          </a:ln>
        </p:spPr>
        <p:txBody>
          <a:bodyPr wrap="square" lIns="45720" rIns="45720" anchor="ctr">
            <a:spAutoFit/>
          </a:bodyPr>
          <a:lstStyle/>
          <a:p>
            <a:endParaRPr lang="en-US" dirty="0"/>
          </a:p>
        </p:txBody>
      </p:sp>
      <p:sp>
        <p:nvSpPr>
          <p:cNvPr id="31" name="Rectangle 4">
            <a:extLst>
              <a:ext uri="{FF2B5EF4-FFF2-40B4-BE49-F238E27FC236}">
                <a16:creationId xmlns:a16="http://schemas.microsoft.com/office/drawing/2014/main" id="{5617D29B-D1E0-4321-BA05-4FB10297F55B}"/>
              </a:ext>
            </a:extLst>
          </p:cNvPr>
          <p:cNvSpPr>
            <a:spLocks noChangeArrowheads="1"/>
          </p:cNvSpPr>
          <p:nvPr/>
        </p:nvSpPr>
        <p:spPr bwMode="auto">
          <a:xfrm>
            <a:off x="4811159" y="5106729"/>
            <a:ext cx="914400" cy="369332"/>
          </a:xfrm>
          <a:prstGeom prst="rect">
            <a:avLst/>
          </a:prstGeom>
          <a:solidFill>
            <a:srgbClr val="FFCCCC"/>
          </a:solidFill>
          <a:ln w="28575">
            <a:solidFill>
              <a:schemeClr val="tx2"/>
            </a:solidFill>
            <a:miter lim="800000"/>
            <a:headEnd/>
            <a:tailEnd type="none" w="sm" len="sm"/>
          </a:ln>
        </p:spPr>
        <p:txBody>
          <a:bodyPr wrap="square" lIns="45720" rIns="45720" anchor="ctr">
            <a:spAutoFit/>
          </a:bodyPr>
          <a:lstStyle/>
          <a:p>
            <a:endParaRPr lang="en-US" dirty="0"/>
          </a:p>
        </p:txBody>
      </p:sp>
      <p:sp>
        <p:nvSpPr>
          <p:cNvPr id="32" name="Rectangle 4">
            <a:extLst>
              <a:ext uri="{FF2B5EF4-FFF2-40B4-BE49-F238E27FC236}">
                <a16:creationId xmlns:a16="http://schemas.microsoft.com/office/drawing/2014/main" id="{DB57457F-0CB9-451C-8C58-B16FA0A20099}"/>
              </a:ext>
            </a:extLst>
          </p:cNvPr>
          <p:cNvSpPr>
            <a:spLocks noChangeArrowheads="1"/>
          </p:cNvSpPr>
          <p:nvPr/>
        </p:nvSpPr>
        <p:spPr bwMode="auto">
          <a:xfrm>
            <a:off x="5725559" y="5106729"/>
            <a:ext cx="914400" cy="369332"/>
          </a:xfrm>
          <a:prstGeom prst="rect">
            <a:avLst/>
          </a:prstGeom>
          <a:solidFill>
            <a:srgbClr val="FFCCCC"/>
          </a:solidFill>
          <a:ln w="28575">
            <a:solidFill>
              <a:schemeClr val="tx2"/>
            </a:solidFill>
            <a:miter lim="800000"/>
            <a:headEnd/>
            <a:tailEnd type="none" w="sm" len="sm"/>
          </a:ln>
        </p:spPr>
        <p:txBody>
          <a:bodyPr wrap="square" lIns="45720" rIns="45720" anchor="ctr">
            <a:spAutoFit/>
          </a:bodyPr>
          <a:lstStyle/>
          <a:p>
            <a:endParaRPr lang="en-US" dirty="0"/>
          </a:p>
        </p:txBody>
      </p:sp>
      <p:sp>
        <p:nvSpPr>
          <p:cNvPr id="33" name="Rectangle 4">
            <a:extLst>
              <a:ext uri="{FF2B5EF4-FFF2-40B4-BE49-F238E27FC236}">
                <a16:creationId xmlns:a16="http://schemas.microsoft.com/office/drawing/2014/main" id="{3AEA27BE-33CD-442E-850A-801EFCBA94EC}"/>
              </a:ext>
            </a:extLst>
          </p:cNvPr>
          <p:cNvSpPr>
            <a:spLocks noChangeArrowheads="1"/>
          </p:cNvSpPr>
          <p:nvPr/>
        </p:nvSpPr>
        <p:spPr bwMode="auto">
          <a:xfrm>
            <a:off x="6639959" y="5106729"/>
            <a:ext cx="914400" cy="369332"/>
          </a:xfrm>
          <a:prstGeom prst="rect">
            <a:avLst/>
          </a:prstGeom>
          <a:solidFill>
            <a:srgbClr val="FFCCCC"/>
          </a:solidFill>
          <a:ln w="28575">
            <a:solidFill>
              <a:schemeClr val="tx2"/>
            </a:solidFill>
            <a:miter lim="800000"/>
            <a:headEnd/>
            <a:tailEnd type="none" w="sm" len="sm"/>
          </a:ln>
        </p:spPr>
        <p:txBody>
          <a:bodyPr wrap="square" lIns="45720" rIns="45720" anchor="ctr">
            <a:spAutoFit/>
          </a:bodyPr>
          <a:lstStyle/>
          <a:p>
            <a:endParaRPr lang="en-US" dirty="0"/>
          </a:p>
        </p:txBody>
      </p:sp>
      <p:sp>
        <p:nvSpPr>
          <p:cNvPr id="34" name="Rectangle 4">
            <a:extLst>
              <a:ext uri="{FF2B5EF4-FFF2-40B4-BE49-F238E27FC236}">
                <a16:creationId xmlns:a16="http://schemas.microsoft.com/office/drawing/2014/main" id="{EB165300-CA04-4417-9ADC-7A514FFB62A6}"/>
              </a:ext>
            </a:extLst>
          </p:cNvPr>
          <p:cNvSpPr>
            <a:spLocks noChangeArrowheads="1"/>
          </p:cNvSpPr>
          <p:nvPr/>
        </p:nvSpPr>
        <p:spPr bwMode="auto">
          <a:xfrm>
            <a:off x="7554359" y="5106729"/>
            <a:ext cx="914400" cy="369332"/>
          </a:xfrm>
          <a:prstGeom prst="rect">
            <a:avLst/>
          </a:prstGeom>
          <a:solidFill>
            <a:srgbClr val="FFCCCC"/>
          </a:solidFill>
          <a:ln w="28575">
            <a:solidFill>
              <a:schemeClr val="tx2"/>
            </a:solidFill>
            <a:miter lim="800000"/>
            <a:headEnd/>
            <a:tailEnd type="none" w="sm" len="sm"/>
          </a:ln>
        </p:spPr>
        <p:txBody>
          <a:bodyPr wrap="square" lIns="45720" rIns="45720" anchor="ctr">
            <a:spAutoFit/>
          </a:bodyPr>
          <a:lstStyle/>
          <a:p>
            <a:endParaRPr lang="en-US" dirty="0"/>
          </a:p>
        </p:txBody>
      </p:sp>
      <p:sp>
        <p:nvSpPr>
          <p:cNvPr id="35" name="Rectangle 4">
            <a:extLst>
              <a:ext uri="{FF2B5EF4-FFF2-40B4-BE49-F238E27FC236}">
                <a16:creationId xmlns:a16="http://schemas.microsoft.com/office/drawing/2014/main" id="{BD138692-7907-467D-9C73-ACC7D5695259}"/>
              </a:ext>
            </a:extLst>
          </p:cNvPr>
          <p:cNvSpPr>
            <a:spLocks noChangeArrowheads="1"/>
          </p:cNvSpPr>
          <p:nvPr/>
        </p:nvSpPr>
        <p:spPr bwMode="auto">
          <a:xfrm>
            <a:off x="8468759" y="5106729"/>
            <a:ext cx="914400" cy="369332"/>
          </a:xfrm>
          <a:prstGeom prst="rect">
            <a:avLst/>
          </a:prstGeom>
          <a:solidFill>
            <a:srgbClr val="FFCCCC"/>
          </a:solidFill>
          <a:ln w="28575">
            <a:solidFill>
              <a:schemeClr val="tx2"/>
            </a:solidFill>
            <a:miter lim="800000"/>
            <a:headEnd/>
            <a:tailEnd type="none" w="sm" len="sm"/>
          </a:ln>
        </p:spPr>
        <p:txBody>
          <a:bodyPr wrap="square" lIns="45720" rIns="45720" anchor="ctr">
            <a:spAutoFit/>
          </a:bodyPr>
          <a:lstStyle/>
          <a:p>
            <a:endParaRPr lang="en-US" dirty="0"/>
          </a:p>
        </p:txBody>
      </p:sp>
      <p:sp>
        <p:nvSpPr>
          <p:cNvPr id="36" name="Rectangle 4">
            <a:extLst>
              <a:ext uri="{FF2B5EF4-FFF2-40B4-BE49-F238E27FC236}">
                <a16:creationId xmlns:a16="http://schemas.microsoft.com/office/drawing/2014/main" id="{1D741BFD-3391-4EDA-8F12-46F4D9595ABC}"/>
              </a:ext>
            </a:extLst>
          </p:cNvPr>
          <p:cNvSpPr>
            <a:spLocks noChangeArrowheads="1"/>
          </p:cNvSpPr>
          <p:nvPr/>
        </p:nvSpPr>
        <p:spPr bwMode="auto">
          <a:xfrm>
            <a:off x="9383159" y="5106729"/>
            <a:ext cx="914400" cy="369332"/>
          </a:xfrm>
          <a:prstGeom prst="rect">
            <a:avLst/>
          </a:prstGeom>
          <a:solidFill>
            <a:srgbClr val="FFCCCC"/>
          </a:solidFill>
          <a:ln w="28575">
            <a:solidFill>
              <a:schemeClr val="tx2"/>
            </a:solidFill>
            <a:miter lim="800000"/>
            <a:headEnd/>
            <a:tailEnd type="none" w="sm" len="sm"/>
          </a:ln>
        </p:spPr>
        <p:txBody>
          <a:bodyPr wrap="square" lIns="45720" rIns="45720" anchor="ctr">
            <a:spAutoFit/>
          </a:bodyPr>
          <a:lstStyle/>
          <a:p>
            <a:endParaRPr lang="en-US" dirty="0"/>
          </a:p>
        </p:txBody>
      </p:sp>
      <p:sp>
        <p:nvSpPr>
          <p:cNvPr id="37" name="Rectangle 4">
            <a:extLst>
              <a:ext uri="{FF2B5EF4-FFF2-40B4-BE49-F238E27FC236}">
                <a16:creationId xmlns:a16="http://schemas.microsoft.com/office/drawing/2014/main" id="{85F4205D-0DA0-4C92-802E-CA8F3E7E8D34}"/>
              </a:ext>
            </a:extLst>
          </p:cNvPr>
          <p:cNvSpPr>
            <a:spLocks noChangeArrowheads="1"/>
          </p:cNvSpPr>
          <p:nvPr/>
        </p:nvSpPr>
        <p:spPr bwMode="auto">
          <a:xfrm>
            <a:off x="2982359" y="5963223"/>
            <a:ext cx="1828800" cy="369332"/>
          </a:xfrm>
          <a:prstGeom prst="rect">
            <a:avLst/>
          </a:prstGeom>
          <a:solidFill>
            <a:schemeClr val="accent6">
              <a:lumMod val="20000"/>
              <a:lumOff val="80000"/>
            </a:schemeClr>
          </a:solidFill>
          <a:ln w="28575">
            <a:solidFill>
              <a:schemeClr val="tx2"/>
            </a:solidFill>
            <a:miter lim="800000"/>
            <a:headEnd/>
            <a:tailEnd type="none" w="sm" len="sm"/>
          </a:ln>
        </p:spPr>
        <p:txBody>
          <a:bodyPr wrap="square" lIns="45720" rIns="45720" anchor="ctr">
            <a:spAutoFit/>
          </a:bodyPr>
          <a:lstStyle/>
          <a:p>
            <a:endParaRPr lang="en-US" dirty="0"/>
          </a:p>
        </p:txBody>
      </p:sp>
      <p:sp>
        <p:nvSpPr>
          <p:cNvPr id="38" name="Rectangle 4">
            <a:extLst>
              <a:ext uri="{FF2B5EF4-FFF2-40B4-BE49-F238E27FC236}">
                <a16:creationId xmlns:a16="http://schemas.microsoft.com/office/drawing/2014/main" id="{56A8FF5A-1691-4691-8003-175F927B94E4}"/>
              </a:ext>
            </a:extLst>
          </p:cNvPr>
          <p:cNvSpPr>
            <a:spLocks noChangeArrowheads="1"/>
          </p:cNvSpPr>
          <p:nvPr/>
        </p:nvSpPr>
        <p:spPr bwMode="auto">
          <a:xfrm>
            <a:off x="4793016" y="5963223"/>
            <a:ext cx="1828800" cy="369332"/>
          </a:xfrm>
          <a:prstGeom prst="rect">
            <a:avLst/>
          </a:prstGeom>
          <a:solidFill>
            <a:srgbClr val="FFCCCC"/>
          </a:solidFill>
          <a:ln w="28575">
            <a:solidFill>
              <a:schemeClr val="tx2"/>
            </a:solidFill>
            <a:miter lim="800000"/>
            <a:headEnd/>
            <a:tailEnd type="none" w="sm" len="sm"/>
          </a:ln>
        </p:spPr>
        <p:txBody>
          <a:bodyPr wrap="square" lIns="45720" rIns="45720" anchor="ctr">
            <a:spAutoFit/>
          </a:bodyPr>
          <a:lstStyle/>
          <a:p>
            <a:endParaRPr lang="en-US" dirty="0"/>
          </a:p>
        </p:txBody>
      </p:sp>
      <p:sp>
        <p:nvSpPr>
          <p:cNvPr id="39" name="Rectangle 4">
            <a:extLst>
              <a:ext uri="{FF2B5EF4-FFF2-40B4-BE49-F238E27FC236}">
                <a16:creationId xmlns:a16="http://schemas.microsoft.com/office/drawing/2014/main" id="{A9D143B6-6D5E-43BB-BE00-6C72315E347C}"/>
              </a:ext>
            </a:extLst>
          </p:cNvPr>
          <p:cNvSpPr>
            <a:spLocks noChangeArrowheads="1"/>
          </p:cNvSpPr>
          <p:nvPr/>
        </p:nvSpPr>
        <p:spPr bwMode="auto">
          <a:xfrm>
            <a:off x="6603673" y="5963223"/>
            <a:ext cx="1828800" cy="369332"/>
          </a:xfrm>
          <a:prstGeom prst="rect">
            <a:avLst/>
          </a:prstGeom>
          <a:solidFill>
            <a:srgbClr val="FFCCCC"/>
          </a:solidFill>
          <a:ln w="28575">
            <a:solidFill>
              <a:schemeClr val="tx2"/>
            </a:solidFill>
            <a:miter lim="800000"/>
            <a:headEnd/>
            <a:tailEnd type="none" w="sm" len="sm"/>
          </a:ln>
        </p:spPr>
        <p:txBody>
          <a:bodyPr wrap="square" lIns="45720" rIns="45720" anchor="ctr">
            <a:spAutoFit/>
          </a:bodyPr>
          <a:lstStyle/>
          <a:p>
            <a:endParaRPr lang="en-US" dirty="0"/>
          </a:p>
        </p:txBody>
      </p:sp>
      <p:sp>
        <p:nvSpPr>
          <p:cNvPr id="40" name="Rectangle 4">
            <a:extLst>
              <a:ext uri="{FF2B5EF4-FFF2-40B4-BE49-F238E27FC236}">
                <a16:creationId xmlns:a16="http://schemas.microsoft.com/office/drawing/2014/main" id="{5B3801C0-B082-4A5D-9319-B548D9875FC9}"/>
              </a:ext>
            </a:extLst>
          </p:cNvPr>
          <p:cNvSpPr>
            <a:spLocks noChangeArrowheads="1"/>
          </p:cNvSpPr>
          <p:nvPr/>
        </p:nvSpPr>
        <p:spPr bwMode="auto">
          <a:xfrm>
            <a:off x="8414330" y="5963223"/>
            <a:ext cx="1828800" cy="369332"/>
          </a:xfrm>
          <a:prstGeom prst="rect">
            <a:avLst/>
          </a:prstGeom>
          <a:solidFill>
            <a:srgbClr val="FFCCCC"/>
          </a:solidFill>
          <a:ln w="28575">
            <a:solidFill>
              <a:schemeClr val="tx2"/>
            </a:solidFill>
            <a:miter lim="800000"/>
            <a:headEnd/>
            <a:tailEnd type="none" w="sm" len="sm"/>
          </a:ln>
        </p:spPr>
        <p:txBody>
          <a:bodyPr wrap="square" lIns="45720" rIns="45720" anchor="ctr">
            <a:spAutoFit/>
          </a:bodyPr>
          <a:lstStyle/>
          <a:p>
            <a:endParaRPr lang="en-US" dirty="0"/>
          </a:p>
        </p:txBody>
      </p:sp>
    </p:spTree>
    <p:extLst>
      <p:ext uri="{BB962C8B-B14F-4D97-AF65-F5344CB8AC3E}">
        <p14:creationId xmlns:p14="http://schemas.microsoft.com/office/powerpoint/2010/main" val="36722778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5346" name="Rectangle 2"/>
          <p:cNvSpPr>
            <a:spLocks noGrp="1" noChangeArrowheads="1"/>
          </p:cNvSpPr>
          <p:nvPr>
            <p:ph type="title"/>
          </p:nvPr>
        </p:nvSpPr>
        <p:spPr/>
        <p:txBody>
          <a:bodyPr/>
          <a:lstStyle/>
          <a:p>
            <a:pPr eaLnBrk="1" hangingPunct="1">
              <a:defRPr/>
            </a:pPr>
            <a:r>
              <a:rPr lang="en-US" dirty="0">
                <a:solidFill>
                  <a:srgbClr val="FFC000"/>
                </a:solidFill>
              </a:rPr>
              <a:t>SIMD</a:t>
            </a:r>
            <a:r>
              <a:rPr lang="en-US" dirty="0">
                <a:ea typeface="+mj-ea"/>
              </a:rPr>
              <a:t> Operations, with AVX2</a:t>
            </a:r>
          </a:p>
        </p:txBody>
      </p:sp>
      <p:sp>
        <p:nvSpPr>
          <p:cNvPr id="2" name="Slide Number Placeholder 1">
            <a:extLst>
              <a:ext uri="{FF2B5EF4-FFF2-40B4-BE49-F238E27FC236}">
                <a16:creationId xmlns:a16="http://schemas.microsoft.com/office/drawing/2014/main" id="{658D2F0D-5AA8-4BDB-AD65-DE50117F6C9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25347" name="Rectangle 3"/>
          <p:cNvSpPr>
            <a:spLocks noGrp="1" noChangeArrowheads="1"/>
          </p:cNvSpPr>
          <p:nvPr>
            <p:ph type="body" idx="4294967295"/>
          </p:nvPr>
        </p:nvSpPr>
        <p:spPr>
          <a:xfrm>
            <a:off x="382393" y="981830"/>
            <a:ext cx="8307388" cy="5378450"/>
          </a:xfrm>
        </p:spPr>
        <p:txBody>
          <a:bodyPr/>
          <a:lstStyle/>
          <a:p>
            <a:pPr lvl="1" eaLnBrk="1" hangingPunct="1">
              <a:buFont typeface="Wingdings" pitchFamily="2" charset="2"/>
              <a:buChar char="n"/>
              <a:defRPr/>
            </a:pPr>
            <a:r>
              <a:rPr lang="en-US" dirty="0"/>
              <a:t>SIMD Operations: Single Precision</a:t>
            </a:r>
          </a:p>
          <a:p>
            <a:pPr lvl="1" eaLnBrk="1" hangingPunct="1">
              <a:buFont typeface="Wingdings" pitchFamily="2" charset="2"/>
              <a:buChar char="n"/>
              <a:defRPr/>
            </a:pPr>
            <a:endParaRPr lang="en-US" dirty="0"/>
          </a:p>
          <a:p>
            <a:pPr lvl="1" eaLnBrk="1" hangingPunct="1">
              <a:buFont typeface="Wingdings" pitchFamily="2" charset="2"/>
              <a:buChar char="n"/>
              <a:defRPr/>
            </a:pPr>
            <a:endParaRPr lang="en-US" dirty="0"/>
          </a:p>
          <a:p>
            <a:pPr eaLnBrk="1" hangingPunct="1">
              <a:buFont typeface="Wingdings" pitchFamily="2" charset="2"/>
              <a:buNone/>
              <a:defRPr/>
            </a:pPr>
            <a:endParaRPr lang="en-US" dirty="0">
              <a:ea typeface="+mn-ea"/>
            </a:endParaRPr>
          </a:p>
          <a:p>
            <a:pPr lvl="1" eaLnBrk="1" hangingPunct="1">
              <a:buFont typeface="Wingdings" pitchFamily="2" charset="2"/>
              <a:buChar char="n"/>
              <a:defRPr/>
            </a:pPr>
            <a:endParaRPr lang="en-US" dirty="0"/>
          </a:p>
          <a:p>
            <a:pPr lvl="1" eaLnBrk="1" hangingPunct="1">
              <a:buFont typeface="Wingdings" pitchFamily="2" charset="2"/>
              <a:buChar char="n"/>
              <a:defRPr/>
            </a:pPr>
            <a:endParaRPr lang="en-US" dirty="0"/>
          </a:p>
          <a:p>
            <a:pPr lvl="1" eaLnBrk="1" hangingPunct="1">
              <a:buFont typeface="Wingdings" pitchFamily="2" charset="2"/>
              <a:buChar char="n"/>
              <a:defRPr/>
            </a:pPr>
            <a:endParaRPr lang="en-US" dirty="0"/>
          </a:p>
          <a:p>
            <a:pPr lvl="1" eaLnBrk="1" hangingPunct="1">
              <a:buFont typeface="Wingdings" pitchFamily="2" charset="2"/>
              <a:buChar char="n"/>
              <a:defRPr/>
            </a:pPr>
            <a:endParaRPr lang="en-US" dirty="0"/>
          </a:p>
          <a:p>
            <a:pPr lvl="1" eaLnBrk="1" hangingPunct="1">
              <a:buFont typeface="Wingdings" pitchFamily="2" charset="2"/>
              <a:buChar char="n"/>
              <a:defRPr/>
            </a:pPr>
            <a:r>
              <a:rPr lang="en-US" dirty="0"/>
              <a:t>SIMD Operations: Double Precision</a:t>
            </a:r>
          </a:p>
        </p:txBody>
      </p:sp>
      <p:grpSp>
        <p:nvGrpSpPr>
          <p:cNvPr id="170" name="Group 169"/>
          <p:cNvGrpSpPr/>
          <p:nvPr/>
        </p:nvGrpSpPr>
        <p:grpSpPr>
          <a:xfrm>
            <a:off x="1770821" y="4218584"/>
            <a:ext cx="8236524" cy="1975745"/>
            <a:chOff x="220672" y="1409321"/>
            <a:chExt cx="8236524" cy="1975745"/>
          </a:xfrm>
        </p:grpSpPr>
        <p:grpSp>
          <p:nvGrpSpPr>
            <p:cNvPr id="171" name="Group 170"/>
            <p:cNvGrpSpPr/>
            <p:nvPr/>
          </p:nvGrpSpPr>
          <p:grpSpPr>
            <a:xfrm>
              <a:off x="220672" y="1872734"/>
              <a:ext cx="7315200" cy="369332"/>
              <a:chOff x="220672" y="1837132"/>
              <a:chExt cx="7315200" cy="369332"/>
            </a:xfrm>
          </p:grpSpPr>
          <p:sp>
            <p:nvSpPr>
              <p:cNvPr id="200" name="Rectangle 213"/>
              <p:cNvSpPr>
                <a:spLocks noChangeArrowheads="1"/>
              </p:cNvSpPr>
              <p:nvPr/>
            </p:nvSpPr>
            <p:spPr bwMode="auto">
              <a:xfrm>
                <a:off x="220672" y="1837132"/>
                <a:ext cx="1828800" cy="369332"/>
              </a:xfrm>
              <a:prstGeom prst="rect">
                <a:avLst/>
              </a:prstGeom>
              <a:solidFill>
                <a:srgbClr val="CBDBFF"/>
              </a:solidFill>
              <a:ln w="28575">
                <a:solidFill>
                  <a:schemeClr val="tx2"/>
                </a:solidFill>
                <a:miter lim="800000"/>
                <a:headEnd/>
                <a:tailEnd type="none" w="sm" len="sm"/>
              </a:ln>
            </p:spPr>
            <p:txBody>
              <a:bodyPr lIns="45720" rIns="45720" anchor="ctr">
                <a:spAutoFit/>
              </a:bodyPr>
              <a:lstStyle/>
              <a:p>
                <a:endParaRPr lang="en-US"/>
              </a:p>
            </p:txBody>
          </p:sp>
          <p:sp>
            <p:nvSpPr>
              <p:cNvPr id="201" name="Rectangle 214"/>
              <p:cNvSpPr>
                <a:spLocks noChangeArrowheads="1"/>
              </p:cNvSpPr>
              <p:nvPr/>
            </p:nvSpPr>
            <p:spPr bwMode="auto">
              <a:xfrm>
                <a:off x="2049472" y="1837132"/>
                <a:ext cx="1828800" cy="369332"/>
              </a:xfrm>
              <a:prstGeom prst="rect">
                <a:avLst/>
              </a:prstGeom>
              <a:solidFill>
                <a:srgbClr val="CBDBFF"/>
              </a:solidFill>
              <a:ln w="28575">
                <a:solidFill>
                  <a:schemeClr val="tx2"/>
                </a:solidFill>
                <a:miter lim="800000"/>
                <a:headEnd/>
                <a:tailEnd type="none" w="sm" len="sm"/>
              </a:ln>
            </p:spPr>
            <p:txBody>
              <a:bodyPr lIns="45720" rIns="45720" anchor="ctr">
                <a:spAutoFit/>
              </a:bodyPr>
              <a:lstStyle/>
              <a:p>
                <a:endParaRPr lang="en-US"/>
              </a:p>
            </p:txBody>
          </p:sp>
          <p:sp>
            <p:nvSpPr>
              <p:cNvPr id="202" name="Rectangle 215"/>
              <p:cNvSpPr>
                <a:spLocks noChangeArrowheads="1"/>
              </p:cNvSpPr>
              <p:nvPr/>
            </p:nvSpPr>
            <p:spPr bwMode="auto">
              <a:xfrm>
                <a:off x="3878272" y="1837132"/>
                <a:ext cx="1828800" cy="369332"/>
              </a:xfrm>
              <a:prstGeom prst="rect">
                <a:avLst/>
              </a:prstGeom>
              <a:solidFill>
                <a:srgbClr val="CBDBFF"/>
              </a:solidFill>
              <a:ln w="28575">
                <a:solidFill>
                  <a:schemeClr val="tx2"/>
                </a:solidFill>
                <a:miter lim="800000"/>
                <a:headEnd/>
                <a:tailEnd type="none" w="sm" len="sm"/>
              </a:ln>
            </p:spPr>
            <p:txBody>
              <a:bodyPr lIns="45720" rIns="45720" anchor="ctr">
                <a:spAutoFit/>
              </a:bodyPr>
              <a:lstStyle/>
              <a:p>
                <a:endParaRPr lang="en-US"/>
              </a:p>
            </p:txBody>
          </p:sp>
          <p:sp>
            <p:nvSpPr>
              <p:cNvPr id="203" name="Rectangle 216"/>
              <p:cNvSpPr>
                <a:spLocks noChangeArrowheads="1"/>
              </p:cNvSpPr>
              <p:nvPr/>
            </p:nvSpPr>
            <p:spPr bwMode="auto">
              <a:xfrm>
                <a:off x="5707072" y="1837132"/>
                <a:ext cx="1828800" cy="369332"/>
              </a:xfrm>
              <a:prstGeom prst="rect">
                <a:avLst/>
              </a:prstGeom>
              <a:solidFill>
                <a:srgbClr val="CBDBFF"/>
              </a:solidFill>
              <a:ln w="28575">
                <a:solidFill>
                  <a:schemeClr val="tx2"/>
                </a:solidFill>
                <a:miter lim="800000"/>
                <a:headEnd/>
                <a:tailEnd type="none" w="sm" len="sm"/>
              </a:ln>
            </p:spPr>
            <p:txBody>
              <a:bodyPr lIns="45720" rIns="45720" anchor="ctr">
                <a:spAutoFit/>
              </a:bodyPr>
              <a:lstStyle/>
              <a:p>
                <a:endParaRPr lang="en-US"/>
              </a:p>
            </p:txBody>
          </p:sp>
        </p:grpSp>
        <p:grpSp>
          <p:nvGrpSpPr>
            <p:cNvPr id="172" name="Group 239"/>
            <p:cNvGrpSpPr>
              <a:grpSpLocks/>
            </p:cNvGrpSpPr>
            <p:nvPr/>
          </p:nvGrpSpPr>
          <p:grpSpPr bwMode="auto">
            <a:xfrm>
              <a:off x="830272" y="2209800"/>
              <a:ext cx="685800" cy="838200"/>
              <a:chOff x="720" y="864"/>
              <a:chExt cx="432" cy="528"/>
            </a:xfrm>
          </p:grpSpPr>
          <p:sp>
            <p:nvSpPr>
              <p:cNvPr id="196" name="Oval 240"/>
              <p:cNvSpPr>
                <a:spLocks noChangeArrowheads="1"/>
              </p:cNvSpPr>
              <p:nvPr/>
            </p:nvSpPr>
            <p:spPr bwMode="auto">
              <a:xfrm>
                <a:off x="816" y="1008"/>
                <a:ext cx="215" cy="217"/>
              </a:xfrm>
              <a:prstGeom prst="ellipse">
                <a:avLst/>
              </a:prstGeom>
              <a:solidFill>
                <a:srgbClr val="FFFF99"/>
              </a:solidFill>
              <a:ln w="19050">
                <a:solidFill>
                  <a:schemeClr val="tx2"/>
                </a:solidFill>
                <a:round/>
                <a:headEnd/>
                <a:tailEnd type="none" w="sm" len="sm"/>
              </a:ln>
            </p:spPr>
            <p:txBody>
              <a:bodyPr wrap="none" lIns="45720" rIns="45720" anchor="ctr"/>
              <a:lstStyle/>
              <a:p>
                <a:pPr algn="ctr"/>
                <a:r>
                  <a:rPr lang="en-US">
                    <a:latin typeface="Courier New" charset="0"/>
                  </a:rPr>
                  <a:t>+</a:t>
                </a:r>
              </a:p>
            </p:txBody>
          </p:sp>
          <p:sp>
            <p:nvSpPr>
              <p:cNvPr id="197" name="Line 241"/>
              <p:cNvSpPr>
                <a:spLocks noChangeShapeType="1"/>
              </p:cNvSpPr>
              <p:nvPr/>
            </p:nvSpPr>
            <p:spPr bwMode="auto">
              <a:xfrm>
                <a:off x="720" y="864"/>
                <a:ext cx="144" cy="144"/>
              </a:xfrm>
              <a:prstGeom prst="line">
                <a:avLst/>
              </a:prstGeom>
              <a:noFill/>
              <a:ln w="19050">
                <a:solidFill>
                  <a:schemeClr val="tx2"/>
                </a:solidFill>
                <a:round/>
                <a:headEnd/>
                <a:tailEnd type="triangle" w="lg" len="med"/>
              </a:ln>
              <a:extLst>
                <a:ext uri="{909E8E84-426E-40DD-AFC4-6F175D3DCCD1}">
                  <a14:hiddenFill xmlns:a14="http://schemas.microsoft.com/office/drawing/2010/main">
                    <a:noFill/>
                  </a14:hiddenFill>
                </a:ext>
              </a:extLst>
            </p:spPr>
            <p:txBody>
              <a:bodyPr lIns="45720" rIns="45720" anchor="ctr">
                <a:spAutoFit/>
              </a:bodyPr>
              <a:lstStyle/>
              <a:p>
                <a:endParaRPr lang="en-US"/>
              </a:p>
            </p:txBody>
          </p:sp>
          <p:sp>
            <p:nvSpPr>
              <p:cNvPr id="198" name="Line 242"/>
              <p:cNvSpPr>
                <a:spLocks noChangeShapeType="1"/>
              </p:cNvSpPr>
              <p:nvPr/>
            </p:nvSpPr>
            <p:spPr bwMode="auto">
              <a:xfrm flipV="1">
                <a:off x="720" y="1200"/>
                <a:ext cx="144" cy="192"/>
              </a:xfrm>
              <a:prstGeom prst="line">
                <a:avLst/>
              </a:prstGeom>
              <a:noFill/>
              <a:ln w="19050">
                <a:solidFill>
                  <a:schemeClr val="tx2"/>
                </a:solidFill>
                <a:round/>
                <a:headEnd/>
                <a:tailEnd type="triangle" w="lg" len="med"/>
              </a:ln>
              <a:extLst>
                <a:ext uri="{909E8E84-426E-40DD-AFC4-6F175D3DCCD1}">
                  <a14:hiddenFill xmlns:a14="http://schemas.microsoft.com/office/drawing/2010/main">
                    <a:noFill/>
                  </a14:hiddenFill>
                </a:ext>
              </a:extLst>
            </p:spPr>
            <p:txBody>
              <a:bodyPr lIns="45720" rIns="45720" anchor="ctr">
                <a:spAutoFit/>
              </a:bodyPr>
              <a:lstStyle/>
              <a:p>
                <a:endParaRPr lang="en-US"/>
              </a:p>
            </p:txBody>
          </p:sp>
          <p:sp>
            <p:nvSpPr>
              <p:cNvPr id="199" name="Line 243"/>
              <p:cNvSpPr>
                <a:spLocks noChangeShapeType="1"/>
              </p:cNvSpPr>
              <p:nvPr/>
            </p:nvSpPr>
            <p:spPr bwMode="auto">
              <a:xfrm rot="5400000" flipV="1">
                <a:off x="984" y="1224"/>
                <a:ext cx="192" cy="144"/>
              </a:xfrm>
              <a:prstGeom prst="line">
                <a:avLst/>
              </a:prstGeom>
              <a:noFill/>
              <a:ln w="19050">
                <a:solidFill>
                  <a:schemeClr val="tx2"/>
                </a:solidFill>
                <a:round/>
                <a:headEnd/>
                <a:tailEnd type="triangle" w="lg" len="med"/>
              </a:ln>
              <a:extLst>
                <a:ext uri="{909E8E84-426E-40DD-AFC4-6F175D3DCCD1}">
                  <a14:hiddenFill xmlns:a14="http://schemas.microsoft.com/office/drawing/2010/main">
                    <a:noFill/>
                  </a14:hiddenFill>
                </a:ext>
              </a:extLst>
            </p:spPr>
            <p:txBody>
              <a:bodyPr lIns="45720" rIns="45720" anchor="ctr">
                <a:spAutoFit/>
              </a:bodyPr>
              <a:lstStyle/>
              <a:p>
                <a:endParaRPr lang="en-US"/>
              </a:p>
            </p:txBody>
          </p:sp>
        </p:grpSp>
        <p:grpSp>
          <p:nvGrpSpPr>
            <p:cNvPr id="173" name="Group 244"/>
            <p:cNvGrpSpPr>
              <a:grpSpLocks/>
            </p:cNvGrpSpPr>
            <p:nvPr/>
          </p:nvGrpSpPr>
          <p:grpSpPr bwMode="auto">
            <a:xfrm>
              <a:off x="2659072" y="2209800"/>
              <a:ext cx="685800" cy="838200"/>
              <a:chOff x="720" y="864"/>
              <a:chExt cx="432" cy="528"/>
            </a:xfrm>
          </p:grpSpPr>
          <p:sp>
            <p:nvSpPr>
              <p:cNvPr id="192" name="Oval 245"/>
              <p:cNvSpPr>
                <a:spLocks noChangeArrowheads="1"/>
              </p:cNvSpPr>
              <p:nvPr/>
            </p:nvSpPr>
            <p:spPr bwMode="auto">
              <a:xfrm>
                <a:off x="816" y="1008"/>
                <a:ext cx="215" cy="217"/>
              </a:xfrm>
              <a:prstGeom prst="ellipse">
                <a:avLst/>
              </a:prstGeom>
              <a:solidFill>
                <a:srgbClr val="FFFF99"/>
              </a:solidFill>
              <a:ln w="19050">
                <a:solidFill>
                  <a:schemeClr val="tx2"/>
                </a:solidFill>
                <a:round/>
                <a:headEnd/>
                <a:tailEnd type="none" w="sm" len="sm"/>
              </a:ln>
            </p:spPr>
            <p:txBody>
              <a:bodyPr wrap="none" lIns="45720" rIns="45720" anchor="ctr"/>
              <a:lstStyle/>
              <a:p>
                <a:pPr algn="ctr"/>
                <a:r>
                  <a:rPr lang="en-US">
                    <a:latin typeface="Courier New" charset="0"/>
                  </a:rPr>
                  <a:t>+</a:t>
                </a:r>
              </a:p>
            </p:txBody>
          </p:sp>
          <p:sp>
            <p:nvSpPr>
              <p:cNvPr id="193" name="Line 246"/>
              <p:cNvSpPr>
                <a:spLocks noChangeShapeType="1"/>
              </p:cNvSpPr>
              <p:nvPr/>
            </p:nvSpPr>
            <p:spPr bwMode="auto">
              <a:xfrm>
                <a:off x="720" y="864"/>
                <a:ext cx="144" cy="144"/>
              </a:xfrm>
              <a:prstGeom prst="line">
                <a:avLst/>
              </a:prstGeom>
              <a:noFill/>
              <a:ln w="19050">
                <a:solidFill>
                  <a:schemeClr val="tx2"/>
                </a:solidFill>
                <a:round/>
                <a:headEnd/>
                <a:tailEnd type="triangle" w="lg" len="med"/>
              </a:ln>
              <a:extLst>
                <a:ext uri="{909E8E84-426E-40DD-AFC4-6F175D3DCCD1}">
                  <a14:hiddenFill xmlns:a14="http://schemas.microsoft.com/office/drawing/2010/main">
                    <a:noFill/>
                  </a14:hiddenFill>
                </a:ext>
              </a:extLst>
            </p:spPr>
            <p:txBody>
              <a:bodyPr lIns="45720" rIns="45720" anchor="ctr">
                <a:spAutoFit/>
              </a:bodyPr>
              <a:lstStyle/>
              <a:p>
                <a:endParaRPr lang="en-US"/>
              </a:p>
            </p:txBody>
          </p:sp>
          <p:sp>
            <p:nvSpPr>
              <p:cNvPr id="194" name="Line 247"/>
              <p:cNvSpPr>
                <a:spLocks noChangeShapeType="1"/>
              </p:cNvSpPr>
              <p:nvPr/>
            </p:nvSpPr>
            <p:spPr bwMode="auto">
              <a:xfrm flipV="1">
                <a:off x="720" y="1200"/>
                <a:ext cx="144" cy="192"/>
              </a:xfrm>
              <a:prstGeom prst="line">
                <a:avLst/>
              </a:prstGeom>
              <a:noFill/>
              <a:ln w="19050">
                <a:solidFill>
                  <a:schemeClr val="tx2"/>
                </a:solidFill>
                <a:round/>
                <a:headEnd/>
                <a:tailEnd type="triangle" w="lg" len="med"/>
              </a:ln>
              <a:extLst>
                <a:ext uri="{909E8E84-426E-40DD-AFC4-6F175D3DCCD1}">
                  <a14:hiddenFill xmlns:a14="http://schemas.microsoft.com/office/drawing/2010/main">
                    <a:noFill/>
                  </a14:hiddenFill>
                </a:ext>
              </a:extLst>
            </p:spPr>
            <p:txBody>
              <a:bodyPr lIns="45720" rIns="45720" anchor="ctr">
                <a:spAutoFit/>
              </a:bodyPr>
              <a:lstStyle/>
              <a:p>
                <a:endParaRPr lang="en-US"/>
              </a:p>
            </p:txBody>
          </p:sp>
          <p:sp>
            <p:nvSpPr>
              <p:cNvPr id="195" name="Line 248"/>
              <p:cNvSpPr>
                <a:spLocks noChangeShapeType="1"/>
              </p:cNvSpPr>
              <p:nvPr/>
            </p:nvSpPr>
            <p:spPr bwMode="auto">
              <a:xfrm rot="5400000" flipV="1">
                <a:off x="984" y="1224"/>
                <a:ext cx="192" cy="144"/>
              </a:xfrm>
              <a:prstGeom prst="line">
                <a:avLst/>
              </a:prstGeom>
              <a:noFill/>
              <a:ln w="19050">
                <a:solidFill>
                  <a:schemeClr val="tx2"/>
                </a:solidFill>
                <a:round/>
                <a:headEnd/>
                <a:tailEnd type="triangle" w="lg" len="med"/>
              </a:ln>
              <a:extLst>
                <a:ext uri="{909E8E84-426E-40DD-AFC4-6F175D3DCCD1}">
                  <a14:hiddenFill xmlns:a14="http://schemas.microsoft.com/office/drawing/2010/main">
                    <a:noFill/>
                  </a14:hiddenFill>
                </a:ext>
              </a:extLst>
            </p:spPr>
            <p:txBody>
              <a:bodyPr lIns="45720" rIns="45720" anchor="ctr">
                <a:spAutoFit/>
              </a:bodyPr>
              <a:lstStyle/>
              <a:p>
                <a:endParaRPr lang="en-US"/>
              </a:p>
            </p:txBody>
          </p:sp>
        </p:grpSp>
        <p:grpSp>
          <p:nvGrpSpPr>
            <p:cNvPr id="174" name="Group 249"/>
            <p:cNvGrpSpPr>
              <a:grpSpLocks/>
            </p:cNvGrpSpPr>
            <p:nvPr/>
          </p:nvGrpSpPr>
          <p:grpSpPr bwMode="auto">
            <a:xfrm>
              <a:off x="4487872" y="2209800"/>
              <a:ext cx="685800" cy="838200"/>
              <a:chOff x="720" y="864"/>
              <a:chExt cx="432" cy="528"/>
            </a:xfrm>
          </p:grpSpPr>
          <p:sp>
            <p:nvSpPr>
              <p:cNvPr id="188" name="Oval 250"/>
              <p:cNvSpPr>
                <a:spLocks noChangeArrowheads="1"/>
              </p:cNvSpPr>
              <p:nvPr/>
            </p:nvSpPr>
            <p:spPr bwMode="auto">
              <a:xfrm>
                <a:off x="816" y="1008"/>
                <a:ext cx="215" cy="217"/>
              </a:xfrm>
              <a:prstGeom prst="ellipse">
                <a:avLst/>
              </a:prstGeom>
              <a:solidFill>
                <a:srgbClr val="FFFF99"/>
              </a:solidFill>
              <a:ln w="19050">
                <a:solidFill>
                  <a:schemeClr val="tx2"/>
                </a:solidFill>
                <a:round/>
                <a:headEnd/>
                <a:tailEnd type="none" w="sm" len="sm"/>
              </a:ln>
            </p:spPr>
            <p:txBody>
              <a:bodyPr wrap="none" lIns="45720" rIns="45720" anchor="ctr"/>
              <a:lstStyle/>
              <a:p>
                <a:pPr algn="ctr"/>
                <a:r>
                  <a:rPr lang="en-US">
                    <a:latin typeface="Courier New" charset="0"/>
                  </a:rPr>
                  <a:t>+</a:t>
                </a:r>
              </a:p>
            </p:txBody>
          </p:sp>
          <p:sp>
            <p:nvSpPr>
              <p:cNvPr id="189" name="Line 251"/>
              <p:cNvSpPr>
                <a:spLocks noChangeShapeType="1"/>
              </p:cNvSpPr>
              <p:nvPr/>
            </p:nvSpPr>
            <p:spPr bwMode="auto">
              <a:xfrm>
                <a:off x="720" y="864"/>
                <a:ext cx="144" cy="144"/>
              </a:xfrm>
              <a:prstGeom prst="line">
                <a:avLst/>
              </a:prstGeom>
              <a:noFill/>
              <a:ln w="19050">
                <a:solidFill>
                  <a:schemeClr val="tx2"/>
                </a:solidFill>
                <a:round/>
                <a:headEnd/>
                <a:tailEnd type="triangle" w="lg" len="med"/>
              </a:ln>
              <a:extLst>
                <a:ext uri="{909E8E84-426E-40DD-AFC4-6F175D3DCCD1}">
                  <a14:hiddenFill xmlns:a14="http://schemas.microsoft.com/office/drawing/2010/main">
                    <a:noFill/>
                  </a14:hiddenFill>
                </a:ext>
              </a:extLst>
            </p:spPr>
            <p:txBody>
              <a:bodyPr lIns="45720" rIns="45720" anchor="ctr">
                <a:spAutoFit/>
              </a:bodyPr>
              <a:lstStyle/>
              <a:p>
                <a:endParaRPr lang="en-US"/>
              </a:p>
            </p:txBody>
          </p:sp>
          <p:sp>
            <p:nvSpPr>
              <p:cNvPr id="190" name="Line 252"/>
              <p:cNvSpPr>
                <a:spLocks noChangeShapeType="1"/>
              </p:cNvSpPr>
              <p:nvPr/>
            </p:nvSpPr>
            <p:spPr bwMode="auto">
              <a:xfrm flipV="1">
                <a:off x="720" y="1200"/>
                <a:ext cx="144" cy="192"/>
              </a:xfrm>
              <a:prstGeom prst="line">
                <a:avLst/>
              </a:prstGeom>
              <a:noFill/>
              <a:ln w="19050">
                <a:solidFill>
                  <a:schemeClr val="tx2"/>
                </a:solidFill>
                <a:round/>
                <a:headEnd/>
                <a:tailEnd type="triangle" w="lg" len="med"/>
              </a:ln>
              <a:extLst>
                <a:ext uri="{909E8E84-426E-40DD-AFC4-6F175D3DCCD1}">
                  <a14:hiddenFill xmlns:a14="http://schemas.microsoft.com/office/drawing/2010/main">
                    <a:noFill/>
                  </a14:hiddenFill>
                </a:ext>
              </a:extLst>
            </p:spPr>
            <p:txBody>
              <a:bodyPr lIns="45720" rIns="45720" anchor="ctr">
                <a:spAutoFit/>
              </a:bodyPr>
              <a:lstStyle/>
              <a:p>
                <a:endParaRPr lang="en-US"/>
              </a:p>
            </p:txBody>
          </p:sp>
          <p:sp>
            <p:nvSpPr>
              <p:cNvPr id="191" name="Line 253"/>
              <p:cNvSpPr>
                <a:spLocks noChangeShapeType="1"/>
              </p:cNvSpPr>
              <p:nvPr/>
            </p:nvSpPr>
            <p:spPr bwMode="auto">
              <a:xfrm rot="5400000" flipV="1">
                <a:off x="984" y="1224"/>
                <a:ext cx="192" cy="144"/>
              </a:xfrm>
              <a:prstGeom prst="line">
                <a:avLst/>
              </a:prstGeom>
              <a:noFill/>
              <a:ln w="19050">
                <a:solidFill>
                  <a:schemeClr val="tx2"/>
                </a:solidFill>
                <a:round/>
                <a:headEnd/>
                <a:tailEnd type="triangle" w="lg" len="med"/>
              </a:ln>
              <a:extLst>
                <a:ext uri="{909E8E84-426E-40DD-AFC4-6F175D3DCCD1}">
                  <a14:hiddenFill xmlns:a14="http://schemas.microsoft.com/office/drawing/2010/main">
                    <a:noFill/>
                  </a14:hiddenFill>
                </a:ext>
              </a:extLst>
            </p:spPr>
            <p:txBody>
              <a:bodyPr lIns="45720" rIns="45720" anchor="ctr">
                <a:spAutoFit/>
              </a:bodyPr>
              <a:lstStyle/>
              <a:p>
                <a:endParaRPr lang="en-US"/>
              </a:p>
            </p:txBody>
          </p:sp>
        </p:grpSp>
        <p:grpSp>
          <p:nvGrpSpPr>
            <p:cNvPr id="175" name="Group 254"/>
            <p:cNvGrpSpPr>
              <a:grpSpLocks/>
            </p:cNvGrpSpPr>
            <p:nvPr/>
          </p:nvGrpSpPr>
          <p:grpSpPr bwMode="auto">
            <a:xfrm>
              <a:off x="6316672" y="2209800"/>
              <a:ext cx="685800" cy="838200"/>
              <a:chOff x="720" y="864"/>
              <a:chExt cx="432" cy="528"/>
            </a:xfrm>
          </p:grpSpPr>
          <p:sp>
            <p:nvSpPr>
              <p:cNvPr id="184" name="Oval 255"/>
              <p:cNvSpPr>
                <a:spLocks noChangeArrowheads="1"/>
              </p:cNvSpPr>
              <p:nvPr/>
            </p:nvSpPr>
            <p:spPr bwMode="auto">
              <a:xfrm>
                <a:off x="816" y="1008"/>
                <a:ext cx="215" cy="217"/>
              </a:xfrm>
              <a:prstGeom prst="ellipse">
                <a:avLst/>
              </a:prstGeom>
              <a:solidFill>
                <a:srgbClr val="FFFF99"/>
              </a:solidFill>
              <a:ln w="19050">
                <a:solidFill>
                  <a:schemeClr val="tx2"/>
                </a:solidFill>
                <a:round/>
                <a:headEnd/>
                <a:tailEnd type="none" w="sm" len="sm"/>
              </a:ln>
            </p:spPr>
            <p:txBody>
              <a:bodyPr wrap="none" lIns="45720" rIns="45720" anchor="ctr"/>
              <a:lstStyle/>
              <a:p>
                <a:pPr algn="ctr"/>
                <a:r>
                  <a:rPr lang="en-US">
                    <a:latin typeface="Courier New" charset="0"/>
                  </a:rPr>
                  <a:t>+</a:t>
                </a:r>
              </a:p>
            </p:txBody>
          </p:sp>
          <p:sp>
            <p:nvSpPr>
              <p:cNvPr id="185" name="Line 256"/>
              <p:cNvSpPr>
                <a:spLocks noChangeShapeType="1"/>
              </p:cNvSpPr>
              <p:nvPr/>
            </p:nvSpPr>
            <p:spPr bwMode="auto">
              <a:xfrm>
                <a:off x="720" y="864"/>
                <a:ext cx="144" cy="144"/>
              </a:xfrm>
              <a:prstGeom prst="line">
                <a:avLst/>
              </a:prstGeom>
              <a:noFill/>
              <a:ln w="19050">
                <a:solidFill>
                  <a:schemeClr val="tx2"/>
                </a:solidFill>
                <a:round/>
                <a:headEnd/>
                <a:tailEnd type="triangle" w="lg" len="med"/>
              </a:ln>
              <a:extLst>
                <a:ext uri="{909E8E84-426E-40DD-AFC4-6F175D3DCCD1}">
                  <a14:hiddenFill xmlns:a14="http://schemas.microsoft.com/office/drawing/2010/main">
                    <a:noFill/>
                  </a14:hiddenFill>
                </a:ext>
              </a:extLst>
            </p:spPr>
            <p:txBody>
              <a:bodyPr lIns="45720" rIns="45720" anchor="ctr">
                <a:spAutoFit/>
              </a:bodyPr>
              <a:lstStyle/>
              <a:p>
                <a:endParaRPr lang="en-US"/>
              </a:p>
            </p:txBody>
          </p:sp>
          <p:sp>
            <p:nvSpPr>
              <p:cNvPr id="186" name="Line 257"/>
              <p:cNvSpPr>
                <a:spLocks noChangeShapeType="1"/>
              </p:cNvSpPr>
              <p:nvPr/>
            </p:nvSpPr>
            <p:spPr bwMode="auto">
              <a:xfrm flipV="1">
                <a:off x="720" y="1200"/>
                <a:ext cx="144" cy="192"/>
              </a:xfrm>
              <a:prstGeom prst="line">
                <a:avLst/>
              </a:prstGeom>
              <a:noFill/>
              <a:ln w="19050">
                <a:solidFill>
                  <a:schemeClr val="tx2"/>
                </a:solidFill>
                <a:round/>
                <a:headEnd/>
                <a:tailEnd type="triangle" w="lg" len="med"/>
              </a:ln>
              <a:extLst>
                <a:ext uri="{909E8E84-426E-40DD-AFC4-6F175D3DCCD1}">
                  <a14:hiddenFill xmlns:a14="http://schemas.microsoft.com/office/drawing/2010/main">
                    <a:noFill/>
                  </a14:hiddenFill>
                </a:ext>
              </a:extLst>
            </p:spPr>
            <p:txBody>
              <a:bodyPr lIns="45720" rIns="45720" anchor="ctr">
                <a:spAutoFit/>
              </a:bodyPr>
              <a:lstStyle/>
              <a:p>
                <a:endParaRPr lang="en-US"/>
              </a:p>
            </p:txBody>
          </p:sp>
          <p:sp>
            <p:nvSpPr>
              <p:cNvPr id="187" name="Line 258"/>
              <p:cNvSpPr>
                <a:spLocks noChangeShapeType="1"/>
              </p:cNvSpPr>
              <p:nvPr/>
            </p:nvSpPr>
            <p:spPr bwMode="auto">
              <a:xfrm rot="5400000" flipV="1">
                <a:off x="984" y="1224"/>
                <a:ext cx="192" cy="144"/>
              </a:xfrm>
              <a:prstGeom prst="line">
                <a:avLst/>
              </a:prstGeom>
              <a:noFill/>
              <a:ln w="19050">
                <a:solidFill>
                  <a:schemeClr val="tx2"/>
                </a:solidFill>
                <a:round/>
                <a:headEnd/>
                <a:tailEnd type="triangle" w="lg" len="med"/>
              </a:ln>
              <a:extLst>
                <a:ext uri="{909E8E84-426E-40DD-AFC4-6F175D3DCCD1}">
                  <a14:hiddenFill xmlns:a14="http://schemas.microsoft.com/office/drawing/2010/main">
                    <a:noFill/>
                  </a14:hiddenFill>
                </a:ext>
              </a:extLst>
            </p:spPr>
            <p:txBody>
              <a:bodyPr lIns="45720" rIns="45720" anchor="ctr">
                <a:spAutoFit/>
              </a:bodyPr>
              <a:lstStyle/>
              <a:p>
                <a:endParaRPr lang="en-US"/>
              </a:p>
            </p:txBody>
          </p:sp>
        </p:grpSp>
        <p:sp>
          <p:nvSpPr>
            <p:cNvPr id="176" name="Text Box 259"/>
            <p:cNvSpPr txBox="1">
              <a:spLocks noChangeArrowheads="1"/>
            </p:cNvSpPr>
            <p:nvPr/>
          </p:nvSpPr>
          <p:spPr bwMode="auto">
            <a:xfrm>
              <a:off x="7642235" y="1870986"/>
              <a:ext cx="78162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type="none" w="sm" len="sm"/>
                </a14:hiddenLine>
              </a:ext>
            </a:extLst>
          </p:spPr>
          <p:txBody>
            <a:bodyPr wrap="none" lIns="45720" rIns="45720">
              <a:spAutoFit/>
            </a:bodyPr>
            <a:lstStyle>
              <a:lvl1pPr>
                <a:defRPr b="1">
                  <a:solidFill>
                    <a:schemeClr val="tx1"/>
                  </a:solidFill>
                  <a:latin typeface="Helvetica" charset="0"/>
                  <a:ea typeface="ＭＳ Ｐゴシック" charset="0"/>
                </a:defRPr>
              </a:lvl1pPr>
              <a:lvl2pPr marL="742950" indent="-285750">
                <a:defRPr b="1">
                  <a:solidFill>
                    <a:schemeClr val="tx1"/>
                  </a:solidFill>
                  <a:latin typeface="Helvetica" charset="0"/>
                  <a:ea typeface="ＭＳ Ｐゴシック" charset="0"/>
                </a:defRPr>
              </a:lvl2pPr>
              <a:lvl3pPr marL="1143000" indent="-228600">
                <a:defRPr b="1">
                  <a:solidFill>
                    <a:schemeClr val="tx1"/>
                  </a:solidFill>
                  <a:latin typeface="Helvetica" charset="0"/>
                  <a:ea typeface="ＭＳ Ｐゴシック" charset="0"/>
                </a:defRPr>
              </a:lvl3pPr>
              <a:lvl4pPr marL="1600200" indent="-228600">
                <a:defRPr b="1">
                  <a:solidFill>
                    <a:schemeClr val="tx1"/>
                  </a:solidFill>
                  <a:latin typeface="Helvetica" charset="0"/>
                  <a:ea typeface="ＭＳ Ｐゴシック" charset="0"/>
                </a:defRPr>
              </a:lvl4pPr>
              <a:lvl5pPr marL="2057400" indent="-228600">
                <a:defRPr b="1">
                  <a:solidFill>
                    <a:schemeClr val="tx1"/>
                  </a:solidFill>
                  <a:latin typeface="Helvetica" charset="0"/>
                  <a:ea typeface="ＭＳ Ｐゴシック" charset="0"/>
                </a:defRPr>
              </a:lvl5pPr>
              <a:lvl6pPr marL="2514600" indent="-228600" eaLnBrk="0" fontAlgn="base" hangingPunct="0">
                <a:lnSpc>
                  <a:spcPct val="90000"/>
                </a:lnSpc>
                <a:spcBef>
                  <a:spcPct val="0"/>
                </a:spcBef>
                <a:spcAft>
                  <a:spcPct val="0"/>
                </a:spcAft>
                <a:defRPr b="1">
                  <a:solidFill>
                    <a:schemeClr val="tx1"/>
                  </a:solidFill>
                  <a:latin typeface="Helvetica" charset="0"/>
                  <a:ea typeface="ＭＳ Ｐゴシック" charset="0"/>
                </a:defRPr>
              </a:lvl6pPr>
              <a:lvl7pPr marL="2971800" indent="-228600" eaLnBrk="0" fontAlgn="base" hangingPunct="0">
                <a:lnSpc>
                  <a:spcPct val="90000"/>
                </a:lnSpc>
                <a:spcBef>
                  <a:spcPct val="0"/>
                </a:spcBef>
                <a:spcAft>
                  <a:spcPct val="0"/>
                </a:spcAft>
                <a:defRPr b="1">
                  <a:solidFill>
                    <a:schemeClr val="tx1"/>
                  </a:solidFill>
                  <a:latin typeface="Helvetica" charset="0"/>
                  <a:ea typeface="ＭＳ Ｐゴシック" charset="0"/>
                </a:defRPr>
              </a:lvl7pPr>
              <a:lvl8pPr marL="3429000" indent="-228600" eaLnBrk="0" fontAlgn="base" hangingPunct="0">
                <a:lnSpc>
                  <a:spcPct val="90000"/>
                </a:lnSpc>
                <a:spcBef>
                  <a:spcPct val="0"/>
                </a:spcBef>
                <a:spcAft>
                  <a:spcPct val="0"/>
                </a:spcAft>
                <a:defRPr b="1">
                  <a:solidFill>
                    <a:schemeClr val="tx1"/>
                  </a:solidFill>
                  <a:latin typeface="Helvetica" charset="0"/>
                  <a:ea typeface="ＭＳ Ｐゴシック" charset="0"/>
                </a:defRPr>
              </a:lvl8pPr>
              <a:lvl9pPr marL="3886200" indent="-228600" eaLnBrk="0" fontAlgn="base" hangingPunct="0">
                <a:lnSpc>
                  <a:spcPct val="90000"/>
                </a:lnSpc>
                <a:spcBef>
                  <a:spcPct val="0"/>
                </a:spcBef>
                <a:spcAft>
                  <a:spcPct val="0"/>
                </a:spcAft>
                <a:defRPr b="1">
                  <a:solidFill>
                    <a:schemeClr val="tx1"/>
                  </a:solidFill>
                  <a:latin typeface="Helvetica" charset="0"/>
                  <a:ea typeface="ＭＳ Ｐゴシック" charset="0"/>
                </a:defRPr>
              </a:lvl9pPr>
            </a:lstStyle>
            <a:p>
              <a:r>
                <a:rPr lang="en-US" dirty="0">
                  <a:latin typeface="Courier New" charset="0"/>
                </a:rPr>
                <a:t>%ymm0</a:t>
              </a:r>
            </a:p>
          </p:txBody>
        </p:sp>
        <p:sp>
          <p:nvSpPr>
            <p:cNvPr id="177" name="Text Box 260"/>
            <p:cNvSpPr txBox="1">
              <a:spLocks noChangeArrowheads="1"/>
            </p:cNvSpPr>
            <p:nvPr/>
          </p:nvSpPr>
          <p:spPr bwMode="auto">
            <a:xfrm>
              <a:off x="7675572" y="2977473"/>
              <a:ext cx="78162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type="none" w="sm" len="sm"/>
                </a14:hiddenLine>
              </a:ext>
            </a:extLst>
          </p:spPr>
          <p:txBody>
            <a:bodyPr wrap="none" lIns="45720" rIns="45720">
              <a:spAutoFit/>
            </a:bodyPr>
            <a:lstStyle>
              <a:lvl1pPr>
                <a:defRPr b="1">
                  <a:solidFill>
                    <a:schemeClr val="tx1"/>
                  </a:solidFill>
                  <a:latin typeface="Helvetica" charset="0"/>
                  <a:ea typeface="ＭＳ Ｐゴシック" charset="0"/>
                </a:defRPr>
              </a:lvl1pPr>
              <a:lvl2pPr marL="742950" indent="-285750">
                <a:defRPr b="1">
                  <a:solidFill>
                    <a:schemeClr val="tx1"/>
                  </a:solidFill>
                  <a:latin typeface="Helvetica" charset="0"/>
                  <a:ea typeface="ＭＳ Ｐゴシック" charset="0"/>
                </a:defRPr>
              </a:lvl2pPr>
              <a:lvl3pPr marL="1143000" indent="-228600">
                <a:defRPr b="1">
                  <a:solidFill>
                    <a:schemeClr val="tx1"/>
                  </a:solidFill>
                  <a:latin typeface="Helvetica" charset="0"/>
                  <a:ea typeface="ＭＳ Ｐゴシック" charset="0"/>
                </a:defRPr>
              </a:lvl3pPr>
              <a:lvl4pPr marL="1600200" indent="-228600">
                <a:defRPr b="1">
                  <a:solidFill>
                    <a:schemeClr val="tx1"/>
                  </a:solidFill>
                  <a:latin typeface="Helvetica" charset="0"/>
                  <a:ea typeface="ＭＳ Ｐゴシック" charset="0"/>
                </a:defRPr>
              </a:lvl4pPr>
              <a:lvl5pPr marL="2057400" indent="-228600">
                <a:defRPr b="1">
                  <a:solidFill>
                    <a:schemeClr val="tx1"/>
                  </a:solidFill>
                  <a:latin typeface="Helvetica" charset="0"/>
                  <a:ea typeface="ＭＳ Ｐゴシック" charset="0"/>
                </a:defRPr>
              </a:lvl5pPr>
              <a:lvl6pPr marL="2514600" indent="-228600" eaLnBrk="0" fontAlgn="base" hangingPunct="0">
                <a:lnSpc>
                  <a:spcPct val="90000"/>
                </a:lnSpc>
                <a:spcBef>
                  <a:spcPct val="0"/>
                </a:spcBef>
                <a:spcAft>
                  <a:spcPct val="0"/>
                </a:spcAft>
                <a:defRPr b="1">
                  <a:solidFill>
                    <a:schemeClr val="tx1"/>
                  </a:solidFill>
                  <a:latin typeface="Helvetica" charset="0"/>
                  <a:ea typeface="ＭＳ Ｐゴシック" charset="0"/>
                </a:defRPr>
              </a:lvl6pPr>
              <a:lvl7pPr marL="2971800" indent="-228600" eaLnBrk="0" fontAlgn="base" hangingPunct="0">
                <a:lnSpc>
                  <a:spcPct val="90000"/>
                </a:lnSpc>
                <a:spcBef>
                  <a:spcPct val="0"/>
                </a:spcBef>
                <a:spcAft>
                  <a:spcPct val="0"/>
                </a:spcAft>
                <a:defRPr b="1">
                  <a:solidFill>
                    <a:schemeClr val="tx1"/>
                  </a:solidFill>
                  <a:latin typeface="Helvetica" charset="0"/>
                  <a:ea typeface="ＭＳ Ｐゴシック" charset="0"/>
                </a:defRPr>
              </a:lvl7pPr>
              <a:lvl8pPr marL="3429000" indent="-228600" eaLnBrk="0" fontAlgn="base" hangingPunct="0">
                <a:lnSpc>
                  <a:spcPct val="90000"/>
                </a:lnSpc>
                <a:spcBef>
                  <a:spcPct val="0"/>
                </a:spcBef>
                <a:spcAft>
                  <a:spcPct val="0"/>
                </a:spcAft>
                <a:defRPr b="1">
                  <a:solidFill>
                    <a:schemeClr val="tx1"/>
                  </a:solidFill>
                  <a:latin typeface="Helvetica" charset="0"/>
                  <a:ea typeface="ＭＳ Ｐゴシック" charset="0"/>
                </a:defRPr>
              </a:lvl8pPr>
              <a:lvl9pPr marL="3886200" indent="-228600" eaLnBrk="0" fontAlgn="base" hangingPunct="0">
                <a:lnSpc>
                  <a:spcPct val="90000"/>
                </a:lnSpc>
                <a:spcBef>
                  <a:spcPct val="0"/>
                </a:spcBef>
                <a:spcAft>
                  <a:spcPct val="0"/>
                </a:spcAft>
                <a:defRPr b="1">
                  <a:solidFill>
                    <a:schemeClr val="tx1"/>
                  </a:solidFill>
                  <a:latin typeface="Helvetica" charset="0"/>
                  <a:ea typeface="ＭＳ Ｐゴシック" charset="0"/>
                </a:defRPr>
              </a:lvl9pPr>
            </a:lstStyle>
            <a:p>
              <a:r>
                <a:rPr lang="en-US" dirty="0">
                  <a:latin typeface="Courier New" charset="0"/>
                </a:rPr>
                <a:t>%ymm1</a:t>
              </a:r>
            </a:p>
          </p:txBody>
        </p:sp>
        <p:sp>
          <p:nvSpPr>
            <p:cNvPr id="178" name="Text Box 261"/>
            <p:cNvSpPr txBox="1">
              <a:spLocks noChangeArrowheads="1"/>
            </p:cNvSpPr>
            <p:nvPr/>
          </p:nvSpPr>
          <p:spPr bwMode="auto">
            <a:xfrm>
              <a:off x="2659072" y="1409321"/>
              <a:ext cx="367664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type="none" w="sm" len="sm"/>
                </a14:hiddenLine>
              </a:ext>
            </a:extLst>
          </p:spPr>
          <p:txBody>
            <a:bodyPr wrap="none" lIns="45720" rIns="45720">
              <a:spAutoFit/>
            </a:bodyPr>
            <a:lstStyle>
              <a:lvl1pPr>
                <a:defRPr b="1">
                  <a:solidFill>
                    <a:schemeClr val="tx1"/>
                  </a:solidFill>
                  <a:latin typeface="Helvetica" charset="0"/>
                  <a:ea typeface="ＭＳ Ｐゴシック" charset="0"/>
                </a:defRPr>
              </a:lvl1pPr>
              <a:lvl2pPr marL="742950" indent="-285750">
                <a:defRPr b="1">
                  <a:solidFill>
                    <a:schemeClr val="tx1"/>
                  </a:solidFill>
                  <a:latin typeface="Helvetica" charset="0"/>
                  <a:ea typeface="ＭＳ Ｐゴシック" charset="0"/>
                </a:defRPr>
              </a:lvl2pPr>
              <a:lvl3pPr marL="1143000" indent="-228600">
                <a:defRPr b="1">
                  <a:solidFill>
                    <a:schemeClr val="tx1"/>
                  </a:solidFill>
                  <a:latin typeface="Helvetica" charset="0"/>
                  <a:ea typeface="ＭＳ Ｐゴシック" charset="0"/>
                </a:defRPr>
              </a:lvl3pPr>
              <a:lvl4pPr marL="1600200" indent="-228600">
                <a:defRPr b="1">
                  <a:solidFill>
                    <a:schemeClr val="tx1"/>
                  </a:solidFill>
                  <a:latin typeface="Helvetica" charset="0"/>
                  <a:ea typeface="ＭＳ Ｐゴシック" charset="0"/>
                </a:defRPr>
              </a:lvl4pPr>
              <a:lvl5pPr marL="2057400" indent="-228600">
                <a:defRPr b="1">
                  <a:solidFill>
                    <a:schemeClr val="tx1"/>
                  </a:solidFill>
                  <a:latin typeface="Helvetica" charset="0"/>
                  <a:ea typeface="ＭＳ Ｐゴシック" charset="0"/>
                </a:defRPr>
              </a:lvl5pPr>
              <a:lvl6pPr marL="2514600" indent="-228600" eaLnBrk="0" fontAlgn="base" hangingPunct="0">
                <a:lnSpc>
                  <a:spcPct val="90000"/>
                </a:lnSpc>
                <a:spcBef>
                  <a:spcPct val="0"/>
                </a:spcBef>
                <a:spcAft>
                  <a:spcPct val="0"/>
                </a:spcAft>
                <a:defRPr b="1">
                  <a:solidFill>
                    <a:schemeClr val="tx1"/>
                  </a:solidFill>
                  <a:latin typeface="Helvetica" charset="0"/>
                  <a:ea typeface="ＭＳ Ｐゴシック" charset="0"/>
                </a:defRPr>
              </a:lvl6pPr>
              <a:lvl7pPr marL="2971800" indent="-228600" eaLnBrk="0" fontAlgn="base" hangingPunct="0">
                <a:lnSpc>
                  <a:spcPct val="90000"/>
                </a:lnSpc>
                <a:spcBef>
                  <a:spcPct val="0"/>
                </a:spcBef>
                <a:spcAft>
                  <a:spcPct val="0"/>
                </a:spcAft>
                <a:defRPr b="1">
                  <a:solidFill>
                    <a:schemeClr val="tx1"/>
                  </a:solidFill>
                  <a:latin typeface="Helvetica" charset="0"/>
                  <a:ea typeface="ＭＳ Ｐゴシック" charset="0"/>
                </a:defRPr>
              </a:lvl7pPr>
              <a:lvl8pPr marL="3429000" indent="-228600" eaLnBrk="0" fontAlgn="base" hangingPunct="0">
                <a:lnSpc>
                  <a:spcPct val="90000"/>
                </a:lnSpc>
                <a:spcBef>
                  <a:spcPct val="0"/>
                </a:spcBef>
                <a:spcAft>
                  <a:spcPct val="0"/>
                </a:spcAft>
                <a:defRPr b="1">
                  <a:solidFill>
                    <a:schemeClr val="tx1"/>
                  </a:solidFill>
                  <a:latin typeface="Helvetica" charset="0"/>
                  <a:ea typeface="ＭＳ Ｐゴシック" charset="0"/>
                </a:defRPr>
              </a:lvl8pPr>
              <a:lvl9pPr marL="3886200" indent="-228600" eaLnBrk="0" fontAlgn="base" hangingPunct="0">
                <a:lnSpc>
                  <a:spcPct val="90000"/>
                </a:lnSpc>
                <a:spcBef>
                  <a:spcPct val="0"/>
                </a:spcBef>
                <a:spcAft>
                  <a:spcPct val="0"/>
                </a:spcAft>
                <a:defRPr b="1">
                  <a:solidFill>
                    <a:schemeClr val="tx1"/>
                  </a:solidFill>
                  <a:latin typeface="Helvetica" charset="0"/>
                  <a:ea typeface="ＭＳ Ｐゴシック" charset="0"/>
                </a:defRPr>
              </a:lvl9pPr>
            </a:lstStyle>
            <a:p>
              <a:r>
                <a:rPr lang="en-US" dirty="0" err="1">
                  <a:latin typeface="Courier New" charset="0"/>
                </a:rPr>
                <a:t>vaddpd</a:t>
              </a:r>
              <a:r>
                <a:rPr lang="en-US" dirty="0">
                  <a:latin typeface="Courier New" charset="0"/>
                </a:rPr>
                <a:t> %ymm0, %ymm1, %ymm1</a:t>
              </a:r>
            </a:p>
          </p:txBody>
        </p:sp>
        <p:grpSp>
          <p:nvGrpSpPr>
            <p:cNvPr id="179" name="Group 178"/>
            <p:cNvGrpSpPr/>
            <p:nvPr/>
          </p:nvGrpSpPr>
          <p:grpSpPr>
            <a:xfrm>
              <a:off x="220672" y="3015734"/>
              <a:ext cx="7315200" cy="369332"/>
              <a:chOff x="220672" y="1837132"/>
              <a:chExt cx="7315200" cy="369332"/>
            </a:xfrm>
          </p:grpSpPr>
          <p:sp>
            <p:nvSpPr>
              <p:cNvPr id="180" name="Rectangle 213"/>
              <p:cNvSpPr>
                <a:spLocks noChangeArrowheads="1"/>
              </p:cNvSpPr>
              <p:nvPr/>
            </p:nvSpPr>
            <p:spPr bwMode="auto">
              <a:xfrm>
                <a:off x="220672" y="1837132"/>
                <a:ext cx="1828800" cy="369332"/>
              </a:xfrm>
              <a:prstGeom prst="rect">
                <a:avLst/>
              </a:prstGeom>
              <a:solidFill>
                <a:srgbClr val="CBDBFF"/>
              </a:solidFill>
              <a:ln w="28575">
                <a:solidFill>
                  <a:schemeClr val="tx2"/>
                </a:solidFill>
                <a:miter lim="800000"/>
                <a:headEnd/>
                <a:tailEnd type="none" w="sm" len="sm"/>
              </a:ln>
            </p:spPr>
            <p:txBody>
              <a:bodyPr lIns="45720" rIns="45720" anchor="ctr">
                <a:spAutoFit/>
              </a:bodyPr>
              <a:lstStyle/>
              <a:p>
                <a:endParaRPr lang="en-US"/>
              </a:p>
            </p:txBody>
          </p:sp>
          <p:sp>
            <p:nvSpPr>
              <p:cNvPr id="181" name="Rectangle 214"/>
              <p:cNvSpPr>
                <a:spLocks noChangeArrowheads="1"/>
              </p:cNvSpPr>
              <p:nvPr/>
            </p:nvSpPr>
            <p:spPr bwMode="auto">
              <a:xfrm>
                <a:off x="2049472" y="1837132"/>
                <a:ext cx="1828800" cy="369332"/>
              </a:xfrm>
              <a:prstGeom prst="rect">
                <a:avLst/>
              </a:prstGeom>
              <a:solidFill>
                <a:srgbClr val="CBDBFF"/>
              </a:solidFill>
              <a:ln w="28575">
                <a:solidFill>
                  <a:schemeClr val="tx2"/>
                </a:solidFill>
                <a:miter lim="800000"/>
                <a:headEnd/>
                <a:tailEnd type="none" w="sm" len="sm"/>
              </a:ln>
            </p:spPr>
            <p:txBody>
              <a:bodyPr lIns="45720" rIns="45720" anchor="ctr">
                <a:spAutoFit/>
              </a:bodyPr>
              <a:lstStyle/>
              <a:p>
                <a:endParaRPr lang="en-US"/>
              </a:p>
            </p:txBody>
          </p:sp>
          <p:sp>
            <p:nvSpPr>
              <p:cNvPr id="182" name="Rectangle 215"/>
              <p:cNvSpPr>
                <a:spLocks noChangeArrowheads="1"/>
              </p:cNvSpPr>
              <p:nvPr/>
            </p:nvSpPr>
            <p:spPr bwMode="auto">
              <a:xfrm>
                <a:off x="3878272" y="1837132"/>
                <a:ext cx="1828800" cy="369332"/>
              </a:xfrm>
              <a:prstGeom prst="rect">
                <a:avLst/>
              </a:prstGeom>
              <a:solidFill>
                <a:srgbClr val="CBDBFF"/>
              </a:solidFill>
              <a:ln w="28575">
                <a:solidFill>
                  <a:schemeClr val="tx2"/>
                </a:solidFill>
                <a:miter lim="800000"/>
                <a:headEnd/>
                <a:tailEnd type="none" w="sm" len="sm"/>
              </a:ln>
            </p:spPr>
            <p:txBody>
              <a:bodyPr lIns="45720" rIns="45720" anchor="ctr">
                <a:spAutoFit/>
              </a:bodyPr>
              <a:lstStyle/>
              <a:p>
                <a:endParaRPr lang="en-US"/>
              </a:p>
            </p:txBody>
          </p:sp>
          <p:sp>
            <p:nvSpPr>
              <p:cNvPr id="183" name="Rectangle 216"/>
              <p:cNvSpPr>
                <a:spLocks noChangeArrowheads="1"/>
              </p:cNvSpPr>
              <p:nvPr/>
            </p:nvSpPr>
            <p:spPr bwMode="auto">
              <a:xfrm>
                <a:off x="5707072" y="1837132"/>
                <a:ext cx="1828800" cy="369332"/>
              </a:xfrm>
              <a:prstGeom prst="rect">
                <a:avLst/>
              </a:prstGeom>
              <a:solidFill>
                <a:srgbClr val="CBDBFF"/>
              </a:solidFill>
              <a:ln w="28575">
                <a:solidFill>
                  <a:schemeClr val="tx2"/>
                </a:solidFill>
                <a:miter lim="800000"/>
                <a:headEnd/>
                <a:tailEnd type="none" w="sm" len="sm"/>
              </a:ln>
            </p:spPr>
            <p:txBody>
              <a:bodyPr lIns="45720" rIns="45720" anchor="ctr">
                <a:spAutoFit/>
              </a:bodyPr>
              <a:lstStyle/>
              <a:p>
                <a:endParaRPr lang="en-US"/>
              </a:p>
            </p:txBody>
          </p:sp>
        </p:grpSp>
      </p:grpSp>
      <p:grpSp>
        <p:nvGrpSpPr>
          <p:cNvPr id="204" name="Group 203"/>
          <p:cNvGrpSpPr/>
          <p:nvPr/>
        </p:nvGrpSpPr>
        <p:grpSpPr>
          <a:xfrm>
            <a:off x="1770822" y="1295400"/>
            <a:ext cx="8237079" cy="2013466"/>
            <a:chOff x="251960" y="3810000"/>
            <a:chExt cx="8237079" cy="2013466"/>
          </a:xfrm>
        </p:grpSpPr>
        <p:sp>
          <p:nvSpPr>
            <p:cNvPr id="205" name="Text Box 259"/>
            <p:cNvSpPr txBox="1">
              <a:spLocks noChangeArrowheads="1"/>
            </p:cNvSpPr>
            <p:nvPr/>
          </p:nvSpPr>
          <p:spPr bwMode="auto">
            <a:xfrm>
              <a:off x="7674078" y="4271665"/>
              <a:ext cx="78162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type="none" w="sm" len="sm"/>
                </a14:hiddenLine>
              </a:ext>
            </a:extLst>
          </p:spPr>
          <p:txBody>
            <a:bodyPr wrap="none" lIns="45720" rIns="45720">
              <a:spAutoFit/>
            </a:bodyPr>
            <a:lstStyle>
              <a:lvl1pPr>
                <a:defRPr b="1">
                  <a:solidFill>
                    <a:schemeClr val="tx1"/>
                  </a:solidFill>
                  <a:latin typeface="Helvetica" charset="0"/>
                  <a:ea typeface="ＭＳ Ｐゴシック" charset="0"/>
                </a:defRPr>
              </a:lvl1pPr>
              <a:lvl2pPr marL="742950" indent="-285750">
                <a:defRPr b="1">
                  <a:solidFill>
                    <a:schemeClr val="tx1"/>
                  </a:solidFill>
                  <a:latin typeface="Helvetica" charset="0"/>
                  <a:ea typeface="ＭＳ Ｐゴシック" charset="0"/>
                </a:defRPr>
              </a:lvl2pPr>
              <a:lvl3pPr marL="1143000" indent="-228600">
                <a:defRPr b="1">
                  <a:solidFill>
                    <a:schemeClr val="tx1"/>
                  </a:solidFill>
                  <a:latin typeface="Helvetica" charset="0"/>
                  <a:ea typeface="ＭＳ Ｐゴシック" charset="0"/>
                </a:defRPr>
              </a:lvl3pPr>
              <a:lvl4pPr marL="1600200" indent="-228600">
                <a:defRPr b="1">
                  <a:solidFill>
                    <a:schemeClr val="tx1"/>
                  </a:solidFill>
                  <a:latin typeface="Helvetica" charset="0"/>
                  <a:ea typeface="ＭＳ Ｐゴシック" charset="0"/>
                </a:defRPr>
              </a:lvl4pPr>
              <a:lvl5pPr marL="2057400" indent="-228600">
                <a:defRPr b="1">
                  <a:solidFill>
                    <a:schemeClr val="tx1"/>
                  </a:solidFill>
                  <a:latin typeface="Helvetica" charset="0"/>
                  <a:ea typeface="ＭＳ Ｐゴシック" charset="0"/>
                </a:defRPr>
              </a:lvl5pPr>
              <a:lvl6pPr marL="2514600" indent="-228600" eaLnBrk="0" fontAlgn="base" hangingPunct="0">
                <a:lnSpc>
                  <a:spcPct val="90000"/>
                </a:lnSpc>
                <a:spcBef>
                  <a:spcPct val="0"/>
                </a:spcBef>
                <a:spcAft>
                  <a:spcPct val="0"/>
                </a:spcAft>
                <a:defRPr b="1">
                  <a:solidFill>
                    <a:schemeClr val="tx1"/>
                  </a:solidFill>
                  <a:latin typeface="Helvetica" charset="0"/>
                  <a:ea typeface="ＭＳ Ｐゴシック" charset="0"/>
                </a:defRPr>
              </a:lvl6pPr>
              <a:lvl7pPr marL="2971800" indent="-228600" eaLnBrk="0" fontAlgn="base" hangingPunct="0">
                <a:lnSpc>
                  <a:spcPct val="90000"/>
                </a:lnSpc>
                <a:spcBef>
                  <a:spcPct val="0"/>
                </a:spcBef>
                <a:spcAft>
                  <a:spcPct val="0"/>
                </a:spcAft>
                <a:defRPr b="1">
                  <a:solidFill>
                    <a:schemeClr val="tx1"/>
                  </a:solidFill>
                  <a:latin typeface="Helvetica" charset="0"/>
                  <a:ea typeface="ＭＳ Ｐゴシック" charset="0"/>
                </a:defRPr>
              </a:lvl7pPr>
              <a:lvl8pPr marL="3429000" indent="-228600" eaLnBrk="0" fontAlgn="base" hangingPunct="0">
                <a:lnSpc>
                  <a:spcPct val="90000"/>
                </a:lnSpc>
                <a:spcBef>
                  <a:spcPct val="0"/>
                </a:spcBef>
                <a:spcAft>
                  <a:spcPct val="0"/>
                </a:spcAft>
                <a:defRPr b="1">
                  <a:solidFill>
                    <a:schemeClr val="tx1"/>
                  </a:solidFill>
                  <a:latin typeface="Helvetica" charset="0"/>
                  <a:ea typeface="ＭＳ Ｐゴシック" charset="0"/>
                </a:defRPr>
              </a:lvl8pPr>
              <a:lvl9pPr marL="3886200" indent="-228600" eaLnBrk="0" fontAlgn="base" hangingPunct="0">
                <a:lnSpc>
                  <a:spcPct val="90000"/>
                </a:lnSpc>
                <a:spcBef>
                  <a:spcPct val="0"/>
                </a:spcBef>
                <a:spcAft>
                  <a:spcPct val="0"/>
                </a:spcAft>
                <a:defRPr b="1">
                  <a:solidFill>
                    <a:schemeClr val="tx1"/>
                  </a:solidFill>
                  <a:latin typeface="Helvetica" charset="0"/>
                  <a:ea typeface="ＭＳ Ｐゴシック" charset="0"/>
                </a:defRPr>
              </a:lvl9pPr>
            </a:lstStyle>
            <a:p>
              <a:r>
                <a:rPr lang="en-US" dirty="0">
                  <a:latin typeface="Courier New" charset="0"/>
                </a:rPr>
                <a:t>%ymm0</a:t>
              </a:r>
            </a:p>
          </p:txBody>
        </p:sp>
        <p:sp>
          <p:nvSpPr>
            <p:cNvPr id="206" name="Text Box 260"/>
            <p:cNvSpPr txBox="1">
              <a:spLocks noChangeArrowheads="1"/>
            </p:cNvSpPr>
            <p:nvPr/>
          </p:nvSpPr>
          <p:spPr bwMode="auto">
            <a:xfrm>
              <a:off x="7707415" y="5378152"/>
              <a:ext cx="78162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type="none" w="sm" len="sm"/>
                </a14:hiddenLine>
              </a:ext>
            </a:extLst>
          </p:spPr>
          <p:txBody>
            <a:bodyPr wrap="none" lIns="45720" rIns="45720">
              <a:spAutoFit/>
            </a:bodyPr>
            <a:lstStyle>
              <a:lvl1pPr>
                <a:defRPr b="1">
                  <a:solidFill>
                    <a:schemeClr val="tx1"/>
                  </a:solidFill>
                  <a:latin typeface="Helvetica" charset="0"/>
                  <a:ea typeface="ＭＳ Ｐゴシック" charset="0"/>
                </a:defRPr>
              </a:lvl1pPr>
              <a:lvl2pPr marL="742950" indent="-285750">
                <a:defRPr b="1">
                  <a:solidFill>
                    <a:schemeClr val="tx1"/>
                  </a:solidFill>
                  <a:latin typeface="Helvetica" charset="0"/>
                  <a:ea typeface="ＭＳ Ｐゴシック" charset="0"/>
                </a:defRPr>
              </a:lvl2pPr>
              <a:lvl3pPr marL="1143000" indent="-228600">
                <a:defRPr b="1">
                  <a:solidFill>
                    <a:schemeClr val="tx1"/>
                  </a:solidFill>
                  <a:latin typeface="Helvetica" charset="0"/>
                  <a:ea typeface="ＭＳ Ｐゴシック" charset="0"/>
                </a:defRPr>
              </a:lvl3pPr>
              <a:lvl4pPr marL="1600200" indent="-228600">
                <a:defRPr b="1">
                  <a:solidFill>
                    <a:schemeClr val="tx1"/>
                  </a:solidFill>
                  <a:latin typeface="Helvetica" charset="0"/>
                  <a:ea typeface="ＭＳ Ｐゴシック" charset="0"/>
                </a:defRPr>
              </a:lvl4pPr>
              <a:lvl5pPr marL="2057400" indent="-228600">
                <a:defRPr b="1">
                  <a:solidFill>
                    <a:schemeClr val="tx1"/>
                  </a:solidFill>
                  <a:latin typeface="Helvetica" charset="0"/>
                  <a:ea typeface="ＭＳ Ｐゴシック" charset="0"/>
                </a:defRPr>
              </a:lvl5pPr>
              <a:lvl6pPr marL="2514600" indent="-228600" eaLnBrk="0" fontAlgn="base" hangingPunct="0">
                <a:lnSpc>
                  <a:spcPct val="90000"/>
                </a:lnSpc>
                <a:spcBef>
                  <a:spcPct val="0"/>
                </a:spcBef>
                <a:spcAft>
                  <a:spcPct val="0"/>
                </a:spcAft>
                <a:defRPr b="1">
                  <a:solidFill>
                    <a:schemeClr val="tx1"/>
                  </a:solidFill>
                  <a:latin typeface="Helvetica" charset="0"/>
                  <a:ea typeface="ＭＳ Ｐゴシック" charset="0"/>
                </a:defRPr>
              </a:lvl6pPr>
              <a:lvl7pPr marL="2971800" indent="-228600" eaLnBrk="0" fontAlgn="base" hangingPunct="0">
                <a:lnSpc>
                  <a:spcPct val="90000"/>
                </a:lnSpc>
                <a:spcBef>
                  <a:spcPct val="0"/>
                </a:spcBef>
                <a:spcAft>
                  <a:spcPct val="0"/>
                </a:spcAft>
                <a:defRPr b="1">
                  <a:solidFill>
                    <a:schemeClr val="tx1"/>
                  </a:solidFill>
                  <a:latin typeface="Helvetica" charset="0"/>
                  <a:ea typeface="ＭＳ Ｐゴシック" charset="0"/>
                </a:defRPr>
              </a:lvl7pPr>
              <a:lvl8pPr marL="3429000" indent="-228600" eaLnBrk="0" fontAlgn="base" hangingPunct="0">
                <a:lnSpc>
                  <a:spcPct val="90000"/>
                </a:lnSpc>
                <a:spcBef>
                  <a:spcPct val="0"/>
                </a:spcBef>
                <a:spcAft>
                  <a:spcPct val="0"/>
                </a:spcAft>
                <a:defRPr b="1">
                  <a:solidFill>
                    <a:schemeClr val="tx1"/>
                  </a:solidFill>
                  <a:latin typeface="Helvetica" charset="0"/>
                  <a:ea typeface="ＭＳ Ｐゴシック" charset="0"/>
                </a:defRPr>
              </a:lvl8pPr>
              <a:lvl9pPr marL="3886200" indent="-228600" eaLnBrk="0" fontAlgn="base" hangingPunct="0">
                <a:lnSpc>
                  <a:spcPct val="90000"/>
                </a:lnSpc>
                <a:spcBef>
                  <a:spcPct val="0"/>
                </a:spcBef>
                <a:spcAft>
                  <a:spcPct val="0"/>
                </a:spcAft>
                <a:defRPr b="1">
                  <a:solidFill>
                    <a:schemeClr val="tx1"/>
                  </a:solidFill>
                  <a:latin typeface="Helvetica" charset="0"/>
                  <a:ea typeface="ＭＳ Ｐゴシック" charset="0"/>
                </a:defRPr>
              </a:lvl9pPr>
            </a:lstStyle>
            <a:p>
              <a:r>
                <a:rPr lang="en-US" dirty="0">
                  <a:latin typeface="Courier New" charset="0"/>
                </a:rPr>
                <a:t>%ymm1</a:t>
              </a:r>
            </a:p>
          </p:txBody>
        </p:sp>
        <p:sp>
          <p:nvSpPr>
            <p:cNvPr id="207" name="Text Box 261"/>
            <p:cNvSpPr txBox="1">
              <a:spLocks noChangeArrowheads="1"/>
            </p:cNvSpPr>
            <p:nvPr/>
          </p:nvSpPr>
          <p:spPr bwMode="auto">
            <a:xfrm>
              <a:off x="2690915" y="3810000"/>
              <a:ext cx="367664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type="none" w="sm" len="sm"/>
                </a14:hiddenLine>
              </a:ext>
            </a:extLst>
          </p:spPr>
          <p:txBody>
            <a:bodyPr wrap="none" lIns="45720" rIns="45720">
              <a:spAutoFit/>
            </a:bodyPr>
            <a:lstStyle>
              <a:lvl1pPr>
                <a:defRPr b="1">
                  <a:solidFill>
                    <a:schemeClr val="tx1"/>
                  </a:solidFill>
                  <a:latin typeface="Helvetica" charset="0"/>
                  <a:ea typeface="ＭＳ Ｐゴシック" charset="0"/>
                </a:defRPr>
              </a:lvl1pPr>
              <a:lvl2pPr marL="742950" indent="-285750">
                <a:defRPr b="1">
                  <a:solidFill>
                    <a:schemeClr val="tx1"/>
                  </a:solidFill>
                  <a:latin typeface="Helvetica" charset="0"/>
                  <a:ea typeface="ＭＳ Ｐゴシック" charset="0"/>
                </a:defRPr>
              </a:lvl2pPr>
              <a:lvl3pPr marL="1143000" indent="-228600">
                <a:defRPr b="1">
                  <a:solidFill>
                    <a:schemeClr val="tx1"/>
                  </a:solidFill>
                  <a:latin typeface="Helvetica" charset="0"/>
                  <a:ea typeface="ＭＳ Ｐゴシック" charset="0"/>
                </a:defRPr>
              </a:lvl3pPr>
              <a:lvl4pPr marL="1600200" indent="-228600">
                <a:defRPr b="1">
                  <a:solidFill>
                    <a:schemeClr val="tx1"/>
                  </a:solidFill>
                  <a:latin typeface="Helvetica" charset="0"/>
                  <a:ea typeface="ＭＳ Ｐゴシック" charset="0"/>
                </a:defRPr>
              </a:lvl4pPr>
              <a:lvl5pPr marL="2057400" indent="-228600">
                <a:defRPr b="1">
                  <a:solidFill>
                    <a:schemeClr val="tx1"/>
                  </a:solidFill>
                  <a:latin typeface="Helvetica" charset="0"/>
                  <a:ea typeface="ＭＳ Ｐゴシック" charset="0"/>
                </a:defRPr>
              </a:lvl5pPr>
              <a:lvl6pPr marL="2514600" indent="-228600" eaLnBrk="0" fontAlgn="base" hangingPunct="0">
                <a:lnSpc>
                  <a:spcPct val="90000"/>
                </a:lnSpc>
                <a:spcBef>
                  <a:spcPct val="0"/>
                </a:spcBef>
                <a:spcAft>
                  <a:spcPct val="0"/>
                </a:spcAft>
                <a:defRPr b="1">
                  <a:solidFill>
                    <a:schemeClr val="tx1"/>
                  </a:solidFill>
                  <a:latin typeface="Helvetica" charset="0"/>
                  <a:ea typeface="ＭＳ Ｐゴシック" charset="0"/>
                </a:defRPr>
              </a:lvl6pPr>
              <a:lvl7pPr marL="2971800" indent="-228600" eaLnBrk="0" fontAlgn="base" hangingPunct="0">
                <a:lnSpc>
                  <a:spcPct val="90000"/>
                </a:lnSpc>
                <a:spcBef>
                  <a:spcPct val="0"/>
                </a:spcBef>
                <a:spcAft>
                  <a:spcPct val="0"/>
                </a:spcAft>
                <a:defRPr b="1">
                  <a:solidFill>
                    <a:schemeClr val="tx1"/>
                  </a:solidFill>
                  <a:latin typeface="Helvetica" charset="0"/>
                  <a:ea typeface="ＭＳ Ｐゴシック" charset="0"/>
                </a:defRPr>
              </a:lvl7pPr>
              <a:lvl8pPr marL="3429000" indent="-228600" eaLnBrk="0" fontAlgn="base" hangingPunct="0">
                <a:lnSpc>
                  <a:spcPct val="90000"/>
                </a:lnSpc>
                <a:spcBef>
                  <a:spcPct val="0"/>
                </a:spcBef>
                <a:spcAft>
                  <a:spcPct val="0"/>
                </a:spcAft>
                <a:defRPr b="1">
                  <a:solidFill>
                    <a:schemeClr val="tx1"/>
                  </a:solidFill>
                  <a:latin typeface="Helvetica" charset="0"/>
                  <a:ea typeface="ＭＳ Ｐゴシック" charset="0"/>
                </a:defRPr>
              </a:lvl8pPr>
              <a:lvl9pPr marL="3886200" indent="-228600" eaLnBrk="0" fontAlgn="base" hangingPunct="0">
                <a:lnSpc>
                  <a:spcPct val="90000"/>
                </a:lnSpc>
                <a:spcBef>
                  <a:spcPct val="0"/>
                </a:spcBef>
                <a:spcAft>
                  <a:spcPct val="0"/>
                </a:spcAft>
                <a:defRPr b="1">
                  <a:solidFill>
                    <a:schemeClr val="tx1"/>
                  </a:solidFill>
                  <a:latin typeface="Helvetica" charset="0"/>
                  <a:ea typeface="ＭＳ Ｐゴシック" charset="0"/>
                </a:defRPr>
              </a:lvl9pPr>
            </a:lstStyle>
            <a:p>
              <a:r>
                <a:rPr lang="en-US" dirty="0" err="1">
                  <a:latin typeface="Courier New" charset="0"/>
                </a:rPr>
                <a:t>vaddsd</a:t>
              </a:r>
              <a:r>
                <a:rPr lang="en-US" dirty="0">
                  <a:latin typeface="Courier New" charset="0"/>
                </a:rPr>
                <a:t> %ymm0, %ymm1, %ymm1</a:t>
              </a:r>
            </a:p>
          </p:txBody>
        </p:sp>
        <p:grpSp>
          <p:nvGrpSpPr>
            <p:cNvPr id="208" name="Group 207"/>
            <p:cNvGrpSpPr/>
            <p:nvPr/>
          </p:nvGrpSpPr>
          <p:grpSpPr>
            <a:xfrm>
              <a:off x="251960" y="4311134"/>
              <a:ext cx="7312428" cy="1512332"/>
              <a:chOff x="251960" y="4234934"/>
              <a:chExt cx="7312428" cy="1512332"/>
            </a:xfrm>
          </p:grpSpPr>
          <p:grpSp>
            <p:nvGrpSpPr>
              <p:cNvPr id="209" name="Group 208"/>
              <p:cNvGrpSpPr/>
              <p:nvPr/>
            </p:nvGrpSpPr>
            <p:grpSpPr>
              <a:xfrm>
                <a:off x="252515" y="4234934"/>
                <a:ext cx="7311873" cy="369332"/>
                <a:chOff x="252515" y="4337140"/>
                <a:chExt cx="7311873" cy="369332"/>
              </a:xfrm>
            </p:grpSpPr>
            <p:grpSp>
              <p:nvGrpSpPr>
                <p:cNvPr id="263" name="Group 262"/>
                <p:cNvGrpSpPr/>
                <p:nvPr/>
              </p:nvGrpSpPr>
              <p:grpSpPr>
                <a:xfrm>
                  <a:off x="252515" y="4337140"/>
                  <a:ext cx="1828800" cy="369332"/>
                  <a:chOff x="252515" y="4273413"/>
                  <a:chExt cx="3657600" cy="369332"/>
                </a:xfrm>
              </p:grpSpPr>
              <p:sp>
                <p:nvSpPr>
                  <p:cNvPr id="273" name="Rectangle 213"/>
                  <p:cNvSpPr>
                    <a:spLocks noChangeArrowheads="1"/>
                  </p:cNvSpPr>
                  <p:nvPr/>
                </p:nvSpPr>
                <p:spPr bwMode="auto">
                  <a:xfrm>
                    <a:off x="252515" y="4273413"/>
                    <a:ext cx="1828800" cy="369332"/>
                  </a:xfrm>
                  <a:prstGeom prst="rect">
                    <a:avLst/>
                  </a:prstGeom>
                  <a:solidFill>
                    <a:srgbClr val="CBDBFF"/>
                  </a:solidFill>
                  <a:ln w="28575">
                    <a:solidFill>
                      <a:schemeClr val="tx2"/>
                    </a:solidFill>
                    <a:miter lim="800000"/>
                    <a:headEnd/>
                    <a:tailEnd type="none" w="sm" len="sm"/>
                  </a:ln>
                </p:spPr>
                <p:txBody>
                  <a:bodyPr lIns="45720" rIns="45720" anchor="ctr">
                    <a:spAutoFit/>
                  </a:bodyPr>
                  <a:lstStyle/>
                  <a:p>
                    <a:endParaRPr lang="en-US"/>
                  </a:p>
                </p:txBody>
              </p:sp>
              <p:sp>
                <p:nvSpPr>
                  <p:cNvPr id="274" name="Rectangle 214"/>
                  <p:cNvSpPr>
                    <a:spLocks noChangeArrowheads="1"/>
                  </p:cNvSpPr>
                  <p:nvPr/>
                </p:nvSpPr>
                <p:spPr bwMode="auto">
                  <a:xfrm>
                    <a:off x="2081315" y="4273413"/>
                    <a:ext cx="1828800" cy="369332"/>
                  </a:xfrm>
                  <a:prstGeom prst="rect">
                    <a:avLst/>
                  </a:prstGeom>
                  <a:solidFill>
                    <a:srgbClr val="CBDBFF"/>
                  </a:solidFill>
                  <a:ln w="28575">
                    <a:solidFill>
                      <a:schemeClr val="tx2"/>
                    </a:solidFill>
                    <a:miter lim="800000"/>
                    <a:headEnd/>
                    <a:tailEnd type="none" w="sm" len="sm"/>
                  </a:ln>
                </p:spPr>
                <p:txBody>
                  <a:bodyPr lIns="45720" rIns="45720" anchor="ctr">
                    <a:spAutoFit/>
                  </a:bodyPr>
                  <a:lstStyle/>
                  <a:p>
                    <a:endParaRPr lang="en-US"/>
                  </a:p>
                </p:txBody>
              </p:sp>
            </p:grpSp>
            <p:grpSp>
              <p:nvGrpSpPr>
                <p:cNvPr id="264" name="Group 263"/>
                <p:cNvGrpSpPr/>
                <p:nvPr/>
              </p:nvGrpSpPr>
              <p:grpSpPr>
                <a:xfrm>
                  <a:off x="2080206" y="4337140"/>
                  <a:ext cx="1828800" cy="369332"/>
                  <a:chOff x="252515" y="4273413"/>
                  <a:chExt cx="3657600" cy="369332"/>
                </a:xfrm>
              </p:grpSpPr>
              <p:sp>
                <p:nvSpPr>
                  <p:cNvPr id="271" name="Rectangle 213"/>
                  <p:cNvSpPr>
                    <a:spLocks noChangeArrowheads="1"/>
                  </p:cNvSpPr>
                  <p:nvPr/>
                </p:nvSpPr>
                <p:spPr bwMode="auto">
                  <a:xfrm>
                    <a:off x="252515" y="4273413"/>
                    <a:ext cx="1828800" cy="369332"/>
                  </a:xfrm>
                  <a:prstGeom prst="rect">
                    <a:avLst/>
                  </a:prstGeom>
                  <a:solidFill>
                    <a:srgbClr val="CBDBFF"/>
                  </a:solidFill>
                  <a:ln w="28575">
                    <a:solidFill>
                      <a:schemeClr val="tx2"/>
                    </a:solidFill>
                    <a:miter lim="800000"/>
                    <a:headEnd/>
                    <a:tailEnd type="none" w="sm" len="sm"/>
                  </a:ln>
                </p:spPr>
                <p:txBody>
                  <a:bodyPr lIns="45720" rIns="45720" anchor="ctr">
                    <a:spAutoFit/>
                  </a:bodyPr>
                  <a:lstStyle/>
                  <a:p>
                    <a:endParaRPr lang="en-US"/>
                  </a:p>
                </p:txBody>
              </p:sp>
              <p:sp>
                <p:nvSpPr>
                  <p:cNvPr id="272" name="Rectangle 214"/>
                  <p:cNvSpPr>
                    <a:spLocks noChangeArrowheads="1"/>
                  </p:cNvSpPr>
                  <p:nvPr/>
                </p:nvSpPr>
                <p:spPr bwMode="auto">
                  <a:xfrm>
                    <a:off x="2081315" y="4273413"/>
                    <a:ext cx="1828800" cy="369332"/>
                  </a:xfrm>
                  <a:prstGeom prst="rect">
                    <a:avLst/>
                  </a:prstGeom>
                  <a:solidFill>
                    <a:srgbClr val="CBDBFF"/>
                  </a:solidFill>
                  <a:ln w="28575">
                    <a:solidFill>
                      <a:schemeClr val="tx2"/>
                    </a:solidFill>
                    <a:miter lim="800000"/>
                    <a:headEnd/>
                    <a:tailEnd type="none" w="sm" len="sm"/>
                  </a:ln>
                </p:spPr>
                <p:txBody>
                  <a:bodyPr lIns="45720" rIns="45720" anchor="ctr">
                    <a:spAutoFit/>
                  </a:bodyPr>
                  <a:lstStyle/>
                  <a:p>
                    <a:endParaRPr lang="en-US"/>
                  </a:p>
                </p:txBody>
              </p:sp>
            </p:grpSp>
            <p:grpSp>
              <p:nvGrpSpPr>
                <p:cNvPr id="265" name="Group 264"/>
                <p:cNvGrpSpPr/>
                <p:nvPr/>
              </p:nvGrpSpPr>
              <p:grpSpPr>
                <a:xfrm>
                  <a:off x="3907897" y="4337140"/>
                  <a:ext cx="1828800" cy="369332"/>
                  <a:chOff x="252515" y="4273413"/>
                  <a:chExt cx="3657600" cy="369332"/>
                </a:xfrm>
              </p:grpSpPr>
              <p:sp>
                <p:nvSpPr>
                  <p:cNvPr id="269" name="Rectangle 213"/>
                  <p:cNvSpPr>
                    <a:spLocks noChangeArrowheads="1"/>
                  </p:cNvSpPr>
                  <p:nvPr/>
                </p:nvSpPr>
                <p:spPr bwMode="auto">
                  <a:xfrm>
                    <a:off x="252515" y="4273413"/>
                    <a:ext cx="1828800" cy="369332"/>
                  </a:xfrm>
                  <a:prstGeom prst="rect">
                    <a:avLst/>
                  </a:prstGeom>
                  <a:solidFill>
                    <a:srgbClr val="CBDBFF"/>
                  </a:solidFill>
                  <a:ln w="28575">
                    <a:solidFill>
                      <a:schemeClr val="tx2"/>
                    </a:solidFill>
                    <a:miter lim="800000"/>
                    <a:headEnd/>
                    <a:tailEnd type="none" w="sm" len="sm"/>
                  </a:ln>
                </p:spPr>
                <p:txBody>
                  <a:bodyPr lIns="45720" rIns="45720" anchor="ctr">
                    <a:spAutoFit/>
                  </a:bodyPr>
                  <a:lstStyle/>
                  <a:p>
                    <a:endParaRPr lang="en-US"/>
                  </a:p>
                </p:txBody>
              </p:sp>
              <p:sp>
                <p:nvSpPr>
                  <p:cNvPr id="270" name="Rectangle 214"/>
                  <p:cNvSpPr>
                    <a:spLocks noChangeArrowheads="1"/>
                  </p:cNvSpPr>
                  <p:nvPr/>
                </p:nvSpPr>
                <p:spPr bwMode="auto">
                  <a:xfrm>
                    <a:off x="2081315" y="4273413"/>
                    <a:ext cx="1828800" cy="369332"/>
                  </a:xfrm>
                  <a:prstGeom prst="rect">
                    <a:avLst/>
                  </a:prstGeom>
                  <a:solidFill>
                    <a:srgbClr val="CBDBFF"/>
                  </a:solidFill>
                  <a:ln w="28575">
                    <a:solidFill>
                      <a:schemeClr val="tx2"/>
                    </a:solidFill>
                    <a:miter lim="800000"/>
                    <a:headEnd/>
                    <a:tailEnd type="none" w="sm" len="sm"/>
                  </a:ln>
                </p:spPr>
                <p:txBody>
                  <a:bodyPr lIns="45720" rIns="45720" anchor="ctr">
                    <a:spAutoFit/>
                  </a:bodyPr>
                  <a:lstStyle/>
                  <a:p>
                    <a:endParaRPr lang="en-US"/>
                  </a:p>
                </p:txBody>
              </p:sp>
            </p:grpSp>
            <p:grpSp>
              <p:nvGrpSpPr>
                <p:cNvPr id="266" name="Group 265"/>
                <p:cNvGrpSpPr/>
                <p:nvPr/>
              </p:nvGrpSpPr>
              <p:grpSpPr>
                <a:xfrm>
                  <a:off x="5735588" y="4337140"/>
                  <a:ext cx="1828800" cy="369332"/>
                  <a:chOff x="252515" y="4273413"/>
                  <a:chExt cx="3657600" cy="369332"/>
                </a:xfrm>
              </p:grpSpPr>
              <p:sp>
                <p:nvSpPr>
                  <p:cNvPr id="267" name="Rectangle 213"/>
                  <p:cNvSpPr>
                    <a:spLocks noChangeArrowheads="1"/>
                  </p:cNvSpPr>
                  <p:nvPr/>
                </p:nvSpPr>
                <p:spPr bwMode="auto">
                  <a:xfrm>
                    <a:off x="252515" y="4273413"/>
                    <a:ext cx="1828800" cy="369332"/>
                  </a:xfrm>
                  <a:prstGeom prst="rect">
                    <a:avLst/>
                  </a:prstGeom>
                  <a:solidFill>
                    <a:srgbClr val="CBDBFF"/>
                  </a:solidFill>
                  <a:ln w="28575">
                    <a:solidFill>
                      <a:schemeClr val="tx2"/>
                    </a:solidFill>
                    <a:miter lim="800000"/>
                    <a:headEnd/>
                    <a:tailEnd type="none" w="sm" len="sm"/>
                  </a:ln>
                </p:spPr>
                <p:txBody>
                  <a:bodyPr lIns="45720" rIns="45720" anchor="ctr">
                    <a:spAutoFit/>
                  </a:bodyPr>
                  <a:lstStyle/>
                  <a:p>
                    <a:endParaRPr lang="en-US"/>
                  </a:p>
                </p:txBody>
              </p:sp>
              <p:sp>
                <p:nvSpPr>
                  <p:cNvPr id="268" name="Rectangle 214"/>
                  <p:cNvSpPr>
                    <a:spLocks noChangeArrowheads="1"/>
                  </p:cNvSpPr>
                  <p:nvPr/>
                </p:nvSpPr>
                <p:spPr bwMode="auto">
                  <a:xfrm>
                    <a:off x="2081315" y="4273413"/>
                    <a:ext cx="1828800" cy="369332"/>
                  </a:xfrm>
                  <a:prstGeom prst="rect">
                    <a:avLst/>
                  </a:prstGeom>
                  <a:solidFill>
                    <a:srgbClr val="CBDBFF"/>
                  </a:solidFill>
                  <a:ln w="28575">
                    <a:solidFill>
                      <a:schemeClr val="tx2"/>
                    </a:solidFill>
                    <a:miter lim="800000"/>
                    <a:headEnd/>
                    <a:tailEnd type="none" w="sm" len="sm"/>
                  </a:ln>
                </p:spPr>
                <p:txBody>
                  <a:bodyPr lIns="45720" rIns="45720" anchor="ctr">
                    <a:spAutoFit/>
                  </a:bodyPr>
                  <a:lstStyle/>
                  <a:p>
                    <a:endParaRPr lang="en-US"/>
                  </a:p>
                </p:txBody>
              </p:sp>
            </p:grpSp>
          </p:grpSp>
          <p:grpSp>
            <p:nvGrpSpPr>
              <p:cNvPr id="210" name="Group 209"/>
              <p:cNvGrpSpPr/>
              <p:nvPr/>
            </p:nvGrpSpPr>
            <p:grpSpPr>
              <a:xfrm>
                <a:off x="251960" y="5377934"/>
                <a:ext cx="7311873" cy="369332"/>
                <a:chOff x="252515" y="4337140"/>
                <a:chExt cx="7311873" cy="369332"/>
              </a:xfrm>
            </p:grpSpPr>
            <p:grpSp>
              <p:nvGrpSpPr>
                <p:cNvPr id="251" name="Group 250"/>
                <p:cNvGrpSpPr/>
                <p:nvPr/>
              </p:nvGrpSpPr>
              <p:grpSpPr>
                <a:xfrm>
                  <a:off x="252515" y="4337140"/>
                  <a:ext cx="1828800" cy="369332"/>
                  <a:chOff x="252515" y="4273413"/>
                  <a:chExt cx="3657600" cy="369332"/>
                </a:xfrm>
              </p:grpSpPr>
              <p:sp>
                <p:nvSpPr>
                  <p:cNvPr id="261" name="Rectangle 213"/>
                  <p:cNvSpPr>
                    <a:spLocks noChangeArrowheads="1"/>
                  </p:cNvSpPr>
                  <p:nvPr/>
                </p:nvSpPr>
                <p:spPr bwMode="auto">
                  <a:xfrm>
                    <a:off x="252515" y="4273413"/>
                    <a:ext cx="1828800" cy="369332"/>
                  </a:xfrm>
                  <a:prstGeom prst="rect">
                    <a:avLst/>
                  </a:prstGeom>
                  <a:solidFill>
                    <a:srgbClr val="CBDBFF"/>
                  </a:solidFill>
                  <a:ln w="28575">
                    <a:solidFill>
                      <a:schemeClr val="tx2"/>
                    </a:solidFill>
                    <a:miter lim="800000"/>
                    <a:headEnd/>
                    <a:tailEnd type="none" w="sm" len="sm"/>
                  </a:ln>
                </p:spPr>
                <p:txBody>
                  <a:bodyPr lIns="45720" rIns="45720" anchor="ctr">
                    <a:spAutoFit/>
                  </a:bodyPr>
                  <a:lstStyle/>
                  <a:p>
                    <a:endParaRPr lang="en-US"/>
                  </a:p>
                </p:txBody>
              </p:sp>
              <p:sp>
                <p:nvSpPr>
                  <p:cNvPr id="262" name="Rectangle 214"/>
                  <p:cNvSpPr>
                    <a:spLocks noChangeArrowheads="1"/>
                  </p:cNvSpPr>
                  <p:nvPr/>
                </p:nvSpPr>
                <p:spPr bwMode="auto">
                  <a:xfrm>
                    <a:off x="2081315" y="4273413"/>
                    <a:ext cx="1828800" cy="369332"/>
                  </a:xfrm>
                  <a:prstGeom prst="rect">
                    <a:avLst/>
                  </a:prstGeom>
                  <a:solidFill>
                    <a:srgbClr val="CBDBFF"/>
                  </a:solidFill>
                  <a:ln w="28575">
                    <a:solidFill>
                      <a:schemeClr val="tx2"/>
                    </a:solidFill>
                    <a:miter lim="800000"/>
                    <a:headEnd/>
                    <a:tailEnd type="none" w="sm" len="sm"/>
                  </a:ln>
                </p:spPr>
                <p:txBody>
                  <a:bodyPr lIns="45720" rIns="45720" anchor="ctr">
                    <a:spAutoFit/>
                  </a:bodyPr>
                  <a:lstStyle/>
                  <a:p>
                    <a:endParaRPr lang="en-US"/>
                  </a:p>
                </p:txBody>
              </p:sp>
            </p:grpSp>
            <p:grpSp>
              <p:nvGrpSpPr>
                <p:cNvPr id="252" name="Group 251"/>
                <p:cNvGrpSpPr/>
                <p:nvPr/>
              </p:nvGrpSpPr>
              <p:grpSpPr>
                <a:xfrm>
                  <a:off x="2080206" y="4337140"/>
                  <a:ext cx="1828800" cy="369332"/>
                  <a:chOff x="252515" y="4273413"/>
                  <a:chExt cx="3657600" cy="369332"/>
                </a:xfrm>
              </p:grpSpPr>
              <p:sp>
                <p:nvSpPr>
                  <p:cNvPr id="259" name="Rectangle 213"/>
                  <p:cNvSpPr>
                    <a:spLocks noChangeArrowheads="1"/>
                  </p:cNvSpPr>
                  <p:nvPr/>
                </p:nvSpPr>
                <p:spPr bwMode="auto">
                  <a:xfrm>
                    <a:off x="252515" y="4273413"/>
                    <a:ext cx="1828800" cy="369332"/>
                  </a:xfrm>
                  <a:prstGeom prst="rect">
                    <a:avLst/>
                  </a:prstGeom>
                  <a:solidFill>
                    <a:srgbClr val="CBDBFF"/>
                  </a:solidFill>
                  <a:ln w="28575">
                    <a:solidFill>
                      <a:schemeClr val="tx2"/>
                    </a:solidFill>
                    <a:miter lim="800000"/>
                    <a:headEnd/>
                    <a:tailEnd type="none" w="sm" len="sm"/>
                  </a:ln>
                </p:spPr>
                <p:txBody>
                  <a:bodyPr lIns="45720" rIns="45720" anchor="ctr">
                    <a:spAutoFit/>
                  </a:bodyPr>
                  <a:lstStyle/>
                  <a:p>
                    <a:endParaRPr lang="en-US"/>
                  </a:p>
                </p:txBody>
              </p:sp>
              <p:sp>
                <p:nvSpPr>
                  <p:cNvPr id="260" name="Rectangle 214"/>
                  <p:cNvSpPr>
                    <a:spLocks noChangeArrowheads="1"/>
                  </p:cNvSpPr>
                  <p:nvPr/>
                </p:nvSpPr>
                <p:spPr bwMode="auto">
                  <a:xfrm>
                    <a:off x="2081315" y="4273413"/>
                    <a:ext cx="1828800" cy="369332"/>
                  </a:xfrm>
                  <a:prstGeom prst="rect">
                    <a:avLst/>
                  </a:prstGeom>
                  <a:solidFill>
                    <a:srgbClr val="CBDBFF"/>
                  </a:solidFill>
                  <a:ln w="28575">
                    <a:solidFill>
                      <a:schemeClr val="tx2"/>
                    </a:solidFill>
                    <a:miter lim="800000"/>
                    <a:headEnd/>
                    <a:tailEnd type="none" w="sm" len="sm"/>
                  </a:ln>
                </p:spPr>
                <p:txBody>
                  <a:bodyPr lIns="45720" rIns="45720" anchor="ctr">
                    <a:spAutoFit/>
                  </a:bodyPr>
                  <a:lstStyle/>
                  <a:p>
                    <a:endParaRPr lang="en-US"/>
                  </a:p>
                </p:txBody>
              </p:sp>
            </p:grpSp>
            <p:grpSp>
              <p:nvGrpSpPr>
                <p:cNvPr id="253" name="Group 252"/>
                <p:cNvGrpSpPr/>
                <p:nvPr/>
              </p:nvGrpSpPr>
              <p:grpSpPr>
                <a:xfrm>
                  <a:off x="3907897" y="4337140"/>
                  <a:ext cx="1828800" cy="369332"/>
                  <a:chOff x="252515" y="4273413"/>
                  <a:chExt cx="3657600" cy="369332"/>
                </a:xfrm>
              </p:grpSpPr>
              <p:sp>
                <p:nvSpPr>
                  <p:cNvPr id="257" name="Rectangle 213"/>
                  <p:cNvSpPr>
                    <a:spLocks noChangeArrowheads="1"/>
                  </p:cNvSpPr>
                  <p:nvPr/>
                </p:nvSpPr>
                <p:spPr bwMode="auto">
                  <a:xfrm>
                    <a:off x="252515" y="4273413"/>
                    <a:ext cx="1828800" cy="369332"/>
                  </a:xfrm>
                  <a:prstGeom prst="rect">
                    <a:avLst/>
                  </a:prstGeom>
                  <a:solidFill>
                    <a:srgbClr val="CBDBFF"/>
                  </a:solidFill>
                  <a:ln w="28575">
                    <a:solidFill>
                      <a:schemeClr val="tx2"/>
                    </a:solidFill>
                    <a:miter lim="800000"/>
                    <a:headEnd/>
                    <a:tailEnd type="none" w="sm" len="sm"/>
                  </a:ln>
                </p:spPr>
                <p:txBody>
                  <a:bodyPr lIns="45720" rIns="45720" anchor="ctr">
                    <a:spAutoFit/>
                  </a:bodyPr>
                  <a:lstStyle/>
                  <a:p>
                    <a:endParaRPr lang="en-US"/>
                  </a:p>
                </p:txBody>
              </p:sp>
              <p:sp>
                <p:nvSpPr>
                  <p:cNvPr id="258" name="Rectangle 214"/>
                  <p:cNvSpPr>
                    <a:spLocks noChangeArrowheads="1"/>
                  </p:cNvSpPr>
                  <p:nvPr/>
                </p:nvSpPr>
                <p:spPr bwMode="auto">
                  <a:xfrm>
                    <a:off x="2081315" y="4273413"/>
                    <a:ext cx="1828800" cy="369332"/>
                  </a:xfrm>
                  <a:prstGeom prst="rect">
                    <a:avLst/>
                  </a:prstGeom>
                  <a:solidFill>
                    <a:srgbClr val="CBDBFF"/>
                  </a:solidFill>
                  <a:ln w="28575">
                    <a:solidFill>
                      <a:schemeClr val="tx2"/>
                    </a:solidFill>
                    <a:miter lim="800000"/>
                    <a:headEnd/>
                    <a:tailEnd type="none" w="sm" len="sm"/>
                  </a:ln>
                </p:spPr>
                <p:txBody>
                  <a:bodyPr lIns="45720" rIns="45720" anchor="ctr">
                    <a:spAutoFit/>
                  </a:bodyPr>
                  <a:lstStyle/>
                  <a:p>
                    <a:endParaRPr lang="en-US"/>
                  </a:p>
                </p:txBody>
              </p:sp>
            </p:grpSp>
            <p:grpSp>
              <p:nvGrpSpPr>
                <p:cNvPr id="254" name="Group 253"/>
                <p:cNvGrpSpPr/>
                <p:nvPr/>
              </p:nvGrpSpPr>
              <p:grpSpPr>
                <a:xfrm>
                  <a:off x="5735588" y="4337140"/>
                  <a:ext cx="1828800" cy="369332"/>
                  <a:chOff x="252515" y="4273413"/>
                  <a:chExt cx="3657600" cy="369332"/>
                </a:xfrm>
              </p:grpSpPr>
              <p:sp>
                <p:nvSpPr>
                  <p:cNvPr id="255" name="Rectangle 213"/>
                  <p:cNvSpPr>
                    <a:spLocks noChangeArrowheads="1"/>
                  </p:cNvSpPr>
                  <p:nvPr/>
                </p:nvSpPr>
                <p:spPr bwMode="auto">
                  <a:xfrm>
                    <a:off x="252515" y="4273413"/>
                    <a:ext cx="1828800" cy="369332"/>
                  </a:xfrm>
                  <a:prstGeom prst="rect">
                    <a:avLst/>
                  </a:prstGeom>
                  <a:solidFill>
                    <a:srgbClr val="CBDBFF"/>
                  </a:solidFill>
                  <a:ln w="28575">
                    <a:solidFill>
                      <a:schemeClr val="tx2"/>
                    </a:solidFill>
                    <a:miter lim="800000"/>
                    <a:headEnd/>
                    <a:tailEnd type="none" w="sm" len="sm"/>
                  </a:ln>
                </p:spPr>
                <p:txBody>
                  <a:bodyPr lIns="45720" rIns="45720" anchor="ctr">
                    <a:spAutoFit/>
                  </a:bodyPr>
                  <a:lstStyle/>
                  <a:p>
                    <a:endParaRPr lang="en-US"/>
                  </a:p>
                </p:txBody>
              </p:sp>
              <p:sp>
                <p:nvSpPr>
                  <p:cNvPr id="256" name="Rectangle 214"/>
                  <p:cNvSpPr>
                    <a:spLocks noChangeArrowheads="1"/>
                  </p:cNvSpPr>
                  <p:nvPr/>
                </p:nvSpPr>
                <p:spPr bwMode="auto">
                  <a:xfrm>
                    <a:off x="2081315" y="4273413"/>
                    <a:ext cx="1828800" cy="369332"/>
                  </a:xfrm>
                  <a:prstGeom prst="rect">
                    <a:avLst/>
                  </a:prstGeom>
                  <a:solidFill>
                    <a:srgbClr val="CBDBFF"/>
                  </a:solidFill>
                  <a:ln w="28575">
                    <a:solidFill>
                      <a:schemeClr val="tx2"/>
                    </a:solidFill>
                    <a:miter lim="800000"/>
                    <a:headEnd/>
                    <a:tailEnd type="none" w="sm" len="sm"/>
                  </a:ln>
                </p:spPr>
                <p:txBody>
                  <a:bodyPr lIns="45720" rIns="45720" anchor="ctr">
                    <a:spAutoFit/>
                  </a:bodyPr>
                  <a:lstStyle/>
                  <a:p>
                    <a:endParaRPr lang="en-US"/>
                  </a:p>
                </p:txBody>
              </p:sp>
            </p:grpSp>
          </p:grpSp>
          <p:grpSp>
            <p:nvGrpSpPr>
              <p:cNvPr id="211" name="Group 239"/>
              <p:cNvGrpSpPr>
                <a:grpSpLocks/>
              </p:cNvGrpSpPr>
              <p:nvPr/>
            </p:nvGrpSpPr>
            <p:grpSpPr bwMode="auto">
              <a:xfrm>
                <a:off x="380999" y="4572000"/>
                <a:ext cx="685801" cy="838200"/>
                <a:chOff x="720" y="864"/>
                <a:chExt cx="432" cy="528"/>
              </a:xfrm>
            </p:grpSpPr>
            <p:sp>
              <p:nvSpPr>
                <p:cNvPr id="247" name="Oval 240"/>
                <p:cNvSpPr>
                  <a:spLocks noChangeArrowheads="1"/>
                </p:cNvSpPr>
                <p:nvPr/>
              </p:nvSpPr>
              <p:spPr bwMode="auto">
                <a:xfrm>
                  <a:off x="816" y="1008"/>
                  <a:ext cx="215" cy="217"/>
                </a:xfrm>
                <a:prstGeom prst="ellipse">
                  <a:avLst/>
                </a:prstGeom>
                <a:solidFill>
                  <a:srgbClr val="FFFF99"/>
                </a:solidFill>
                <a:ln w="19050">
                  <a:solidFill>
                    <a:schemeClr val="tx2"/>
                  </a:solidFill>
                  <a:round/>
                  <a:headEnd/>
                  <a:tailEnd type="none" w="sm" len="sm"/>
                </a:ln>
              </p:spPr>
              <p:txBody>
                <a:bodyPr wrap="none" lIns="45720" rIns="45720" anchor="ctr"/>
                <a:lstStyle/>
                <a:p>
                  <a:pPr algn="ctr"/>
                  <a:r>
                    <a:rPr lang="en-US" dirty="0">
                      <a:latin typeface="Courier New" charset="0"/>
                    </a:rPr>
                    <a:t>+</a:t>
                  </a:r>
                </a:p>
              </p:txBody>
            </p:sp>
            <p:sp>
              <p:nvSpPr>
                <p:cNvPr id="248" name="Line 241"/>
                <p:cNvSpPr>
                  <a:spLocks noChangeShapeType="1"/>
                </p:cNvSpPr>
                <p:nvPr/>
              </p:nvSpPr>
              <p:spPr bwMode="auto">
                <a:xfrm>
                  <a:off x="720" y="864"/>
                  <a:ext cx="144" cy="144"/>
                </a:xfrm>
                <a:prstGeom prst="line">
                  <a:avLst/>
                </a:prstGeom>
                <a:noFill/>
                <a:ln w="19050">
                  <a:solidFill>
                    <a:schemeClr val="tx2"/>
                  </a:solidFill>
                  <a:round/>
                  <a:headEnd/>
                  <a:tailEnd type="triangle" w="lg" len="med"/>
                </a:ln>
                <a:extLst>
                  <a:ext uri="{909E8E84-426E-40DD-AFC4-6F175D3DCCD1}">
                    <a14:hiddenFill xmlns:a14="http://schemas.microsoft.com/office/drawing/2010/main">
                      <a:noFill/>
                    </a14:hiddenFill>
                  </a:ext>
                </a:extLst>
              </p:spPr>
              <p:txBody>
                <a:bodyPr lIns="45720" rIns="45720" anchor="ctr">
                  <a:spAutoFit/>
                </a:bodyPr>
                <a:lstStyle/>
                <a:p>
                  <a:endParaRPr lang="en-US"/>
                </a:p>
              </p:txBody>
            </p:sp>
            <p:sp>
              <p:nvSpPr>
                <p:cNvPr id="249" name="Line 242"/>
                <p:cNvSpPr>
                  <a:spLocks noChangeShapeType="1"/>
                </p:cNvSpPr>
                <p:nvPr/>
              </p:nvSpPr>
              <p:spPr bwMode="auto">
                <a:xfrm flipV="1">
                  <a:off x="720" y="1200"/>
                  <a:ext cx="144" cy="192"/>
                </a:xfrm>
                <a:prstGeom prst="line">
                  <a:avLst/>
                </a:prstGeom>
                <a:noFill/>
                <a:ln w="19050">
                  <a:solidFill>
                    <a:schemeClr val="tx2"/>
                  </a:solidFill>
                  <a:round/>
                  <a:headEnd/>
                  <a:tailEnd type="triangle" w="lg" len="med"/>
                </a:ln>
                <a:extLst>
                  <a:ext uri="{909E8E84-426E-40DD-AFC4-6F175D3DCCD1}">
                    <a14:hiddenFill xmlns:a14="http://schemas.microsoft.com/office/drawing/2010/main">
                      <a:noFill/>
                    </a14:hiddenFill>
                  </a:ext>
                </a:extLst>
              </p:spPr>
              <p:txBody>
                <a:bodyPr lIns="45720" rIns="45720" anchor="ctr">
                  <a:spAutoFit/>
                </a:bodyPr>
                <a:lstStyle/>
                <a:p>
                  <a:endParaRPr lang="en-US"/>
                </a:p>
              </p:txBody>
            </p:sp>
            <p:sp>
              <p:nvSpPr>
                <p:cNvPr id="250" name="Line 243"/>
                <p:cNvSpPr>
                  <a:spLocks noChangeShapeType="1"/>
                </p:cNvSpPr>
                <p:nvPr/>
              </p:nvSpPr>
              <p:spPr bwMode="auto">
                <a:xfrm rot="5400000" flipV="1">
                  <a:off x="984" y="1224"/>
                  <a:ext cx="192" cy="144"/>
                </a:xfrm>
                <a:prstGeom prst="line">
                  <a:avLst/>
                </a:prstGeom>
                <a:noFill/>
                <a:ln w="19050">
                  <a:solidFill>
                    <a:schemeClr val="tx2"/>
                  </a:solidFill>
                  <a:round/>
                  <a:headEnd/>
                  <a:tailEnd type="triangle" w="lg" len="med"/>
                </a:ln>
                <a:extLst>
                  <a:ext uri="{909E8E84-426E-40DD-AFC4-6F175D3DCCD1}">
                    <a14:hiddenFill xmlns:a14="http://schemas.microsoft.com/office/drawing/2010/main">
                      <a:noFill/>
                    </a14:hiddenFill>
                  </a:ext>
                </a:extLst>
              </p:spPr>
              <p:txBody>
                <a:bodyPr lIns="45720" rIns="45720" anchor="ctr">
                  <a:spAutoFit/>
                </a:bodyPr>
                <a:lstStyle/>
                <a:p>
                  <a:endParaRPr lang="en-US"/>
                </a:p>
              </p:txBody>
            </p:sp>
          </p:grpSp>
          <p:grpSp>
            <p:nvGrpSpPr>
              <p:cNvPr id="212" name="Group 239"/>
              <p:cNvGrpSpPr>
                <a:grpSpLocks/>
              </p:cNvGrpSpPr>
              <p:nvPr/>
            </p:nvGrpSpPr>
            <p:grpSpPr bwMode="auto">
              <a:xfrm>
                <a:off x="1295399" y="4572000"/>
                <a:ext cx="685801" cy="838200"/>
                <a:chOff x="720" y="864"/>
                <a:chExt cx="432" cy="528"/>
              </a:xfrm>
            </p:grpSpPr>
            <p:sp>
              <p:nvSpPr>
                <p:cNvPr id="243" name="Oval 240"/>
                <p:cNvSpPr>
                  <a:spLocks noChangeArrowheads="1"/>
                </p:cNvSpPr>
                <p:nvPr/>
              </p:nvSpPr>
              <p:spPr bwMode="auto">
                <a:xfrm>
                  <a:off x="816" y="1008"/>
                  <a:ext cx="215" cy="217"/>
                </a:xfrm>
                <a:prstGeom prst="ellipse">
                  <a:avLst/>
                </a:prstGeom>
                <a:solidFill>
                  <a:srgbClr val="FFFF99"/>
                </a:solidFill>
                <a:ln w="19050">
                  <a:solidFill>
                    <a:schemeClr val="tx2"/>
                  </a:solidFill>
                  <a:round/>
                  <a:headEnd/>
                  <a:tailEnd type="none" w="sm" len="sm"/>
                </a:ln>
              </p:spPr>
              <p:txBody>
                <a:bodyPr wrap="none" lIns="45720" rIns="45720" anchor="ctr"/>
                <a:lstStyle/>
                <a:p>
                  <a:pPr algn="ctr"/>
                  <a:r>
                    <a:rPr lang="en-US" dirty="0">
                      <a:latin typeface="Courier New" charset="0"/>
                    </a:rPr>
                    <a:t>+</a:t>
                  </a:r>
                </a:p>
              </p:txBody>
            </p:sp>
            <p:sp>
              <p:nvSpPr>
                <p:cNvPr id="244" name="Line 241"/>
                <p:cNvSpPr>
                  <a:spLocks noChangeShapeType="1"/>
                </p:cNvSpPr>
                <p:nvPr/>
              </p:nvSpPr>
              <p:spPr bwMode="auto">
                <a:xfrm>
                  <a:off x="720" y="864"/>
                  <a:ext cx="144" cy="144"/>
                </a:xfrm>
                <a:prstGeom prst="line">
                  <a:avLst/>
                </a:prstGeom>
                <a:noFill/>
                <a:ln w="19050">
                  <a:solidFill>
                    <a:schemeClr val="tx2"/>
                  </a:solidFill>
                  <a:round/>
                  <a:headEnd/>
                  <a:tailEnd type="triangle" w="lg" len="med"/>
                </a:ln>
                <a:extLst>
                  <a:ext uri="{909E8E84-426E-40DD-AFC4-6F175D3DCCD1}">
                    <a14:hiddenFill xmlns:a14="http://schemas.microsoft.com/office/drawing/2010/main">
                      <a:noFill/>
                    </a14:hiddenFill>
                  </a:ext>
                </a:extLst>
              </p:spPr>
              <p:txBody>
                <a:bodyPr lIns="45720" rIns="45720" anchor="ctr">
                  <a:spAutoFit/>
                </a:bodyPr>
                <a:lstStyle/>
                <a:p>
                  <a:endParaRPr lang="en-US"/>
                </a:p>
              </p:txBody>
            </p:sp>
            <p:sp>
              <p:nvSpPr>
                <p:cNvPr id="245" name="Line 242"/>
                <p:cNvSpPr>
                  <a:spLocks noChangeShapeType="1"/>
                </p:cNvSpPr>
                <p:nvPr/>
              </p:nvSpPr>
              <p:spPr bwMode="auto">
                <a:xfrm flipV="1">
                  <a:off x="720" y="1200"/>
                  <a:ext cx="144" cy="192"/>
                </a:xfrm>
                <a:prstGeom prst="line">
                  <a:avLst/>
                </a:prstGeom>
                <a:noFill/>
                <a:ln w="19050">
                  <a:solidFill>
                    <a:schemeClr val="tx2"/>
                  </a:solidFill>
                  <a:round/>
                  <a:headEnd/>
                  <a:tailEnd type="triangle" w="lg" len="med"/>
                </a:ln>
                <a:extLst>
                  <a:ext uri="{909E8E84-426E-40DD-AFC4-6F175D3DCCD1}">
                    <a14:hiddenFill xmlns:a14="http://schemas.microsoft.com/office/drawing/2010/main">
                      <a:noFill/>
                    </a14:hiddenFill>
                  </a:ext>
                </a:extLst>
              </p:spPr>
              <p:txBody>
                <a:bodyPr lIns="45720" rIns="45720" anchor="ctr">
                  <a:spAutoFit/>
                </a:bodyPr>
                <a:lstStyle/>
                <a:p>
                  <a:endParaRPr lang="en-US"/>
                </a:p>
              </p:txBody>
            </p:sp>
            <p:sp>
              <p:nvSpPr>
                <p:cNvPr id="246" name="Line 243"/>
                <p:cNvSpPr>
                  <a:spLocks noChangeShapeType="1"/>
                </p:cNvSpPr>
                <p:nvPr/>
              </p:nvSpPr>
              <p:spPr bwMode="auto">
                <a:xfrm rot="5400000" flipV="1">
                  <a:off x="984" y="1224"/>
                  <a:ext cx="192" cy="144"/>
                </a:xfrm>
                <a:prstGeom prst="line">
                  <a:avLst/>
                </a:prstGeom>
                <a:noFill/>
                <a:ln w="19050">
                  <a:solidFill>
                    <a:schemeClr val="tx2"/>
                  </a:solidFill>
                  <a:round/>
                  <a:headEnd/>
                  <a:tailEnd type="triangle" w="lg" len="med"/>
                </a:ln>
                <a:extLst>
                  <a:ext uri="{909E8E84-426E-40DD-AFC4-6F175D3DCCD1}">
                    <a14:hiddenFill xmlns:a14="http://schemas.microsoft.com/office/drawing/2010/main">
                      <a:noFill/>
                    </a14:hiddenFill>
                  </a:ext>
                </a:extLst>
              </p:spPr>
              <p:txBody>
                <a:bodyPr lIns="45720" rIns="45720" anchor="ctr">
                  <a:spAutoFit/>
                </a:bodyPr>
                <a:lstStyle/>
                <a:p>
                  <a:endParaRPr lang="en-US"/>
                </a:p>
              </p:txBody>
            </p:sp>
          </p:grpSp>
          <p:grpSp>
            <p:nvGrpSpPr>
              <p:cNvPr id="213" name="Group 239"/>
              <p:cNvGrpSpPr>
                <a:grpSpLocks/>
              </p:cNvGrpSpPr>
              <p:nvPr/>
            </p:nvGrpSpPr>
            <p:grpSpPr bwMode="auto">
              <a:xfrm>
                <a:off x="2209799" y="4572000"/>
                <a:ext cx="685801" cy="838200"/>
                <a:chOff x="720" y="864"/>
                <a:chExt cx="432" cy="528"/>
              </a:xfrm>
            </p:grpSpPr>
            <p:sp>
              <p:nvSpPr>
                <p:cNvPr id="239" name="Oval 240"/>
                <p:cNvSpPr>
                  <a:spLocks noChangeArrowheads="1"/>
                </p:cNvSpPr>
                <p:nvPr/>
              </p:nvSpPr>
              <p:spPr bwMode="auto">
                <a:xfrm>
                  <a:off x="816" y="1008"/>
                  <a:ext cx="215" cy="217"/>
                </a:xfrm>
                <a:prstGeom prst="ellipse">
                  <a:avLst/>
                </a:prstGeom>
                <a:solidFill>
                  <a:srgbClr val="FFFF99"/>
                </a:solidFill>
                <a:ln w="19050">
                  <a:solidFill>
                    <a:schemeClr val="tx2"/>
                  </a:solidFill>
                  <a:round/>
                  <a:headEnd/>
                  <a:tailEnd type="none" w="sm" len="sm"/>
                </a:ln>
              </p:spPr>
              <p:txBody>
                <a:bodyPr wrap="none" lIns="45720" rIns="45720" anchor="ctr"/>
                <a:lstStyle/>
                <a:p>
                  <a:pPr algn="ctr"/>
                  <a:r>
                    <a:rPr lang="en-US" dirty="0">
                      <a:latin typeface="Courier New" charset="0"/>
                    </a:rPr>
                    <a:t>+</a:t>
                  </a:r>
                </a:p>
              </p:txBody>
            </p:sp>
            <p:sp>
              <p:nvSpPr>
                <p:cNvPr id="240" name="Line 241"/>
                <p:cNvSpPr>
                  <a:spLocks noChangeShapeType="1"/>
                </p:cNvSpPr>
                <p:nvPr/>
              </p:nvSpPr>
              <p:spPr bwMode="auto">
                <a:xfrm>
                  <a:off x="720" y="864"/>
                  <a:ext cx="144" cy="144"/>
                </a:xfrm>
                <a:prstGeom prst="line">
                  <a:avLst/>
                </a:prstGeom>
                <a:noFill/>
                <a:ln w="19050">
                  <a:solidFill>
                    <a:schemeClr val="tx2"/>
                  </a:solidFill>
                  <a:round/>
                  <a:headEnd/>
                  <a:tailEnd type="triangle" w="lg" len="med"/>
                </a:ln>
                <a:extLst>
                  <a:ext uri="{909E8E84-426E-40DD-AFC4-6F175D3DCCD1}">
                    <a14:hiddenFill xmlns:a14="http://schemas.microsoft.com/office/drawing/2010/main">
                      <a:noFill/>
                    </a14:hiddenFill>
                  </a:ext>
                </a:extLst>
              </p:spPr>
              <p:txBody>
                <a:bodyPr lIns="45720" rIns="45720" anchor="ctr">
                  <a:spAutoFit/>
                </a:bodyPr>
                <a:lstStyle/>
                <a:p>
                  <a:endParaRPr lang="en-US"/>
                </a:p>
              </p:txBody>
            </p:sp>
            <p:sp>
              <p:nvSpPr>
                <p:cNvPr id="241" name="Line 242"/>
                <p:cNvSpPr>
                  <a:spLocks noChangeShapeType="1"/>
                </p:cNvSpPr>
                <p:nvPr/>
              </p:nvSpPr>
              <p:spPr bwMode="auto">
                <a:xfrm flipV="1">
                  <a:off x="720" y="1200"/>
                  <a:ext cx="144" cy="192"/>
                </a:xfrm>
                <a:prstGeom prst="line">
                  <a:avLst/>
                </a:prstGeom>
                <a:noFill/>
                <a:ln w="19050">
                  <a:solidFill>
                    <a:schemeClr val="tx2"/>
                  </a:solidFill>
                  <a:round/>
                  <a:headEnd/>
                  <a:tailEnd type="triangle" w="lg" len="med"/>
                </a:ln>
                <a:extLst>
                  <a:ext uri="{909E8E84-426E-40DD-AFC4-6F175D3DCCD1}">
                    <a14:hiddenFill xmlns:a14="http://schemas.microsoft.com/office/drawing/2010/main">
                      <a:noFill/>
                    </a14:hiddenFill>
                  </a:ext>
                </a:extLst>
              </p:spPr>
              <p:txBody>
                <a:bodyPr lIns="45720" rIns="45720" anchor="ctr">
                  <a:spAutoFit/>
                </a:bodyPr>
                <a:lstStyle/>
                <a:p>
                  <a:endParaRPr lang="en-US"/>
                </a:p>
              </p:txBody>
            </p:sp>
            <p:sp>
              <p:nvSpPr>
                <p:cNvPr id="242" name="Line 243"/>
                <p:cNvSpPr>
                  <a:spLocks noChangeShapeType="1"/>
                </p:cNvSpPr>
                <p:nvPr/>
              </p:nvSpPr>
              <p:spPr bwMode="auto">
                <a:xfrm rot="5400000" flipV="1">
                  <a:off x="984" y="1224"/>
                  <a:ext cx="192" cy="144"/>
                </a:xfrm>
                <a:prstGeom prst="line">
                  <a:avLst/>
                </a:prstGeom>
                <a:noFill/>
                <a:ln w="19050">
                  <a:solidFill>
                    <a:schemeClr val="tx2"/>
                  </a:solidFill>
                  <a:round/>
                  <a:headEnd/>
                  <a:tailEnd type="triangle" w="lg" len="med"/>
                </a:ln>
                <a:extLst>
                  <a:ext uri="{909E8E84-426E-40DD-AFC4-6F175D3DCCD1}">
                    <a14:hiddenFill xmlns:a14="http://schemas.microsoft.com/office/drawing/2010/main">
                      <a:noFill/>
                    </a14:hiddenFill>
                  </a:ext>
                </a:extLst>
              </p:spPr>
              <p:txBody>
                <a:bodyPr lIns="45720" rIns="45720" anchor="ctr">
                  <a:spAutoFit/>
                </a:bodyPr>
                <a:lstStyle/>
                <a:p>
                  <a:endParaRPr lang="en-US"/>
                </a:p>
              </p:txBody>
            </p:sp>
          </p:grpSp>
          <p:grpSp>
            <p:nvGrpSpPr>
              <p:cNvPr id="214" name="Group 239"/>
              <p:cNvGrpSpPr>
                <a:grpSpLocks/>
              </p:cNvGrpSpPr>
              <p:nvPr/>
            </p:nvGrpSpPr>
            <p:grpSpPr bwMode="auto">
              <a:xfrm>
                <a:off x="3124199" y="4572000"/>
                <a:ext cx="685801" cy="838200"/>
                <a:chOff x="720" y="864"/>
                <a:chExt cx="432" cy="528"/>
              </a:xfrm>
            </p:grpSpPr>
            <p:sp>
              <p:nvSpPr>
                <p:cNvPr id="235" name="Oval 240"/>
                <p:cNvSpPr>
                  <a:spLocks noChangeArrowheads="1"/>
                </p:cNvSpPr>
                <p:nvPr/>
              </p:nvSpPr>
              <p:spPr bwMode="auto">
                <a:xfrm>
                  <a:off x="816" y="1008"/>
                  <a:ext cx="215" cy="217"/>
                </a:xfrm>
                <a:prstGeom prst="ellipse">
                  <a:avLst/>
                </a:prstGeom>
                <a:solidFill>
                  <a:srgbClr val="FFFF99"/>
                </a:solidFill>
                <a:ln w="19050">
                  <a:solidFill>
                    <a:schemeClr val="tx2"/>
                  </a:solidFill>
                  <a:round/>
                  <a:headEnd/>
                  <a:tailEnd type="none" w="sm" len="sm"/>
                </a:ln>
              </p:spPr>
              <p:txBody>
                <a:bodyPr wrap="none" lIns="45720" rIns="45720" anchor="ctr"/>
                <a:lstStyle/>
                <a:p>
                  <a:pPr algn="ctr"/>
                  <a:r>
                    <a:rPr lang="en-US" dirty="0">
                      <a:latin typeface="Courier New" charset="0"/>
                    </a:rPr>
                    <a:t>+</a:t>
                  </a:r>
                </a:p>
              </p:txBody>
            </p:sp>
            <p:sp>
              <p:nvSpPr>
                <p:cNvPr id="236" name="Line 241"/>
                <p:cNvSpPr>
                  <a:spLocks noChangeShapeType="1"/>
                </p:cNvSpPr>
                <p:nvPr/>
              </p:nvSpPr>
              <p:spPr bwMode="auto">
                <a:xfrm>
                  <a:off x="720" y="864"/>
                  <a:ext cx="144" cy="144"/>
                </a:xfrm>
                <a:prstGeom prst="line">
                  <a:avLst/>
                </a:prstGeom>
                <a:noFill/>
                <a:ln w="19050">
                  <a:solidFill>
                    <a:schemeClr val="tx2"/>
                  </a:solidFill>
                  <a:round/>
                  <a:headEnd/>
                  <a:tailEnd type="triangle" w="lg" len="med"/>
                </a:ln>
                <a:extLst>
                  <a:ext uri="{909E8E84-426E-40DD-AFC4-6F175D3DCCD1}">
                    <a14:hiddenFill xmlns:a14="http://schemas.microsoft.com/office/drawing/2010/main">
                      <a:noFill/>
                    </a14:hiddenFill>
                  </a:ext>
                </a:extLst>
              </p:spPr>
              <p:txBody>
                <a:bodyPr lIns="45720" rIns="45720" anchor="ctr">
                  <a:spAutoFit/>
                </a:bodyPr>
                <a:lstStyle/>
                <a:p>
                  <a:endParaRPr lang="en-US"/>
                </a:p>
              </p:txBody>
            </p:sp>
            <p:sp>
              <p:nvSpPr>
                <p:cNvPr id="237" name="Line 242"/>
                <p:cNvSpPr>
                  <a:spLocks noChangeShapeType="1"/>
                </p:cNvSpPr>
                <p:nvPr/>
              </p:nvSpPr>
              <p:spPr bwMode="auto">
                <a:xfrm flipV="1">
                  <a:off x="720" y="1200"/>
                  <a:ext cx="144" cy="192"/>
                </a:xfrm>
                <a:prstGeom prst="line">
                  <a:avLst/>
                </a:prstGeom>
                <a:noFill/>
                <a:ln w="19050">
                  <a:solidFill>
                    <a:schemeClr val="tx2"/>
                  </a:solidFill>
                  <a:round/>
                  <a:headEnd/>
                  <a:tailEnd type="triangle" w="lg" len="med"/>
                </a:ln>
                <a:extLst>
                  <a:ext uri="{909E8E84-426E-40DD-AFC4-6F175D3DCCD1}">
                    <a14:hiddenFill xmlns:a14="http://schemas.microsoft.com/office/drawing/2010/main">
                      <a:noFill/>
                    </a14:hiddenFill>
                  </a:ext>
                </a:extLst>
              </p:spPr>
              <p:txBody>
                <a:bodyPr lIns="45720" rIns="45720" anchor="ctr">
                  <a:spAutoFit/>
                </a:bodyPr>
                <a:lstStyle/>
                <a:p>
                  <a:endParaRPr lang="en-US"/>
                </a:p>
              </p:txBody>
            </p:sp>
            <p:sp>
              <p:nvSpPr>
                <p:cNvPr id="238" name="Line 243"/>
                <p:cNvSpPr>
                  <a:spLocks noChangeShapeType="1"/>
                </p:cNvSpPr>
                <p:nvPr/>
              </p:nvSpPr>
              <p:spPr bwMode="auto">
                <a:xfrm rot="5400000" flipV="1">
                  <a:off x="984" y="1224"/>
                  <a:ext cx="192" cy="144"/>
                </a:xfrm>
                <a:prstGeom prst="line">
                  <a:avLst/>
                </a:prstGeom>
                <a:noFill/>
                <a:ln w="19050">
                  <a:solidFill>
                    <a:schemeClr val="tx2"/>
                  </a:solidFill>
                  <a:round/>
                  <a:headEnd/>
                  <a:tailEnd type="triangle" w="lg" len="med"/>
                </a:ln>
                <a:extLst>
                  <a:ext uri="{909E8E84-426E-40DD-AFC4-6F175D3DCCD1}">
                    <a14:hiddenFill xmlns:a14="http://schemas.microsoft.com/office/drawing/2010/main">
                      <a:noFill/>
                    </a14:hiddenFill>
                  </a:ext>
                </a:extLst>
              </p:spPr>
              <p:txBody>
                <a:bodyPr lIns="45720" rIns="45720" anchor="ctr">
                  <a:spAutoFit/>
                </a:bodyPr>
                <a:lstStyle/>
                <a:p>
                  <a:endParaRPr lang="en-US"/>
                </a:p>
              </p:txBody>
            </p:sp>
          </p:grpSp>
          <p:grpSp>
            <p:nvGrpSpPr>
              <p:cNvPr id="215" name="Group 239"/>
              <p:cNvGrpSpPr>
                <a:grpSpLocks/>
              </p:cNvGrpSpPr>
              <p:nvPr/>
            </p:nvGrpSpPr>
            <p:grpSpPr bwMode="auto">
              <a:xfrm>
                <a:off x="4038599" y="4572000"/>
                <a:ext cx="685801" cy="838200"/>
                <a:chOff x="720" y="864"/>
                <a:chExt cx="432" cy="528"/>
              </a:xfrm>
            </p:grpSpPr>
            <p:sp>
              <p:nvSpPr>
                <p:cNvPr id="231" name="Oval 240"/>
                <p:cNvSpPr>
                  <a:spLocks noChangeArrowheads="1"/>
                </p:cNvSpPr>
                <p:nvPr/>
              </p:nvSpPr>
              <p:spPr bwMode="auto">
                <a:xfrm>
                  <a:off x="816" y="1008"/>
                  <a:ext cx="215" cy="217"/>
                </a:xfrm>
                <a:prstGeom prst="ellipse">
                  <a:avLst/>
                </a:prstGeom>
                <a:solidFill>
                  <a:srgbClr val="FFFF99"/>
                </a:solidFill>
                <a:ln w="19050">
                  <a:solidFill>
                    <a:schemeClr val="tx2"/>
                  </a:solidFill>
                  <a:round/>
                  <a:headEnd/>
                  <a:tailEnd type="none" w="sm" len="sm"/>
                </a:ln>
              </p:spPr>
              <p:txBody>
                <a:bodyPr wrap="none" lIns="45720" rIns="45720" anchor="ctr"/>
                <a:lstStyle/>
                <a:p>
                  <a:pPr algn="ctr"/>
                  <a:r>
                    <a:rPr lang="en-US" dirty="0">
                      <a:latin typeface="Courier New" charset="0"/>
                    </a:rPr>
                    <a:t>+</a:t>
                  </a:r>
                </a:p>
              </p:txBody>
            </p:sp>
            <p:sp>
              <p:nvSpPr>
                <p:cNvPr id="232" name="Line 241"/>
                <p:cNvSpPr>
                  <a:spLocks noChangeShapeType="1"/>
                </p:cNvSpPr>
                <p:nvPr/>
              </p:nvSpPr>
              <p:spPr bwMode="auto">
                <a:xfrm>
                  <a:off x="720" y="864"/>
                  <a:ext cx="144" cy="144"/>
                </a:xfrm>
                <a:prstGeom prst="line">
                  <a:avLst/>
                </a:prstGeom>
                <a:noFill/>
                <a:ln w="19050">
                  <a:solidFill>
                    <a:schemeClr val="tx2"/>
                  </a:solidFill>
                  <a:round/>
                  <a:headEnd/>
                  <a:tailEnd type="triangle" w="lg" len="med"/>
                </a:ln>
                <a:extLst>
                  <a:ext uri="{909E8E84-426E-40DD-AFC4-6F175D3DCCD1}">
                    <a14:hiddenFill xmlns:a14="http://schemas.microsoft.com/office/drawing/2010/main">
                      <a:noFill/>
                    </a14:hiddenFill>
                  </a:ext>
                </a:extLst>
              </p:spPr>
              <p:txBody>
                <a:bodyPr lIns="45720" rIns="45720" anchor="ctr">
                  <a:spAutoFit/>
                </a:bodyPr>
                <a:lstStyle/>
                <a:p>
                  <a:endParaRPr lang="en-US"/>
                </a:p>
              </p:txBody>
            </p:sp>
            <p:sp>
              <p:nvSpPr>
                <p:cNvPr id="233" name="Line 242"/>
                <p:cNvSpPr>
                  <a:spLocks noChangeShapeType="1"/>
                </p:cNvSpPr>
                <p:nvPr/>
              </p:nvSpPr>
              <p:spPr bwMode="auto">
                <a:xfrm flipV="1">
                  <a:off x="720" y="1200"/>
                  <a:ext cx="144" cy="192"/>
                </a:xfrm>
                <a:prstGeom prst="line">
                  <a:avLst/>
                </a:prstGeom>
                <a:noFill/>
                <a:ln w="19050">
                  <a:solidFill>
                    <a:schemeClr val="tx2"/>
                  </a:solidFill>
                  <a:round/>
                  <a:headEnd/>
                  <a:tailEnd type="triangle" w="lg" len="med"/>
                </a:ln>
                <a:extLst>
                  <a:ext uri="{909E8E84-426E-40DD-AFC4-6F175D3DCCD1}">
                    <a14:hiddenFill xmlns:a14="http://schemas.microsoft.com/office/drawing/2010/main">
                      <a:noFill/>
                    </a14:hiddenFill>
                  </a:ext>
                </a:extLst>
              </p:spPr>
              <p:txBody>
                <a:bodyPr lIns="45720" rIns="45720" anchor="ctr">
                  <a:spAutoFit/>
                </a:bodyPr>
                <a:lstStyle/>
                <a:p>
                  <a:endParaRPr lang="en-US"/>
                </a:p>
              </p:txBody>
            </p:sp>
            <p:sp>
              <p:nvSpPr>
                <p:cNvPr id="234" name="Line 243"/>
                <p:cNvSpPr>
                  <a:spLocks noChangeShapeType="1"/>
                </p:cNvSpPr>
                <p:nvPr/>
              </p:nvSpPr>
              <p:spPr bwMode="auto">
                <a:xfrm rot="5400000" flipV="1">
                  <a:off x="984" y="1224"/>
                  <a:ext cx="192" cy="144"/>
                </a:xfrm>
                <a:prstGeom prst="line">
                  <a:avLst/>
                </a:prstGeom>
                <a:noFill/>
                <a:ln w="19050">
                  <a:solidFill>
                    <a:schemeClr val="tx2"/>
                  </a:solidFill>
                  <a:round/>
                  <a:headEnd/>
                  <a:tailEnd type="triangle" w="lg" len="med"/>
                </a:ln>
                <a:extLst>
                  <a:ext uri="{909E8E84-426E-40DD-AFC4-6F175D3DCCD1}">
                    <a14:hiddenFill xmlns:a14="http://schemas.microsoft.com/office/drawing/2010/main">
                      <a:noFill/>
                    </a14:hiddenFill>
                  </a:ext>
                </a:extLst>
              </p:spPr>
              <p:txBody>
                <a:bodyPr lIns="45720" rIns="45720" anchor="ctr">
                  <a:spAutoFit/>
                </a:bodyPr>
                <a:lstStyle/>
                <a:p>
                  <a:endParaRPr lang="en-US"/>
                </a:p>
              </p:txBody>
            </p:sp>
          </p:grpSp>
          <p:grpSp>
            <p:nvGrpSpPr>
              <p:cNvPr id="216" name="Group 239"/>
              <p:cNvGrpSpPr>
                <a:grpSpLocks/>
              </p:cNvGrpSpPr>
              <p:nvPr/>
            </p:nvGrpSpPr>
            <p:grpSpPr bwMode="auto">
              <a:xfrm>
                <a:off x="4952999" y="4572000"/>
                <a:ext cx="685801" cy="838200"/>
                <a:chOff x="720" y="864"/>
                <a:chExt cx="432" cy="528"/>
              </a:xfrm>
            </p:grpSpPr>
            <p:sp>
              <p:nvSpPr>
                <p:cNvPr id="227" name="Oval 240"/>
                <p:cNvSpPr>
                  <a:spLocks noChangeArrowheads="1"/>
                </p:cNvSpPr>
                <p:nvPr/>
              </p:nvSpPr>
              <p:spPr bwMode="auto">
                <a:xfrm>
                  <a:off x="816" y="1008"/>
                  <a:ext cx="215" cy="217"/>
                </a:xfrm>
                <a:prstGeom prst="ellipse">
                  <a:avLst/>
                </a:prstGeom>
                <a:solidFill>
                  <a:srgbClr val="FFFF99"/>
                </a:solidFill>
                <a:ln w="19050">
                  <a:solidFill>
                    <a:schemeClr val="tx2"/>
                  </a:solidFill>
                  <a:round/>
                  <a:headEnd/>
                  <a:tailEnd type="none" w="sm" len="sm"/>
                </a:ln>
              </p:spPr>
              <p:txBody>
                <a:bodyPr wrap="none" lIns="45720" rIns="45720" anchor="ctr"/>
                <a:lstStyle/>
                <a:p>
                  <a:pPr algn="ctr"/>
                  <a:r>
                    <a:rPr lang="en-US" dirty="0">
                      <a:latin typeface="Courier New" charset="0"/>
                    </a:rPr>
                    <a:t>+</a:t>
                  </a:r>
                </a:p>
              </p:txBody>
            </p:sp>
            <p:sp>
              <p:nvSpPr>
                <p:cNvPr id="228" name="Line 241"/>
                <p:cNvSpPr>
                  <a:spLocks noChangeShapeType="1"/>
                </p:cNvSpPr>
                <p:nvPr/>
              </p:nvSpPr>
              <p:spPr bwMode="auto">
                <a:xfrm>
                  <a:off x="720" y="864"/>
                  <a:ext cx="144" cy="144"/>
                </a:xfrm>
                <a:prstGeom prst="line">
                  <a:avLst/>
                </a:prstGeom>
                <a:noFill/>
                <a:ln w="19050">
                  <a:solidFill>
                    <a:schemeClr val="tx2"/>
                  </a:solidFill>
                  <a:round/>
                  <a:headEnd/>
                  <a:tailEnd type="triangle" w="lg" len="med"/>
                </a:ln>
                <a:extLst>
                  <a:ext uri="{909E8E84-426E-40DD-AFC4-6F175D3DCCD1}">
                    <a14:hiddenFill xmlns:a14="http://schemas.microsoft.com/office/drawing/2010/main">
                      <a:noFill/>
                    </a14:hiddenFill>
                  </a:ext>
                </a:extLst>
              </p:spPr>
              <p:txBody>
                <a:bodyPr lIns="45720" rIns="45720" anchor="ctr">
                  <a:spAutoFit/>
                </a:bodyPr>
                <a:lstStyle/>
                <a:p>
                  <a:endParaRPr lang="en-US"/>
                </a:p>
              </p:txBody>
            </p:sp>
            <p:sp>
              <p:nvSpPr>
                <p:cNvPr id="229" name="Line 242"/>
                <p:cNvSpPr>
                  <a:spLocks noChangeShapeType="1"/>
                </p:cNvSpPr>
                <p:nvPr/>
              </p:nvSpPr>
              <p:spPr bwMode="auto">
                <a:xfrm flipV="1">
                  <a:off x="720" y="1200"/>
                  <a:ext cx="144" cy="192"/>
                </a:xfrm>
                <a:prstGeom prst="line">
                  <a:avLst/>
                </a:prstGeom>
                <a:noFill/>
                <a:ln w="19050">
                  <a:solidFill>
                    <a:schemeClr val="tx2"/>
                  </a:solidFill>
                  <a:round/>
                  <a:headEnd/>
                  <a:tailEnd type="triangle" w="lg" len="med"/>
                </a:ln>
                <a:extLst>
                  <a:ext uri="{909E8E84-426E-40DD-AFC4-6F175D3DCCD1}">
                    <a14:hiddenFill xmlns:a14="http://schemas.microsoft.com/office/drawing/2010/main">
                      <a:noFill/>
                    </a14:hiddenFill>
                  </a:ext>
                </a:extLst>
              </p:spPr>
              <p:txBody>
                <a:bodyPr lIns="45720" rIns="45720" anchor="ctr">
                  <a:spAutoFit/>
                </a:bodyPr>
                <a:lstStyle/>
                <a:p>
                  <a:endParaRPr lang="en-US"/>
                </a:p>
              </p:txBody>
            </p:sp>
            <p:sp>
              <p:nvSpPr>
                <p:cNvPr id="230" name="Line 243"/>
                <p:cNvSpPr>
                  <a:spLocks noChangeShapeType="1"/>
                </p:cNvSpPr>
                <p:nvPr/>
              </p:nvSpPr>
              <p:spPr bwMode="auto">
                <a:xfrm rot="5400000" flipV="1">
                  <a:off x="984" y="1224"/>
                  <a:ext cx="192" cy="144"/>
                </a:xfrm>
                <a:prstGeom prst="line">
                  <a:avLst/>
                </a:prstGeom>
                <a:noFill/>
                <a:ln w="19050">
                  <a:solidFill>
                    <a:schemeClr val="tx2"/>
                  </a:solidFill>
                  <a:round/>
                  <a:headEnd/>
                  <a:tailEnd type="triangle" w="lg" len="med"/>
                </a:ln>
                <a:extLst>
                  <a:ext uri="{909E8E84-426E-40DD-AFC4-6F175D3DCCD1}">
                    <a14:hiddenFill xmlns:a14="http://schemas.microsoft.com/office/drawing/2010/main">
                      <a:noFill/>
                    </a14:hiddenFill>
                  </a:ext>
                </a:extLst>
              </p:spPr>
              <p:txBody>
                <a:bodyPr lIns="45720" rIns="45720" anchor="ctr">
                  <a:spAutoFit/>
                </a:bodyPr>
                <a:lstStyle/>
                <a:p>
                  <a:endParaRPr lang="en-US"/>
                </a:p>
              </p:txBody>
            </p:sp>
          </p:grpSp>
          <p:grpSp>
            <p:nvGrpSpPr>
              <p:cNvPr id="217" name="Group 239"/>
              <p:cNvGrpSpPr>
                <a:grpSpLocks/>
              </p:cNvGrpSpPr>
              <p:nvPr/>
            </p:nvGrpSpPr>
            <p:grpSpPr bwMode="auto">
              <a:xfrm>
                <a:off x="5867399" y="4572000"/>
                <a:ext cx="685801" cy="838200"/>
                <a:chOff x="720" y="864"/>
                <a:chExt cx="432" cy="528"/>
              </a:xfrm>
            </p:grpSpPr>
            <p:sp>
              <p:nvSpPr>
                <p:cNvPr id="223" name="Oval 240"/>
                <p:cNvSpPr>
                  <a:spLocks noChangeArrowheads="1"/>
                </p:cNvSpPr>
                <p:nvPr/>
              </p:nvSpPr>
              <p:spPr bwMode="auto">
                <a:xfrm>
                  <a:off x="816" y="1008"/>
                  <a:ext cx="215" cy="217"/>
                </a:xfrm>
                <a:prstGeom prst="ellipse">
                  <a:avLst/>
                </a:prstGeom>
                <a:solidFill>
                  <a:srgbClr val="FFFF99"/>
                </a:solidFill>
                <a:ln w="19050">
                  <a:solidFill>
                    <a:schemeClr val="tx2"/>
                  </a:solidFill>
                  <a:round/>
                  <a:headEnd/>
                  <a:tailEnd type="none" w="sm" len="sm"/>
                </a:ln>
              </p:spPr>
              <p:txBody>
                <a:bodyPr wrap="none" lIns="45720" rIns="45720" anchor="ctr"/>
                <a:lstStyle/>
                <a:p>
                  <a:pPr algn="ctr"/>
                  <a:r>
                    <a:rPr lang="en-US" dirty="0">
                      <a:latin typeface="Courier New" charset="0"/>
                    </a:rPr>
                    <a:t>+</a:t>
                  </a:r>
                </a:p>
              </p:txBody>
            </p:sp>
            <p:sp>
              <p:nvSpPr>
                <p:cNvPr id="224" name="Line 241"/>
                <p:cNvSpPr>
                  <a:spLocks noChangeShapeType="1"/>
                </p:cNvSpPr>
                <p:nvPr/>
              </p:nvSpPr>
              <p:spPr bwMode="auto">
                <a:xfrm>
                  <a:off x="720" y="864"/>
                  <a:ext cx="144" cy="144"/>
                </a:xfrm>
                <a:prstGeom prst="line">
                  <a:avLst/>
                </a:prstGeom>
                <a:noFill/>
                <a:ln w="19050">
                  <a:solidFill>
                    <a:schemeClr val="tx2"/>
                  </a:solidFill>
                  <a:round/>
                  <a:headEnd/>
                  <a:tailEnd type="triangle" w="lg" len="med"/>
                </a:ln>
                <a:extLst>
                  <a:ext uri="{909E8E84-426E-40DD-AFC4-6F175D3DCCD1}">
                    <a14:hiddenFill xmlns:a14="http://schemas.microsoft.com/office/drawing/2010/main">
                      <a:noFill/>
                    </a14:hiddenFill>
                  </a:ext>
                </a:extLst>
              </p:spPr>
              <p:txBody>
                <a:bodyPr lIns="45720" rIns="45720" anchor="ctr">
                  <a:spAutoFit/>
                </a:bodyPr>
                <a:lstStyle/>
                <a:p>
                  <a:endParaRPr lang="en-US"/>
                </a:p>
              </p:txBody>
            </p:sp>
            <p:sp>
              <p:nvSpPr>
                <p:cNvPr id="225" name="Line 242"/>
                <p:cNvSpPr>
                  <a:spLocks noChangeShapeType="1"/>
                </p:cNvSpPr>
                <p:nvPr/>
              </p:nvSpPr>
              <p:spPr bwMode="auto">
                <a:xfrm flipV="1">
                  <a:off x="720" y="1200"/>
                  <a:ext cx="144" cy="192"/>
                </a:xfrm>
                <a:prstGeom prst="line">
                  <a:avLst/>
                </a:prstGeom>
                <a:noFill/>
                <a:ln w="19050">
                  <a:solidFill>
                    <a:schemeClr val="tx2"/>
                  </a:solidFill>
                  <a:round/>
                  <a:headEnd/>
                  <a:tailEnd type="triangle" w="lg" len="med"/>
                </a:ln>
                <a:extLst>
                  <a:ext uri="{909E8E84-426E-40DD-AFC4-6F175D3DCCD1}">
                    <a14:hiddenFill xmlns:a14="http://schemas.microsoft.com/office/drawing/2010/main">
                      <a:noFill/>
                    </a14:hiddenFill>
                  </a:ext>
                </a:extLst>
              </p:spPr>
              <p:txBody>
                <a:bodyPr lIns="45720" rIns="45720" anchor="ctr">
                  <a:spAutoFit/>
                </a:bodyPr>
                <a:lstStyle/>
                <a:p>
                  <a:endParaRPr lang="en-US"/>
                </a:p>
              </p:txBody>
            </p:sp>
            <p:sp>
              <p:nvSpPr>
                <p:cNvPr id="226" name="Line 243"/>
                <p:cNvSpPr>
                  <a:spLocks noChangeShapeType="1"/>
                </p:cNvSpPr>
                <p:nvPr/>
              </p:nvSpPr>
              <p:spPr bwMode="auto">
                <a:xfrm rot="5400000" flipV="1">
                  <a:off x="984" y="1224"/>
                  <a:ext cx="192" cy="144"/>
                </a:xfrm>
                <a:prstGeom prst="line">
                  <a:avLst/>
                </a:prstGeom>
                <a:noFill/>
                <a:ln w="19050">
                  <a:solidFill>
                    <a:schemeClr val="tx2"/>
                  </a:solidFill>
                  <a:round/>
                  <a:headEnd/>
                  <a:tailEnd type="triangle" w="lg" len="med"/>
                </a:ln>
                <a:extLst>
                  <a:ext uri="{909E8E84-426E-40DD-AFC4-6F175D3DCCD1}">
                    <a14:hiddenFill xmlns:a14="http://schemas.microsoft.com/office/drawing/2010/main">
                      <a:noFill/>
                    </a14:hiddenFill>
                  </a:ext>
                </a:extLst>
              </p:spPr>
              <p:txBody>
                <a:bodyPr lIns="45720" rIns="45720" anchor="ctr">
                  <a:spAutoFit/>
                </a:bodyPr>
                <a:lstStyle/>
                <a:p>
                  <a:endParaRPr lang="en-US"/>
                </a:p>
              </p:txBody>
            </p:sp>
          </p:grpSp>
          <p:grpSp>
            <p:nvGrpSpPr>
              <p:cNvPr id="218" name="Group 239"/>
              <p:cNvGrpSpPr>
                <a:grpSpLocks/>
              </p:cNvGrpSpPr>
              <p:nvPr/>
            </p:nvGrpSpPr>
            <p:grpSpPr bwMode="auto">
              <a:xfrm>
                <a:off x="6781799" y="4572000"/>
                <a:ext cx="685801" cy="838200"/>
                <a:chOff x="720" y="864"/>
                <a:chExt cx="432" cy="528"/>
              </a:xfrm>
            </p:grpSpPr>
            <p:sp>
              <p:nvSpPr>
                <p:cNvPr id="219" name="Oval 240"/>
                <p:cNvSpPr>
                  <a:spLocks noChangeArrowheads="1"/>
                </p:cNvSpPr>
                <p:nvPr/>
              </p:nvSpPr>
              <p:spPr bwMode="auto">
                <a:xfrm>
                  <a:off x="816" y="1008"/>
                  <a:ext cx="215" cy="217"/>
                </a:xfrm>
                <a:prstGeom prst="ellipse">
                  <a:avLst/>
                </a:prstGeom>
                <a:solidFill>
                  <a:srgbClr val="FFFF99"/>
                </a:solidFill>
                <a:ln w="19050">
                  <a:solidFill>
                    <a:schemeClr val="tx2"/>
                  </a:solidFill>
                  <a:round/>
                  <a:headEnd/>
                  <a:tailEnd type="none" w="sm" len="sm"/>
                </a:ln>
              </p:spPr>
              <p:txBody>
                <a:bodyPr wrap="none" lIns="45720" rIns="45720" anchor="ctr"/>
                <a:lstStyle/>
                <a:p>
                  <a:pPr algn="ctr"/>
                  <a:r>
                    <a:rPr lang="en-US" dirty="0">
                      <a:latin typeface="Courier New" charset="0"/>
                    </a:rPr>
                    <a:t>+</a:t>
                  </a:r>
                </a:p>
              </p:txBody>
            </p:sp>
            <p:sp>
              <p:nvSpPr>
                <p:cNvPr id="220" name="Line 241"/>
                <p:cNvSpPr>
                  <a:spLocks noChangeShapeType="1"/>
                </p:cNvSpPr>
                <p:nvPr/>
              </p:nvSpPr>
              <p:spPr bwMode="auto">
                <a:xfrm>
                  <a:off x="720" y="864"/>
                  <a:ext cx="144" cy="144"/>
                </a:xfrm>
                <a:prstGeom prst="line">
                  <a:avLst/>
                </a:prstGeom>
                <a:noFill/>
                <a:ln w="19050">
                  <a:solidFill>
                    <a:schemeClr val="tx2"/>
                  </a:solidFill>
                  <a:round/>
                  <a:headEnd/>
                  <a:tailEnd type="triangle" w="lg" len="med"/>
                </a:ln>
                <a:extLst>
                  <a:ext uri="{909E8E84-426E-40DD-AFC4-6F175D3DCCD1}">
                    <a14:hiddenFill xmlns:a14="http://schemas.microsoft.com/office/drawing/2010/main">
                      <a:noFill/>
                    </a14:hiddenFill>
                  </a:ext>
                </a:extLst>
              </p:spPr>
              <p:txBody>
                <a:bodyPr lIns="45720" rIns="45720" anchor="ctr">
                  <a:spAutoFit/>
                </a:bodyPr>
                <a:lstStyle/>
                <a:p>
                  <a:endParaRPr lang="en-US"/>
                </a:p>
              </p:txBody>
            </p:sp>
            <p:sp>
              <p:nvSpPr>
                <p:cNvPr id="221" name="Line 242"/>
                <p:cNvSpPr>
                  <a:spLocks noChangeShapeType="1"/>
                </p:cNvSpPr>
                <p:nvPr/>
              </p:nvSpPr>
              <p:spPr bwMode="auto">
                <a:xfrm flipV="1">
                  <a:off x="720" y="1200"/>
                  <a:ext cx="144" cy="192"/>
                </a:xfrm>
                <a:prstGeom prst="line">
                  <a:avLst/>
                </a:prstGeom>
                <a:noFill/>
                <a:ln w="19050">
                  <a:solidFill>
                    <a:schemeClr val="tx2"/>
                  </a:solidFill>
                  <a:round/>
                  <a:headEnd/>
                  <a:tailEnd type="triangle" w="lg" len="med"/>
                </a:ln>
                <a:extLst>
                  <a:ext uri="{909E8E84-426E-40DD-AFC4-6F175D3DCCD1}">
                    <a14:hiddenFill xmlns:a14="http://schemas.microsoft.com/office/drawing/2010/main">
                      <a:noFill/>
                    </a14:hiddenFill>
                  </a:ext>
                </a:extLst>
              </p:spPr>
              <p:txBody>
                <a:bodyPr lIns="45720" rIns="45720" anchor="ctr">
                  <a:spAutoFit/>
                </a:bodyPr>
                <a:lstStyle/>
                <a:p>
                  <a:endParaRPr lang="en-US"/>
                </a:p>
              </p:txBody>
            </p:sp>
            <p:sp>
              <p:nvSpPr>
                <p:cNvPr id="222" name="Line 243"/>
                <p:cNvSpPr>
                  <a:spLocks noChangeShapeType="1"/>
                </p:cNvSpPr>
                <p:nvPr/>
              </p:nvSpPr>
              <p:spPr bwMode="auto">
                <a:xfrm rot="5400000" flipV="1">
                  <a:off x="984" y="1224"/>
                  <a:ext cx="192" cy="144"/>
                </a:xfrm>
                <a:prstGeom prst="line">
                  <a:avLst/>
                </a:prstGeom>
                <a:noFill/>
                <a:ln w="19050">
                  <a:solidFill>
                    <a:schemeClr val="tx2"/>
                  </a:solidFill>
                  <a:round/>
                  <a:headEnd/>
                  <a:tailEnd type="triangle" w="lg" len="med"/>
                </a:ln>
                <a:extLst>
                  <a:ext uri="{909E8E84-426E-40DD-AFC4-6F175D3DCCD1}">
                    <a14:hiddenFill xmlns:a14="http://schemas.microsoft.com/office/drawing/2010/main">
                      <a:noFill/>
                    </a14:hiddenFill>
                  </a:ext>
                </a:extLst>
              </p:spPr>
              <p:txBody>
                <a:bodyPr lIns="45720" rIns="45720" anchor="ctr">
                  <a:spAutoFit/>
                </a:bodyPr>
                <a:lstStyle/>
                <a:p>
                  <a:endParaRPr lang="en-US"/>
                </a:p>
              </p:txBody>
            </p:sp>
          </p:grpSp>
        </p:grpSp>
      </p:grpSp>
      <mc:AlternateContent xmlns:mc="http://schemas.openxmlformats.org/markup-compatibility/2006">
        <mc:Choice xmlns:a14="http://schemas.microsoft.com/office/drawing/2010/main" Requires="a14">
          <p:sp>
            <p:nvSpPr>
              <p:cNvPr id="110" name="Text Placeholder 5">
                <a:extLst>
                  <a:ext uri="{FF2B5EF4-FFF2-40B4-BE49-F238E27FC236}">
                    <a16:creationId xmlns:a16="http://schemas.microsoft.com/office/drawing/2014/main" id="{0CDE9191-303F-40DF-8316-348B02539942}"/>
                  </a:ext>
                </a:extLst>
              </p:cNvPr>
              <p:cNvSpPr txBox="1">
                <a:spLocks/>
              </p:cNvSpPr>
              <p:nvPr/>
            </p:nvSpPr>
            <p:spPr>
              <a:xfrm>
                <a:off x="147344" y="6525676"/>
                <a:ext cx="2567110" cy="20581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700" dirty="0"/>
                  <a:t>[15-213 @ CMU]</a:t>
                </a:r>
                <a14:m>
                  <m:oMath xmlns:m="http://schemas.openxmlformats.org/officeDocument/2006/math">
                    <m:r>
                      <a:rPr lang="en-US" sz="700" i="1">
                        <a:latin typeface="Cambria Math" panose="02040503050406030204" pitchFamily="18" charset="0"/>
                      </a:rPr>
                      <m:t>→</m:t>
                    </m:r>
                  </m:oMath>
                </a14:m>
                <a:endParaRPr lang="en-US" sz="700" dirty="0"/>
              </a:p>
            </p:txBody>
          </p:sp>
        </mc:Choice>
        <mc:Fallback>
          <p:sp>
            <p:nvSpPr>
              <p:cNvPr id="110" name="Text Placeholder 5">
                <a:extLst>
                  <a:ext uri="{FF2B5EF4-FFF2-40B4-BE49-F238E27FC236}">
                    <a16:creationId xmlns:a16="http://schemas.microsoft.com/office/drawing/2014/main" id="{0CDE9191-303F-40DF-8316-348B02539942}"/>
                  </a:ext>
                </a:extLst>
              </p:cNvPr>
              <p:cNvSpPr txBox="1">
                <a:spLocks noRot="1" noChangeAspect="1" noMove="1" noResize="1" noEditPoints="1" noAdjustHandles="1" noChangeArrowheads="1" noChangeShapeType="1" noTextEdit="1"/>
              </p:cNvSpPr>
              <p:nvPr/>
            </p:nvSpPr>
            <p:spPr>
              <a:xfrm>
                <a:off x="147344" y="6525676"/>
                <a:ext cx="2567110" cy="205819"/>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16758761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3752A6A-55BD-4430-BD99-F3A0861957FA}"/>
              </a:ext>
            </a:extLst>
          </p:cNvPr>
          <p:cNvSpPr/>
          <p:nvPr/>
        </p:nvSpPr>
        <p:spPr>
          <a:xfrm>
            <a:off x="9029040" y="2582358"/>
            <a:ext cx="1457643" cy="646331"/>
          </a:xfrm>
          <a:prstGeom prst="rect">
            <a:avLst/>
          </a:prstGeom>
          <a:solidFill>
            <a:srgbClr val="FFCC00"/>
          </a:solidFill>
        </p:spPr>
        <p:txBody>
          <a:bodyPr wrap="none">
            <a:spAutoFit/>
          </a:bodyPr>
          <a:lstStyle/>
          <a:p>
            <a:r>
              <a:rPr lang="en-US" dirty="0"/>
              <a:t>This is where </a:t>
            </a:r>
            <a:br>
              <a:rPr lang="en-US" dirty="0"/>
            </a:br>
            <a:r>
              <a:rPr lang="en-US" dirty="0"/>
              <a:t>we are now</a:t>
            </a:r>
          </a:p>
        </p:txBody>
      </p:sp>
      <p:sp>
        <p:nvSpPr>
          <p:cNvPr id="798752" name="Rectangle 32"/>
          <p:cNvSpPr>
            <a:spLocks noGrp="1" noChangeArrowheads="1"/>
          </p:cNvSpPr>
          <p:nvPr>
            <p:ph type="title"/>
          </p:nvPr>
        </p:nvSpPr>
        <p:spPr/>
        <p:txBody>
          <a:bodyPr/>
          <a:lstStyle/>
          <a:p>
            <a:pPr eaLnBrk="1" hangingPunct="1">
              <a:defRPr/>
            </a:pPr>
            <a:r>
              <a:rPr lang="en-US" dirty="0"/>
              <a:t>Using Vector Instructions</a:t>
            </a:r>
          </a:p>
        </p:txBody>
      </p:sp>
      <p:sp>
        <p:nvSpPr>
          <p:cNvPr id="798753" name="Rectangle 33"/>
          <p:cNvSpPr>
            <a:spLocks noGrp="1" noChangeArrowheads="1"/>
          </p:cNvSpPr>
          <p:nvPr>
            <p:ph type="body" idx="1"/>
          </p:nvPr>
        </p:nvSpPr>
        <p:spPr>
          <a:xfrm>
            <a:off x="574607" y="4572820"/>
            <a:ext cx="8307387" cy="1674417"/>
          </a:xfrm>
        </p:spPr>
        <p:txBody>
          <a:bodyPr>
            <a:normAutofit/>
          </a:bodyPr>
          <a:lstStyle/>
          <a:p>
            <a:pPr eaLnBrk="1" hangingPunct="1">
              <a:defRPr/>
            </a:pPr>
            <a:r>
              <a:rPr lang="en-US" dirty="0"/>
              <a:t>Additional speedup owing to use of AVX Instructions</a:t>
            </a:r>
          </a:p>
          <a:p>
            <a:pPr lvl="1" eaLnBrk="1" hangingPunct="1">
              <a:defRPr/>
            </a:pPr>
            <a:r>
              <a:rPr lang="en-US" dirty="0"/>
              <a:t>Parallel operations on multiple data elements</a:t>
            </a:r>
          </a:p>
          <a:p>
            <a:pPr lvl="1" eaLnBrk="1" hangingPunct="1">
              <a:defRPr/>
            </a:pPr>
            <a:r>
              <a:rPr lang="en-US" dirty="0"/>
              <a:t>The “</a:t>
            </a:r>
            <a:r>
              <a:rPr lang="en-US" dirty="0" err="1"/>
              <a:t>mips</a:t>
            </a:r>
            <a:r>
              <a:rPr lang="en-US" dirty="0"/>
              <a:t>” in OpenMP</a:t>
            </a:r>
          </a:p>
          <a:p>
            <a:pPr>
              <a:defRPr/>
            </a:pPr>
            <a:r>
              <a:rPr lang="en-US" dirty="0"/>
              <a:t>CPE: From 22.68 to 0.06: 378X speed increase</a:t>
            </a:r>
          </a:p>
        </p:txBody>
      </p:sp>
      <p:graphicFrame>
        <p:nvGraphicFramePr>
          <p:cNvPr id="7" name="Group 49"/>
          <p:cNvGraphicFramePr>
            <a:graphicFrameLocks noGrp="1"/>
          </p:cNvGraphicFramePr>
          <p:nvPr/>
        </p:nvGraphicFramePr>
        <p:xfrm>
          <a:off x="624711" y="1430921"/>
          <a:ext cx="7796385" cy="2714625"/>
        </p:xfrm>
        <a:graphic>
          <a:graphicData uri="http://schemas.openxmlformats.org/drawingml/2006/table">
            <a:tbl>
              <a:tblPr/>
              <a:tblGrid>
                <a:gridCol w="2418937">
                  <a:extLst>
                    <a:ext uri="{9D8B030D-6E8A-4147-A177-3AD203B41FA5}">
                      <a16:colId xmlns:a16="http://schemas.microsoft.com/office/drawing/2014/main" val="20000"/>
                    </a:ext>
                  </a:extLst>
                </a:gridCol>
                <a:gridCol w="1344362">
                  <a:extLst>
                    <a:ext uri="{9D8B030D-6E8A-4147-A177-3AD203B41FA5}">
                      <a16:colId xmlns:a16="http://schemas.microsoft.com/office/drawing/2014/main" val="20001"/>
                    </a:ext>
                  </a:extLst>
                </a:gridCol>
                <a:gridCol w="1344362">
                  <a:extLst>
                    <a:ext uri="{9D8B030D-6E8A-4147-A177-3AD203B41FA5}">
                      <a16:colId xmlns:a16="http://schemas.microsoft.com/office/drawing/2014/main" val="20002"/>
                    </a:ext>
                  </a:extLst>
                </a:gridCol>
                <a:gridCol w="1344362">
                  <a:extLst>
                    <a:ext uri="{9D8B030D-6E8A-4147-A177-3AD203B41FA5}">
                      <a16:colId xmlns:a16="http://schemas.microsoft.com/office/drawing/2014/main" val="20003"/>
                    </a:ext>
                  </a:extLst>
                </a:gridCol>
                <a:gridCol w="1344362">
                  <a:extLst>
                    <a:ext uri="{9D8B030D-6E8A-4147-A177-3AD203B41FA5}">
                      <a16:colId xmlns:a16="http://schemas.microsoft.com/office/drawing/2014/main" val="20004"/>
                    </a:ext>
                  </a:extLst>
                </a:gridCol>
              </a:tblGrid>
              <a:tr h="390525">
                <a:tc>
                  <a:txBody>
                    <a:bodyPr/>
                    <a:lstStyle/>
                    <a:p>
                      <a:pPr marL="0" marR="0" lvl="0" indent="0" algn="l"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a:ln>
                            <a:noFill/>
                          </a:ln>
                          <a:solidFill>
                            <a:srgbClr val="C00000"/>
                          </a:solidFill>
                          <a:effectLst/>
                          <a:latin typeface="Calibri" panose="020F0502020204030204" pitchFamily="34" charset="0"/>
                        </a:rPr>
                        <a:t>Method</a:t>
                      </a:r>
                    </a:p>
                  </a:txBody>
                  <a:tcPr marL="45720" marR="45720" horzOverflow="overflow">
                    <a:lnL w="28575"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28575"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solidFill>
                      <a:srgbClr val="D5F1CF"/>
                    </a:solidFill>
                  </a:tcPr>
                </a:tc>
                <a:tc gridSpan="2">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a:ln>
                            <a:noFill/>
                          </a:ln>
                          <a:solidFill>
                            <a:srgbClr val="C00000"/>
                          </a:solidFill>
                          <a:effectLst/>
                          <a:latin typeface="Calibri" panose="020F0502020204030204" pitchFamily="34" charset="0"/>
                        </a:rPr>
                        <a:t>Integer</a:t>
                      </a:r>
                    </a:p>
                  </a:txBody>
                  <a:tcPr marL="45720" marR="45720"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28575"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solidFill>
                      <a:srgbClr val="F1C7C7"/>
                    </a:solidFill>
                  </a:tcPr>
                </a:tc>
                <a:tc hMerge="1">
                  <a:txBody>
                    <a:bodyPr/>
                    <a:lstStyle/>
                    <a:p>
                      <a:endParaRPr lang="en-US"/>
                    </a:p>
                  </a:txBody>
                  <a:tcPr/>
                </a:tc>
                <a:tc gridSpan="2">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a:ln>
                            <a:noFill/>
                          </a:ln>
                          <a:solidFill>
                            <a:srgbClr val="C00000"/>
                          </a:solidFill>
                          <a:effectLst/>
                          <a:latin typeface="Calibri" panose="020F0502020204030204" pitchFamily="34" charset="0"/>
                        </a:rPr>
                        <a:t>Double FP</a:t>
                      </a:r>
                    </a:p>
                  </a:txBody>
                  <a:tcPr marL="45720" marR="45720" horzOverflow="overflow">
                    <a:lnL w="12700" cap="flat" cmpd="sng" algn="ctr">
                      <a:solidFill>
                        <a:schemeClr val="tx1"/>
                      </a:solidFill>
                      <a:prstDash val="solid"/>
                      <a:round/>
                      <a:headEnd type="none" w="med" len="med"/>
                      <a:tailEnd type="none" w="sm" len="sm"/>
                    </a:lnL>
                    <a:lnR w="28575" cap="flat" cmpd="sng" algn="ctr">
                      <a:solidFill>
                        <a:schemeClr val="tx1"/>
                      </a:solidFill>
                      <a:prstDash val="solid"/>
                      <a:round/>
                      <a:headEnd type="none" w="med" len="med"/>
                      <a:tailEnd type="none" w="sm" len="sm"/>
                    </a:lnR>
                    <a:lnT w="28575"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solidFill>
                      <a:srgbClr val="F1C7C7"/>
                    </a:solidFill>
                  </a:tcPr>
                </a:tc>
                <a:tc hMerge="1">
                  <a:txBody>
                    <a:bodyPr/>
                    <a:lstStyle/>
                    <a:p>
                      <a:endParaRPr lang="en-US"/>
                    </a:p>
                  </a:txBody>
                  <a:tcPr/>
                </a:tc>
                <a:extLst>
                  <a:ext uri="{0D108BD9-81ED-4DB2-BD59-A6C34878D82A}">
                    <a16:rowId xmlns:a16="http://schemas.microsoft.com/office/drawing/2014/main" val="10000"/>
                  </a:ext>
                </a:extLst>
              </a:tr>
              <a:tr h="387350">
                <a:tc>
                  <a:txBody>
                    <a:bodyPr/>
                    <a:lstStyle/>
                    <a:p>
                      <a:pPr marL="0" marR="0" lvl="0" indent="0" algn="l"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a:ln>
                            <a:noFill/>
                          </a:ln>
                          <a:solidFill>
                            <a:srgbClr val="C00000"/>
                          </a:solidFill>
                          <a:effectLst/>
                          <a:latin typeface="Calibri" panose="020F0502020204030204" pitchFamily="34" charset="0"/>
                        </a:rPr>
                        <a:t>Operation</a:t>
                      </a:r>
                    </a:p>
                  </a:txBody>
                  <a:tcPr marL="45720" marR="45720" horzOverflow="overflow">
                    <a:lnL w="28575"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solidFill>
                      <a:srgbClr val="D5F1CF"/>
                    </a:solid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a:ln>
                            <a:noFill/>
                          </a:ln>
                          <a:solidFill>
                            <a:srgbClr val="C00000"/>
                          </a:solidFill>
                          <a:effectLst/>
                          <a:latin typeface="Calibri" panose="020F0502020204030204" pitchFamily="34" charset="0"/>
                        </a:rPr>
                        <a:t>add</a:t>
                      </a:r>
                    </a:p>
                  </a:txBody>
                  <a:tcPr marL="45720" marR="45720" anchor="ctr"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err="1">
                          <a:ln>
                            <a:noFill/>
                          </a:ln>
                          <a:solidFill>
                            <a:srgbClr val="C00000"/>
                          </a:solidFill>
                          <a:effectLst/>
                          <a:latin typeface="Calibri" panose="020F0502020204030204" pitchFamily="34" charset="0"/>
                        </a:rPr>
                        <a:t>mult</a:t>
                      </a:r>
                      <a:endParaRPr kumimoji="0" lang="en-US" sz="1800" b="1" i="0" u="none" strike="noStrike" cap="none" normalizeH="0" baseline="0" dirty="0">
                        <a:ln>
                          <a:noFill/>
                        </a:ln>
                        <a:solidFill>
                          <a:srgbClr val="C00000"/>
                        </a:solidFill>
                        <a:effectLst/>
                        <a:latin typeface="Calibri" panose="020F0502020204030204" pitchFamily="34" charset="0"/>
                      </a:endParaRPr>
                    </a:p>
                  </a:txBody>
                  <a:tcPr marL="45720" marR="45720" anchor="ctr"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a:ln>
                            <a:noFill/>
                          </a:ln>
                          <a:solidFill>
                            <a:srgbClr val="C00000"/>
                          </a:solidFill>
                          <a:effectLst/>
                          <a:latin typeface="Calibri" panose="020F0502020204030204" pitchFamily="34" charset="0"/>
                        </a:rPr>
                        <a:t>add</a:t>
                      </a:r>
                    </a:p>
                  </a:txBody>
                  <a:tcPr marL="45720" marR="45720" anchor="ctr"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err="1">
                          <a:ln>
                            <a:noFill/>
                          </a:ln>
                          <a:solidFill>
                            <a:srgbClr val="C00000"/>
                          </a:solidFill>
                          <a:effectLst/>
                          <a:latin typeface="Calibri" panose="020F0502020204030204" pitchFamily="34" charset="0"/>
                        </a:rPr>
                        <a:t>mult</a:t>
                      </a:r>
                      <a:endParaRPr kumimoji="0" lang="en-US" sz="1800" b="1" i="0" u="none" strike="noStrike" cap="none" normalizeH="0" baseline="0" dirty="0">
                        <a:ln>
                          <a:noFill/>
                        </a:ln>
                        <a:solidFill>
                          <a:srgbClr val="C00000"/>
                        </a:solidFill>
                        <a:effectLst/>
                        <a:latin typeface="Calibri" panose="020F0502020204030204" pitchFamily="34" charset="0"/>
                      </a:endParaRPr>
                    </a:p>
                  </a:txBody>
                  <a:tcPr marL="45720" marR="45720" anchor="ctr" horzOverflow="overflow">
                    <a:lnL w="12700" cap="flat" cmpd="sng" algn="ctr">
                      <a:solidFill>
                        <a:schemeClr val="tx1"/>
                      </a:solidFill>
                      <a:prstDash val="solid"/>
                      <a:round/>
                      <a:headEnd type="none" w="med" len="med"/>
                      <a:tailEnd type="none" w="sm" len="sm"/>
                    </a:lnL>
                    <a:lnR w="28575"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extLst>
                  <a:ext uri="{0D108BD9-81ED-4DB2-BD59-A6C34878D82A}">
                    <a16:rowId xmlns:a16="http://schemas.microsoft.com/office/drawing/2014/main" val="10001"/>
                  </a:ext>
                </a:extLst>
              </a:tr>
              <a:tr h="387350">
                <a:tc>
                  <a:txBody>
                    <a:bodyPr/>
                    <a:lstStyle/>
                    <a:p>
                      <a:pPr marL="0" marR="0" lvl="0" indent="0" algn="l"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a:ln>
                            <a:noFill/>
                          </a:ln>
                          <a:solidFill>
                            <a:schemeClr val="tx1"/>
                          </a:solidFill>
                          <a:effectLst/>
                          <a:latin typeface="Calibri" panose="020F0502020204030204" pitchFamily="34" charset="0"/>
                        </a:rPr>
                        <a:t>Scalar Best</a:t>
                      </a:r>
                    </a:p>
                  </a:txBody>
                  <a:tcPr marL="45720" marR="45720" horzOverflow="overflow">
                    <a:lnL w="28575"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solidFill>
                      <a:srgbClr val="D5F1CF"/>
                    </a:solid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a:ln>
                            <a:noFill/>
                          </a:ln>
                          <a:solidFill>
                            <a:schemeClr val="tx1"/>
                          </a:solidFill>
                          <a:effectLst/>
                          <a:latin typeface="Calibri" panose="020F0502020204030204" pitchFamily="34" charset="0"/>
                        </a:rPr>
                        <a:t>0.54</a:t>
                      </a:r>
                    </a:p>
                  </a:txBody>
                  <a:tcPr marL="45720" marR="45720" anchor="ctr"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a:ln>
                            <a:noFill/>
                          </a:ln>
                          <a:solidFill>
                            <a:schemeClr val="tx1"/>
                          </a:solidFill>
                          <a:effectLst/>
                          <a:latin typeface="Calibri" panose="020F0502020204030204" pitchFamily="34" charset="0"/>
                        </a:rPr>
                        <a:t>1.01</a:t>
                      </a:r>
                    </a:p>
                  </a:txBody>
                  <a:tcPr marL="45720" marR="45720" anchor="ctr"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a:ln>
                            <a:noFill/>
                          </a:ln>
                          <a:solidFill>
                            <a:schemeClr val="tx1"/>
                          </a:solidFill>
                          <a:effectLst/>
                          <a:latin typeface="Calibri" panose="020F0502020204030204" pitchFamily="34" charset="0"/>
                        </a:rPr>
                        <a:t>1.01</a:t>
                      </a:r>
                    </a:p>
                  </a:txBody>
                  <a:tcPr marL="45720" marR="45720" anchor="ctr"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a:ln>
                            <a:noFill/>
                          </a:ln>
                          <a:solidFill>
                            <a:schemeClr val="tx1"/>
                          </a:solidFill>
                          <a:effectLst/>
                          <a:latin typeface="Calibri" panose="020F0502020204030204" pitchFamily="34" charset="0"/>
                        </a:rPr>
                        <a:t>0.52</a:t>
                      </a:r>
                    </a:p>
                  </a:txBody>
                  <a:tcPr marL="45720" marR="45720" anchor="ctr" horzOverflow="overflow">
                    <a:lnL w="12700" cap="flat" cmpd="sng" algn="ctr">
                      <a:solidFill>
                        <a:schemeClr val="tx1"/>
                      </a:solidFill>
                      <a:prstDash val="solid"/>
                      <a:round/>
                      <a:headEnd type="none" w="med" len="med"/>
                      <a:tailEnd type="none" w="sm" len="sm"/>
                    </a:lnL>
                    <a:lnR w="28575"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extLst>
                  <a:ext uri="{0D108BD9-81ED-4DB2-BD59-A6C34878D82A}">
                    <a16:rowId xmlns:a16="http://schemas.microsoft.com/office/drawing/2014/main" val="10002"/>
                  </a:ext>
                </a:extLst>
              </a:tr>
              <a:tr h="387350">
                <a:tc>
                  <a:txBody>
                    <a:bodyPr/>
                    <a:lstStyle/>
                    <a:p>
                      <a:pPr marL="0" marR="0" lvl="0" indent="0" algn="l"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a:ln>
                            <a:noFill/>
                          </a:ln>
                          <a:solidFill>
                            <a:schemeClr val="tx1"/>
                          </a:solidFill>
                          <a:effectLst/>
                          <a:latin typeface="Calibri" panose="020F0502020204030204" pitchFamily="34" charset="0"/>
                        </a:rPr>
                        <a:t>Vector Best</a:t>
                      </a:r>
                    </a:p>
                  </a:txBody>
                  <a:tcPr marL="45720" marR="45720" horzOverflow="overflow">
                    <a:lnL w="28575"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solidFill>
                      <a:srgbClr val="D5F1CF"/>
                    </a:solid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a:ln>
                            <a:noFill/>
                          </a:ln>
                          <a:solidFill>
                            <a:schemeClr val="tx1"/>
                          </a:solidFill>
                          <a:effectLst/>
                          <a:latin typeface="Calibri" panose="020F0502020204030204" pitchFamily="34" charset="0"/>
                        </a:rPr>
                        <a:t>0.06</a:t>
                      </a:r>
                    </a:p>
                  </a:txBody>
                  <a:tcPr marL="45720" marR="45720" anchor="ctr"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a:ln>
                            <a:noFill/>
                          </a:ln>
                          <a:solidFill>
                            <a:schemeClr val="tx1"/>
                          </a:solidFill>
                          <a:effectLst/>
                          <a:latin typeface="Calibri" panose="020F0502020204030204" pitchFamily="34" charset="0"/>
                        </a:rPr>
                        <a:t>0.24</a:t>
                      </a:r>
                    </a:p>
                  </a:txBody>
                  <a:tcPr marL="45720" marR="45720" anchor="ctr"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a:ln>
                            <a:noFill/>
                          </a:ln>
                          <a:solidFill>
                            <a:schemeClr val="tx1"/>
                          </a:solidFill>
                          <a:effectLst/>
                          <a:latin typeface="Calibri" panose="020F0502020204030204" pitchFamily="34" charset="0"/>
                        </a:rPr>
                        <a:t>0.25</a:t>
                      </a:r>
                    </a:p>
                  </a:txBody>
                  <a:tcPr marL="45720" marR="45720" anchor="ctr"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0" u="none" strike="noStrike" cap="none" normalizeH="0" baseline="0" dirty="0">
                          <a:ln>
                            <a:noFill/>
                          </a:ln>
                          <a:solidFill>
                            <a:schemeClr val="tx1"/>
                          </a:solidFill>
                          <a:effectLst/>
                          <a:latin typeface="Calibri" panose="020F0502020204030204" pitchFamily="34" charset="0"/>
                        </a:rPr>
                        <a:t>0.16</a:t>
                      </a:r>
                    </a:p>
                  </a:txBody>
                  <a:tcPr marL="45720" marR="45720" anchor="ctr" horzOverflow="overflow">
                    <a:lnL w="12700" cap="flat" cmpd="sng" algn="ctr">
                      <a:solidFill>
                        <a:schemeClr val="tx1"/>
                      </a:solidFill>
                      <a:prstDash val="solid"/>
                      <a:round/>
                      <a:headEnd type="none" w="med" len="med"/>
                      <a:tailEnd type="none" w="sm" len="sm"/>
                    </a:lnL>
                    <a:lnR w="28575"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extLst>
                  <a:ext uri="{0D108BD9-81ED-4DB2-BD59-A6C34878D82A}">
                    <a16:rowId xmlns:a16="http://schemas.microsoft.com/office/drawing/2014/main" val="10003"/>
                  </a:ext>
                </a:extLst>
              </a:tr>
              <a:tr h="387350">
                <a:tc>
                  <a:txBody>
                    <a:bodyPr/>
                    <a:lstStyle/>
                    <a:p>
                      <a:pPr marL="0" marR="0" lvl="0" indent="0" algn="l"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1" u="none" strike="noStrike" cap="none" normalizeH="0" baseline="0" dirty="0">
                          <a:ln>
                            <a:noFill/>
                          </a:ln>
                          <a:solidFill>
                            <a:srgbClr val="0070C0"/>
                          </a:solidFill>
                          <a:effectLst/>
                          <a:latin typeface="Calibri" panose="020F0502020204030204" pitchFamily="34" charset="0"/>
                        </a:rPr>
                        <a:t>Latency Bound</a:t>
                      </a:r>
                    </a:p>
                  </a:txBody>
                  <a:tcPr marL="45720" marR="45720" horzOverflow="overflow">
                    <a:lnL w="28575"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solidFill>
                      <a:schemeClr val="accent6">
                        <a:lumMod val="20000"/>
                        <a:lumOff val="80000"/>
                      </a:schemeClr>
                    </a:solid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1" u="none" strike="noStrike" cap="none" normalizeH="0" baseline="0" dirty="0">
                          <a:ln>
                            <a:noFill/>
                          </a:ln>
                          <a:solidFill>
                            <a:srgbClr val="0070C0"/>
                          </a:solidFill>
                          <a:effectLst/>
                          <a:latin typeface="Calibri" panose="020F0502020204030204" pitchFamily="34" charset="0"/>
                        </a:rPr>
                        <a:t>0.50</a:t>
                      </a:r>
                    </a:p>
                  </a:txBody>
                  <a:tcPr marL="45720" marR="45720" anchor="ctr"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1" u="none" strike="noStrike" cap="none" normalizeH="0" baseline="0" dirty="0">
                          <a:ln>
                            <a:noFill/>
                          </a:ln>
                          <a:solidFill>
                            <a:srgbClr val="0070C0"/>
                          </a:solidFill>
                          <a:effectLst/>
                          <a:latin typeface="Calibri" panose="020F0502020204030204" pitchFamily="34" charset="0"/>
                        </a:rPr>
                        <a:t>3.00</a:t>
                      </a:r>
                    </a:p>
                  </a:txBody>
                  <a:tcPr marL="45720" marR="45720" anchor="ctr"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1" u="none" strike="noStrike" cap="none" normalizeH="0" baseline="0" dirty="0">
                          <a:ln>
                            <a:noFill/>
                          </a:ln>
                          <a:solidFill>
                            <a:srgbClr val="0070C0"/>
                          </a:solidFill>
                          <a:effectLst/>
                          <a:latin typeface="Calibri" panose="020F0502020204030204" pitchFamily="34" charset="0"/>
                        </a:rPr>
                        <a:t>3.00</a:t>
                      </a:r>
                    </a:p>
                  </a:txBody>
                  <a:tcPr marL="45720" marR="45720" anchor="ctr"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1" u="none" strike="noStrike" cap="none" normalizeH="0" baseline="0" dirty="0">
                          <a:ln>
                            <a:noFill/>
                          </a:ln>
                          <a:solidFill>
                            <a:srgbClr val="0070C0"/>
                          </a:solidFill>
                          <a:effectLst/>
                          <a:latin typeface="Calibri" panose="020F0502020204030204" pitchFamily="34" charset="0"/>
                        </a:rPr>
                        <a:t>5.00</a:t>
                      </a:r>
                    </a:p>
                  </a:txBody>
                  <a:tcPr marL="45720" marR="45720" anchor="ctr" horzOverflow="overflow">
                    <a:lnL w="12700" cap="flat" cmpd="sng" algn="ctr">
                      <a:solidFill>
                        <a:schemeClr val="tx1"/>
                      </a:solidFill>
                      <a:prstDash val="solid"/>
                      <a:round/>
                      <a:headEnd type="none" w="med" len="med"/>
                      <a:tailEnd type="none" w="sm" len="sm"/>
                    </a:lnL>
                    <a:lnR w="28575"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extLst>
                  <a:ext uri="{0D108BD9-81ED-4DB2-BD59-A6C34878D82A}">
                    <a16:rowId xmlns:a16="http://schemas.microsoft.com/office/drawing/2014/main" val="10004"/>
                  </a:ext>
                </a:extLst>
              </a:tr>
              <a:tr h="387350">
                <a:tc>
                  <a:txBody>
                    <a:bodyPr/>
                    <a:lstStyle/>
                    <a:p>
                      <a:pPr marL="0" marR="0" lvl="0" indent="0" algn="l"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1" u="none" strike="noStrike" cap="none" normalizeH="0" baseline="0" dirty="0">
                          <a:ln>
                            <a:noFill/>
                          </a:ln>
                          <a:solidFill>
                            <a:srgbClr val="00B050"/>
                          </a:solidFill>
                          <a:effectLst/>
                          <a:latin typeface="Calibri" panose="020F0502020204030204" pitchFamily="34" charset="0"/>
                        </a:rPr>
                        <a:t>Throughput Bound</a:t>
                      </a:r>
                    </a:p>
                  </a:txBody>
                  <a:tcPr marL="45720" marR="45720" horzOverflow="overflow">
                    <a:lnL w="28575"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solidFill>
                      <a:schemeClr val="accent6">
                        <a:lumMod val="20000"/>
                        <a:lumOff val="80000"/>
                      </a:schemeClr>
                    </a:solid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1" u="none" strike="noStrike" cap="none" normalizeH="0" baseline="0" dirty="0">
                          <a:ln>
                            <a:noFill/>
                          </a:ln>
                          <a:solidFill>
                            <a:srgbClr val="00B050"/>
                          </a:solidFill>
                          <a:effectLst/>
                          <a:latin typeface="Calibri" panose="020F0502020204030204" pitchFamily="34" charset="0"/>
                        </a:rPr>
                        <a:t>0.50</a:t>
                      </a:r>
                    </a:p>
                  </a:txBody>
                  <a:tcPr marL="45720" marR="45720" anchor="ctr"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1" u="none" strike="noStrike" cap="none" normalizeH="0" baseline="0" dirty="0">
                          <a:ln>
                            <a:noFill/>
                          </a:ln>
                          <a:solidFill>
                            <a:srgbClr val="00B050"/>
                          </a:solidFill>
                          <a:effectLst/>
                          <a:latin typeface="Calibri" panose="020F0502020204030204" pitchFamily="34" charset="0"/>
                        </a:rPr>
                        <a:t>1.00</a:t>
                      </a:r>
                    </a:p>
                  </a:txBody>
                  <a:tcPr marL="45720" marR="45720" anchor="ctr"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1" u="none" strike="noStrike" cap="none" normalizeH="0" baseline="0" dirty="0">
                          <a:ln>
                            <a:noFill/>
                          </a:ln>
                          <a:solidFill>
                            <a:srgbClr val="00B050"/>
                          </a:solidFill>
                          <a:effectLst/>
                          <a:latin typeface="Calibri" panose="020F0502020204030204" pitchFamily="34" charset="0"/>
                        </a:rPr>
                        <a:t>1.00</a:t>
                      </a:r>
                    </a:p>
                  </a:txBody>
                  <a:tcPr marL="45720" marR="45720" anchor="ctr"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1" u="none" strike="noStrike" cap="none" normalizeH="0" baseline="0" dirty="0">
                          <a:ln>
                            <a:noFill/>
                          </a:ln>
                          <a:solidFill>
                            <a:srgbClr val="00B050"/>
                          </a:solidFill>
                          <a:effectLst/>
                          <a:latin typeface="Calibri" panose="020F0502020204030204" pitchFamily="34" charset="0"/>
                        </a:rPr>
                        <a:t>0.50</a:t>
                      </a:r>
                    </a:p>
                  </a:txBody>
                  <a:tcPr marL="45720" marR="45720" anchor="ctr" horzOverflow="overflow">
                    <a:lnL w="12700" cap="flat" cmpd="sng" algn="ctr">
                      <a:solidFill>
                        <a:schemeClr val="tx1"/>
                      </a:solidFill>
                      <a:prstDash val="solid"/>
                      <a:round/>
                      <a:headEnd type="none" w="med" len="med"/>
                      <a:tailEnd type="none" w="sm" len="sm"/>
                    </a:lnL>
                    <a:lnR w="28575"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extLst>
                  <a:ext uri="{0D108BD9-81ED-4DB2-BD59-A6C34878D82A}">
                    <a16:rowId xmlns:a16="http://schemas.microsoft.com/office/drawing/2014/main" val="10005"/>
                  </a:ext>
                </a:extLst>
              </a:tr>
              <a:tr h="387350">
                <a:tc>
                  <a:txBody>
                    <a:bodyPr/>
                    <a:lstStyle/>
                    <a:p>
                      <a:pPr marL="0" marR="0" lvl="0" indent="0" algn="l"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1" u="none" strike="noStrike" cap="none" normalizeH="0" baseline="0" dirty="0" err="1">
                          <a:ln>
                            <a:noFill/>
                          </a:ln>
                          <a:solidFill>
                            <a:srgbClr val="C00000"/>
                          </a:solidFill>
                          <a:effectLst/>
                          <a:latin typeface="Calibri" panose="020F0502020204030204" pitchFamily="34" charset="0"/>
                        </a:rPr>
                        <a:t>Vec</a:t>
                      </a:r>
                      <a:r>
                        <a:rPr kumimoji="0" lang="en-US" sz="1800" b="1" i="1" u="none" strike="noStrike" cap="none" normalizeH="0" baseline="0" dirty="0">
                          <a:ln>
                            <a:noFill/>
                          </a:ln>
                          <a:solidFill>
                            <a:srgbClr val="C00000"/>
                          </a:solidFill>
                          <a:effectLst/>
                          <a:latin typeface="Calibri" panose="020F0502020204030204" pitchFamily="34" charset="0"/>
                        </a:rPr>
                        <a:t> Throughput Bound</a:t>
                      </a:r>
                    </a:p>
                  </a:txBody>
                  <a:tcPr marL="45720" marR="45720" horzOverflow="overflow">
                    <a:lnL w="28575"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28575" cap="flat" cmpd="sng" algn="ctr">
                      <a:solidFill>
                        <a:schemeClr val="tx1"/>
                      </a:solidFill>
                      <a:prstDash val="solid"/>
                      <a:round/>
                      <a:headEnd type="none" w="med" len="med"/>
                      <a:tailEnd type="none" w="sm" len="sm"/>
                    </a:lnB>
                    <a:lnTlToBr>
                      <a:noFill/>
                    </a:lnTlToBr>
                    <a:lnBlToTr>
                      <a:noFill/>
                    </a:lnBlToTr>
                    <a:solidFill>
                      <a:schemeClr val="accent6">
                        <a:lumMod val="20000"/>
                        <a:lumOff val="80000"/>
                      </a:schemeClr>
                    </a:solid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1" u="none" strike="noStrike" cap="none" normalizeH="0" baseline="0" dirty="0">
                          <a:ln>
                            <a:noFill/>
                          </a:ln>
                          <a:solidFill>
                            <a:srgbClr val="C00000"/>
                          </a:solidFill>
                          <a:effectLst/>
                          <a:latin typeface="Calibri" panose="020F0502020204030204" pitchFamily="34" charset="0"/>
                        </a:rPr>
                        <a:t>0.06</a:t>
                      </a:r>
                    </a:p>
                  </a:txBody>
                  <a:tcPr marL="45720" marR="45720" anchor="ctr"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28575"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1" u="none" strike="noStrike" cap="none" normalizeH="0" baseline="0" dirty="0">
                          <a:ln>
                            <a:noFill/>
                          </a:ln>
                          <a:solidFill>
                            <a:srgbClr val="C00000"/>
                          </a:solidFill>
                          <a:effectLst/>
                          <a:latin typeface="Calibri" panose="020F0502020204030204" pitchFamily="34" charset="0"/>
                        </a:rPr>
                        <a:t>0.12</a:t>
                      </a:r>
                    </a:p>
                  </a:txBody>
                  <a:tcPr marL="45720" marR="45720" anchor="ctr"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28575"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1" u="none" strike="noStrike" cap="none" normalizeH="0" baseline="0" dirty="0">
                          <a:ln>
                            <a:noFill/>
                          </a:ln>
                          <a:solidFill>
                            <a:srgbClr val="C00000"/>
                          </a:solidFill>
                          <a:effectLst/>
                          <a:latin typeface="Calibri" panose="020F0502020204030204" pitchFamily="34" charset="0"/>
                        </a:rPr>
                        <a:t>0.25</a:t>
                      </a:r>
                    </a:p>
                  </a:txBody>
                  <a:tcPr marL="45720" marR="45720" anchor="ctr"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28575"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tabLst/>
                      </a:pPr>
                      <a:r>
                        <a:rPr kumimoji="0" lang="en-US" sz="1800" b="1" i="1" u="none" strike="noStrike" cap="none" normalizeH="0" baseline="0" dirty="0">
                          <a:ln>
                            <a:noFill/>
                          </a:ln>
                          <a:solidFill>
                            <a:srgbClr val="C00000"/>
                          </a:solidFill>
                          <a:effectLst/>
                          <a:latin typeface="Calibri" panose="020F0502020204030204" pitchFamily="34" charset="0"/>
                        </a:rPr>
                        <a:t>0.12</a:t>
                      </a:r>
                    </a:p>
                  </a:txBody>
                  <a:tcPr marL="45720" marR="45720" anchor="ctr" horzOverflow="overflow">
                    <a:lnL w="12700" cap="flat" cmpd="sng" algn="ctr">
                      <a:solidFill>
                        <a:schemeClr val="tx1"/>
                      </a:solidFill>
                      <a:prstDash val="solid"/>
                      <a:round/>
                      <a:headEnd type="none" w="med" len="med"/>
                      <a:tailEnd type="none" w="sm" len="sm"/>
                    </a:lnL>
                    <a:lnR w="28575"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28575" cap="flat" cmpd="sng" algn="ctr">
                      <a:solidFill>
                        <a:schemeClr val="tx1"/>
                      </a:solidFill>
                      <a:prstDash val="solid"/>
                      <a:round/>
                      <a:headEnd type="none" w="med" len="med"/>
                      <a:tailEnd type="none" w="sm" len="sm"/>
                    </a:lnB>
                    <a:lnTlToBr>
                      <a:noFill/>
                    </a:lnTlToBr>
                    <a:lnBlToTr>
                      <a:noFill/>
                    </a:lnBlToTr>
                    <a:noFill/>
                  </a:tcPr>
                </a:tc>
                <a:extLst>
                  <a:ext uri="{0D108BD9-81ED-4DB2-BD59-A6C34878D82A}">
                    <a16:rowId xmlns:a16="http://schemas.microsoft.com/office/drawing/2014/main" val="10006"/>
                  </a:ext>
                </a:extLst>
              </a:tr>
            </a:tbl>
          </a:graphicData>
        </a:graphic>
      </p:graphicFrame>
      <p:sp>
        <p:nvSpPr>
          <p:cNvPr id="2" name="Slide Number Placeholder 1">
            <a:extLst>
              <a:ext uri="{FF2B5EF4-FFF2-40B4-BE49-F238E27FC236}">
                <a16:creationId xmlns:a16="http://schemas.microsoft.com/office/drawing/2014/main" id="{6A371349-3F43-4867-A201-4A9D86D17D1E}"/>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mc:AlternateContent xmlns:mc="http://schemas.openxmlformats.org/markup-compatibility/2006">
        <mc:Choice xmlns:a14="http://schemas.microsoft.com/office/drawing/2010/main" Requires="a14">
          <p:sp>
            <p:nvSpPr>
              <p:cNvPr id="6" name="Text Placeholder 5">
                <a:extLst>
                  <a:ext uri="{FF2B5EF4-FFF2-40B4-BE49-F238E27FC236}">
                    <a16:creationId xmlns:a16="http://schemas.microsoft.com/office/drawing/2014/main" id="{0CDE9191-303F-40DF-8316-348B02539942}"/>
                  </a:ext>
                </a:extLst>
              </p:cNvPr>
              <p:cNvSpPr txBox="1">
                <a:spLocks/>
              </p:cNvSpPr>
              <p:nvPr/>
            </p:nvSpPr>
            <p:spPr>
              <a:xfrm>
                <a:off x="147344" y="6525676"/>
                <a:ext cx="2567110" cy="20581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700" dirty="0"/>
                  <a:t>[15-213 @ CMU]</a:t>
                </a:r>
                <a14:m>
                  <m:oMath xmlns:m="http://schemas.openxmlformats.org/officeDocument/2006/math">
                    <m:r>
                      <a:rPr lang="en-US" sz="700" i="1">
                        <a:latin typeface="Cambria Math" panose="02040503050406030204" pitchFamily="18" charset="0"/>
                      </a:rPr>
                      <m:t>→</m:t>
                    </m:r>
                  </m:oMath>
                </a14:m>
                <a:endParaRPr lang="en-US" sz="700" dirty="0"/>
              </a:p>
            </p:txBody>
          </p:sp>
        </mc:Choice>
        <mc:Fallback>
          <p:sp>
            <p:nvSpPr>
              <p:cNvPr id="6" name="Text Placeholder 5">
                <a:extLst>
                  <a:ext uri="{FF2B5EF4-FFF2-40B4-BE49-F238E27FC236}">
                    <a16:creationId xmlns:a16="http://schemas.microsoft.com/office/drawing/2014/main" id="{0CDE9191-303F-40DF-8316-348B02539942}"/>
                  </a:ext>
                </a:extLst>
              </p:cNvPr>
              <p:cNvSpPr txBox="1">
                <a:spLocks noRot="1" noChangeAspect="1" noMove="1" noResize="1" noEditPoints="1" noAdjustHandles="1" noChangeArrowheads="1" noChangeShapeType="1" noTextEdit="1"/>
              </p:cNvSpPr>
              <p:nvPr/>
            </p:nvSpPr>
            <p:spPr>
              <a:xfrm>
                <a:off x="147344" y="6525676"/>
                <a:ext cx="2567110" cy="205819"/>
              </a:xfrm>
              <a:prstGeom prst="rect">
                <a:avLst/>
              </a:prstGeom>
              <a:blipFill>
                <a:blip r:embed="rId3"/>
                <a:stretch>
                  <a:fillRect/>
                </a:stretch>
              </a:blipFill>
            </p:spPr>
            <p:txBody>
              <a:bodyPr/>
              <a:lstStyle/>
              <a:p>
                <a:r>
                  <a:rPr lang="en-US">
                    <a:noFill/>
                  </a:rPr>
                  <a:t> </a:t>
                </a:r>
              </a:p>
            </p:txBody>
          </p:sp>
        </mc:Fallback>
      </mc:AlternateContent>
      <p:sp>
        <p:nvSpPr>
          <p:cNvPr id="3" name="Arrow: Right 2">
            <a:extLst>
              <a:ext uri="{FF2B5EF4-FFF2-40B4-BE49-F238E27FC236}">
                <a16:creationId xmlns:a16="http://schemas.microsoft.com/office/drawing/2014/main" id="{24B5E9B9-3031-4D63-93FD-A34EB18D9A61}"/>
              </a:ext>
            </a:extLst>
          </p:cNvPr>
          <p:cNvSpPr/>
          <p:nvPr/>
        </p:nvSpPr>
        <p:spPr>
          <a:xfrm rot="10800000">
            <a:off x="8554169" y="2636730"/>
            <a:ext cx="389504" cy="3498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a:extLst>
              <a:ext uri="{FF2B5EF4-FFF2-40B4-BE49-F238E27FC236}">
                <a16:creationId xmlns:a16="http://schemas.microsoft.com/office/drawing/2014/main" id="{CC69B56A-4363-4987-8DE4-D1DF98D985B7}"/>
              </a:ext>
            </a:extLst>
          </p:cNvPr>
          <p:cNvGrpSpPr/>
          <p:nvPr/>
        </p:nvGrpSpPr>
        <p:grpSpPr>
          <a:xfrm>
            <a:off x="7625508" y="4706226"/>
            <a:ext cx="4179170" cy="1916396"/>
            <a:chOff x="7625508" y="4706226"/>
            <a:chExt cx="4179170" cy="1916396"/>
          </a:xfrm>
        </p:grpSpPr>
        <p:sp>
          <p:nvSpPr>
            <p:cNvPr id="12" name="Rectangle 11">
              <a:extLst>
                <a:ext uri="{FF2B5EF4-FFF2-40B4-BE49-F238E27FC236}">
                  <a16:creationId xmlns:a16="http://schemas.microsoft.com/office/drawing/2014/main" id="{1EBCFC7D-3572-4E89-8B7A-966E6D4A4AB0}"/>
                </a:ext>
              </a:extLst>
            </p:cNvPr>
            <p:cNvSpPr/>
            <p:nvPr/>
          </p:nvSpPr>
          <p:spPr>
            <a:xfrm>
              <a:off x="9805567" y="4706226"/>
              <a:ext cx="1457643" cy="646331"/>
            </a:xfrm>
            <a:prstGeom prst="rect">
              <a:avLst/>
            </a:prstGeom>
            <a:solidFill>
              <a:srgbClr val="FFCC00"/>
            </a:solidFill>
          </p:spPr>
          <p:txBody>
            <a:bodyPr wrap="none">
              <a:spAutoFit/>
            </a:bodyPr>
            <a:lstStyle/>
            <a:p>
              <a:r>
                <a:rPr lang="en-US" dirty="0"/>
                <a:t>This is where </a:t>
              </a:r>
              <a:br>
                <a:rPr lang="en-US" dirty="0"/>
              </a:br>
              <a:r>
                <a:rPr lang="en-US" dirty="0"/>
                <a:t>we started</a:t>
              </a:r>
            </a:p>
          </p:txBody>
        </p:sp>
        <p:pic>
          <p:nvPicPr>
            <p:cNvPr id="5" name="Picture 4">
              <a:extLst>
                <a:ext uri="{FF2B5EF4-FFF2-40B4-BE49-F238E27FC236}">
                  <a16:creationId xmlns:a16="http://schemas.microsoft.com/office/drawing/2014/main" id="{6AA4155A-1FC3-4EAD-8A59-A85737D65BA1}"/>
                </a:ext>
              </a:extLst>
            </p:cNvPr>
            <p:cNvPicPr>
              <a:picLocks noChangeAspect="1"/>
            </p:cNvPicPr>
            <p:nvPr/>
          </p:nvPicPr>
          <p:blipFill>
            <a:blip r:embed="rId4"/>
            <a:stretch>
              <a:fillRect/>
            </a:stretch>
          </p:blipFill>
          <p:spPr>
            <a:xfrm>
              <a:off x="7625508" y="5592308"/>
              <a:ext cx="4179170" cy="1030314"/>
            </a:xfrm>
            <a:prstGeom prst="rect">
              <a:avLst/>
            </a:prstGeom>
          </p:spPr>
        </p:pic>
        <p:sp>
          <p:nvSpPr>
            <p:cNvPr id="11" name="Arrow: Right 10">
              <a:extLst>
                <a:ext uri="{FF2B5EF4-FFF2-40B4-BE49-F238E27FC236}">
                  <a16:creationId xmlns:a16="http://schemas.microsoft.com/office/drawing/2014/main" id="{EA34E10B-1DD8-44DB-ABD7-B02C87F7BF14}"/>
                </a:ext>
              </a:extLst>
            </p:cNvPr>
            <p:cNvSpPr/>
            <p:nvPr/>
          </p:nvSpPr>
          <p:spPr>
            <a:xfrm rot="5400000">
              <a:off x="10891857" y="5222628"/>
              <a:ext cx="389504" cy="3498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35925665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9875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9875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9875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9875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8753"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4578" name="Rectangle 2"/>
          <p:cNvSpPr>
            <a:spLocks noGrp="1" noChangeArrowheads="1"/>
          </p:cNvSpPr>
          <p:nvPr>
            <p:ph type="title"/>
          </p:nvPr>
        </p:nvSpPr>
        <p:spPr/>
        <p:txBody>
          <a:bodyPr>
            <a:normAutofit/>
          </a:bodyPr>
          <a:lstStyle/>
          <a:p>
            <a:pPr eaLnBrk="1" hangingPunct="1">
              <a:defRPr/>
            </a:pPr>
            <a:r>
              <a:rPr lang="en-US" dirty="0"/>
              <a:t>Supplemental Material: Branch Prediction (another ILP trick)</a:t>
            </a:r>
          </a:p>
        </p:txBody>
      </p:sp>
      <p:sp>
        <p:nvSpPr>
          <p:cNvPr id="2" name="Slide Number Placeholder 1">
            <a:extLst>
              <a:ext uri="{FF2B5EF4-FFF2-40B4-BE49-F238E27FC236}">
                <a16:creationId xmlns:a16="http://schemas.microsoft.com/office/drawing/2014/main" id="{5FCD34E1-A83F-47CC-8E5F-771A7617BD3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64579" name="Rectangle 3"/>
          <p:cNvSpPr>
            <a:spLocks noGrp="1" noChangeArrowheads="1"/>
          </p:cNvSpPr>
          <p:nvPr>
            <p:ph type="body" idx="4294967295"/>
          </p:nvPr>
        </p:nvSpPr>
        <p:spPr>
          <a:xfrm>
            <a:off x="216569" y="1102605"/>
            <a:ext cx="11733196" cy="5140325"/>
          </a:xfrm>
        </p:spPr>
        <p:txBody>
          <a:bodyPr/>
          <a:lstStyle/>
          <a:p>
            <a:pPr marL="284163" indent="-284163">
              <a:defRPr/>
            </a:pPr>
            <a:r>
              <a:rPr lang="en-US" dirty="0"/>
              <a:t>Challenge</a:t>
            </a:r>
          </a:p>
          <a:p>
            <a:pPr marL="457200" lvl="1" indent="-173038">
              <a:defRPr/>
            </a:pPr>
            <a:r>
              <a:rPr lang="en-US" dirty="0">
                <a:solidFill>
                  <a:srgbClr val="990000"/>
                </a:solidFill>
              </a:rPr>
              <a:t>Instruction Control Unit </a:t>
            </a:r>
            <a:r>
              <a:rPr lang="en-US" dirty="0"/>
              <a:t>must work ahead of </a:t>
            </a:r>
            <a:r>
              <a:rPr lang="en-US" dirty="0">
                <a:solidFill>
                  <a:srgbClr val="990000"/>
                </a:solidFill>
              </a:rPr>
              <a:t>Execution Unit </a:t>
            </a:r>
            <a:r>
              <a:rPr lang="en-US" dirty="0"/>
              <a:t>to generate enough operations to keep EU busy</a:t>
            </a:r>
          </a:p>
          <a:p>
            <a:pPr marL="285750" lvl="1" indent="-171450">
              <a:defRPr/>
            </a:pPr>
            <a:endParaRPr lang="en-US" dirty="0"/>
          </a:p>
          <a:p>
            <a:pPr marL="285750" lvl="1" indent="-171450">
              <a:defRPr/>
            </a:pPr>
            <a:endParaRPr lang="en-US" dirty="0"/>
          </a:p>
          <a:p>
            <a:pPr marL="285750" lvl="1" indent="-171450">
              <a:defRPr/>
            </a:pPr>
            <a:endParaRPr lang="en-US" dirty="0"/>
          </a:p>
          <a:p>
            <a:pPr marL="285750" lvl="1" indent="-171450">
              <a:defRPr/>
            </a:pPr>
            <a:endParaRPr lang="en-US" dirty="0"/>
          </a:p>
          <a:p>
            <a:pPr marL="285750" lvl="1" indent="-171450">
              <a:defRPr/>
            </a:pPr>
            <a:endParaRPr lang="en-US" dirty="0"/>
          </a:p>
          <a:p>
            <a:pPr marL="285750" lvl="1" indent="-171450">
              <a:defRPr/>
            </a:pPr>
            <a:endParaRPr lang="en-US" dirty="0"/>
          </a:p>
          <a:p>
            <a:pPr marL="285750" lvl="1" indent="-171450">
              <a:defRPr/>
            </a:pPr>
            <a:endParaRPr lang="en-US" dirty="0"/>
          </a:p>
          <a:p>
            <a:pPr marL="285750" lvl="1" indent="-171450">
              <a:defRPr/>
            </a:pPr>
            <a:endParaRPr lang="en-US" dirty="0"/>
          </a:p>
          <a:p>
            <a:pPr marL="285750" lvl="1" indent="-171450">
              <a:defRPr/>
            </a:pPr>
            <a:endParaRPr lang="en-US" dirty="0"/>
          </a:p>
          <a:p>
            <a:pPr marL="285750" lvl="1" indent="-171450">
              <a:defRPr/>
            </a:pPr>
            <a:endParaRPr lang="en-US" dirty="0"/>
          </a:p>
          <a:p>
            <a:pPr marL="457200" lvl="1" indent="-173038">
              <a:defRPr/>
            </a:pPr>
            <a:r>
              <a:rPr lang="en-US" dirty="0"/>
              <a:t>When encounters conditional branch, cannot reliably determine where to continue fetching</a:t>
            </a:r>
          </a:p>
        </p:txBody>
      </p:sp>
      <p:sp>
        <p:nvSpPr>
          <p:cNvPr id="9" name="Rectangle 4"/>
          <p:cNvSpPr>
            <a:spLocks noChangeArrowheads="1"/>
          </p:cNvSpPr>
          <p:nvPr/>
        </p:nvSpPr>
        <p:spPr bwMode="auto">
          <a:xfrm>
            <a:off x="2667001" y="2506308"/>
            <a:ext cx="4615445" cy="2305760"/>
          </a:xfrm>
          <a:prstGeom prst="rect">
            <a:avLst/>
          </a:prstGeom>
          <a:solidFill>
            <a:schemeClr val="bg1">
              <a:lumMod val="95000"/>
            </a:schemeClr>
          </a:solidFill>
          <a:ln w="19050" cmpd="dbl">
            <a:solidFill>
              <a:schemeClr val="tx1"/>
            </a:solidFill>
            <a:miter lim="800000"/>
            <a:headEnd/>
            <a:tailEnd/>
          </a:ln>
        </p:spPr>
        <p:txBody>
          <a:bodyPr wrap="none" lIns="90487" tIns="44450" rIns="90487" bIns="44450">
            <a:spAutoFit/>
          </a:bodyPr>
          <a:lstStyle/>
          <a:p>
            <a:pPr>
              <a:tabLst>
                <a:tab pos="685800" algn="l"/>
                <a:tab pos="1435100" algn="l"/>
                <a:tab pos="3606800" algn="l"/>
                <a:tab pos="4686300" algn="l"/>
              </a:tabLst>
            </a:pPr>
            <a:r>
              <a:rPr lang="nl-NL" dirty="0">
                <a:latin typeface="Courier New" pitchFamily="49" charset="0"/>
              </a:rPr>
              <a:t>  404663:  </a:t>
            </a:r>
            <a:r>
              <a:rPr lang="nl-NL" dirty="0" err="1">
                <a:latin typeface="Courier New" pitchFamily="49" charset="0"/>
              </a:rPr>
              <a:t>mov</a:t>
            </a:r>
            <a:r>
              <a:rPr lang="nl-NL" dirty="0">
                <a:latin typeface="Courier New" pitchFamily="49" charset="0"/>
              </a:rPr>
              <a:t>    $0x0,%eax</a:t>
            </a:r>
          </a:p>
          <a:p>
            <a:pPr>
              <a:tabLst>
                <a:tab pos="685800" algn="l"/>
                <a:tab pos="1435100" algn="l"/>
                <a:tab pos="3606800" algn="l"/>
                <a:tab pos="4686300" algn="l"/>
              </a:tabLst>
            </a:pPr>
            <a:r>
              <a:rPr lang="nl-NL" dirty="0">
                <a:latin typeface="Courier New" pitchFamily="49" charset="0"/>
              </a:rPr>
              <a:t>  404668:  </a:t>
            </a:r>
            <a:r>
              <a:rPr lang="nl-NL" dirty="0" err="1">
                <a:latin typeface="Courier New" pitchFamily="49" charset="0"/>
              </a:rPr>
              <a:t>cmp</a:t>
            </a:r>
            <a:r>
              <a:rPr lang="nl-NL" dirty="0">
                <a:latin typeface="Courier New" pitchFamily="49" charset="0"/>
              </a:rPr>
              <a:t>    (%</a:t>
            </a:r>
            <a:r>
              <a:rPr lang="nl-NL" dirty="0" err="1">
                <a:latin typeface="Courier New" pitchFamily="49" charset="0"/>
              </a:rPr>
              <a:t>rdi</a:t>
            </a:r>
            <a:r>
              <a:rPr lang="nl-NL" dirty="0">
                <a:latin typeface="Courier New" pitchFamily="49" charset="0"/>
              </a:rPr>
              <a:t>),%</a:t>
            </a:r>
            <a:r>
              <a:rPr lang="nl-NL" dirty="0" err="1">
                <a:latin typeface="Courier New" pitchFamily="49" charset="0"/>
              </a:rPr>
              <a:t>rsi</a:t>
            </a:r>
            <a:endParaRPr lang="nl-NL" dirty="0">
              <a:latin typeface="Courier New" pitchFamily="49" charset="0"/>
            </a:endParaRPr>
          </a:p>
          <a:p>
            <a:pPr>
              <a:tabLst>
                <a:tab pos="685800" algn="l"/>
                <a:tab pos="1435100" algn="l"/>
                <a:tab pos="3606800" algn="l"/>
                <a:tab pos="4686300" algn="l"/>
              </a:tabLst>
            </a:pPr>
            <a:r>
              <a:rPr lang="nl-NL" dirty="0">
                <a:latin typeface="Courier New" pitchFamily="49" charset="0"/>
              </a:rPr>
              <a:t>  </a:t>
            </a:r>
            <a:r>
              <a:rPr lang="nl-NL" i="1" dirty="0">
                <a:latin typeface="Courier New" pitchFamily="49" charset="0"/>
              </a:rPr>
              <a:t>40466b:  </a:t>
            </a:r>
            <a:r>
              <a:rPr lang="nl-NL" i="1" dirty="0" err="1">
                <a:latin typeface="Courier New" pitchFamily="49" charset="0"/>
              </a:rPr>
              <a:t>jge</a:t>
            </a:r>
            <a:r>
              <a:rPr lang="nl-NL" i="1" dirty="0">
                <a:latin typeface="Courier New" pitchFamily="49" charset="0"/>
              </a:rPr>
              <a:t>    404685</a:t>
            </a:r>
          </a:p>
          <a:p>
            <a:pPr>
              <a:tabLst>
                <a:tab pos="685800" algn="l"/>
                <a:tab pos="1435100" algn="l"/>
                <a:tab pos="3606800" algn="l"/>
                <a:tab pos="4686300" algn="l"/>
              </a:tabLst>
            </a:pPr>
            <a:r>
              <a:rPr lang="nl-NL" dirty="0">
                <a:latin typeface="Courier New" pitchFamily="49" charset="0"/>
              </a:rPr>
              <a:t>  40466d:  </a:t>
            </a:r>
            <a:r>
              <a:rPr lang="nl-NL" dirty="0" err="1">
                <a:latin typeface="Courier New" pitchFamily="49" charset="0"/>
              </a:rPr>
              <a:t>mov</a:t>
            </a:r>
            <a:r>
              <a:rPr lang="nl-NL" dirty="0">
                <a:latin typeface="Courier New" pitchFamily="49" charset="0"/>
              </a:rPr>
              <a:t>    0x8(%</a:t>
            </a:r>
            <a:r>
              <a:rPr lang="nl-NL" dirty="0" err="1">
                <a:latin typeface="Courier New" pitchFamily="49" charset="0"/>
              </a:rPr>
              <a:t>rdi</a:t>
            </a:r>
            <a:r>
              <a:rPr lang="nl-NL" dirty="0">
                <a:latin typeface="Courier New" pitchFamily="49" charset="0"/>
              </a:rPr>
              <a:t>),%</a:t>
            </a:r>
            <a:r>
              <a:rPr lang="nl-NL" dirty="0" err="1">
                <a:latin typeface="Courier New" pitchFamily="49" charset="0"/>
              </a:rPr>
              <a:t>rax</a:t>
            </a:r>
            <a:endParaRPr lang="nl-NL" dirty="0">
              <a:latin typeface="Courier New" pitchFamily="49" charset="0"/>
            </a:endParaRPr>
          </a:p>
          <a:p>
            <a:pPr>
              <a:tabLst>
                <a:tab pos="685800" algn="l"/>
                <a:tab pos="1435100" algn="l"/>
                <a:tab pos="3606800" algn="l"/>
                <a:tab pos="4686300" algn="l"/>
              </a:tabLst>
            </a:pPr>
            <a:r>
              <a:rPr lang="nl-NL" dirty="0">
                <a:latin typeface="Courier New" pitchFamily="49" charset="0"/>
              </a:rPr>
              <a:t>   </a:t>
            </a:r>
          </a:p>
          <a:p>
            <a:pPr>
              <a:tabLst>
                <a:tab pos="685800" algn="l"/>
                <a:tab pos="1435100" algn="l"/>
                <a:tab pos="3606800" algn="l"/>
                <a:tab pos="4686300" algn="l"/>
              </a:tabLst>
            </a:pPr>
            <a:r>
              <a:rPr lang="nl-NL" dirty="0">
                <a:latin typeface="Courier New" pitchFamily="49" charset="0"/>
              </a:rPr>
              <a:t>   . . .</a:t>
            </a:r>
          </a:p>
          <a:p>
            <a:pPr>
              <a:tabLst>
                <a:tab pos="685800" algn="l"/>
                <a:tab pos="1435100" algn="l"/>
                <a:tab pos="3606800" algn="l"/>
                <a:tab pos="4686300" algn="l"/>
              </a:tabLst>
            </a:pPr>
            <a:endParaRPr lang="nl-NL" dirty="0">
              <a:latin typeface="Courier New" pitchFamily="49" charset="0"/>
            </a:endParaRPr>
          </a:p>
          <a:p>
            <a:pPr>
              <a:tabLst>
                <a:tab pos="685800" algn="l"/>
                <a:tab pos="1435100" algn="l"/>
                <a:tab pos="3606800" algn="l"/>
                <a:tab pos="4686300" algn="l"/>
              </a:tabLst>
            </a:pPr>
            <a:r>
              <a:rPr lang="nl-NL" dirty="0">
                <a:latin typeface="Courier New" pitchFamily="49" charset="0"/>
              </a:rPr>
              <a:t>  404685:  </a:t>
            </a:r>
            <a:r>
              <a:rPr lang="nl-NL" dirty="0" err="1">
                <a:latin typeface="Courier New" pitchFamily="49" charset="0"/>
              </a:rPr>
              <a:t>repz</a:t>
            </a:r>
            <a:r>
              <a:rPr lang="nl-NL" dirty="0">
                <a:latin typeface="Courier New" pitchFamily="49" charset="0"/>
              </a:rPr>
              <a:t> </a:t>
            </a:r>
            <a:r>
              <a:rPr lang="nl-NL" dirty="0" err="1">
                <a:latin typeface="Courier New" pitchFamily="49" charset="0"/>
              </a:rPr>
              <a:t>retq</a:t>
            </a:r>
            <a:endParaRPr lang="nl-NL" dirty="0">
              <a:latin typeface="Courier New" pitchFamily="49" charset="0"/>
            </a:endParaRPr>
          </a:p>
        </p:txBody>
      </p:sp>
      <p:sp>
        <p:nvSpPr>
          <p:cNvPr id="48133" name="AutoShape 5"/>
          <p:cNvSpPr>
            <a:spLocks/>
          </p:cNvSpPr>
          <p:nvPr/>
        </p:nvSpPr>
        <p:spPr bwMode="auto">
          <a:xfrm>
            <a:off x="7316916" y="2514600"/>
            <a:ext cx="304800" cy="509814"/>
          </a:xfrm>
          <a:prstGeom prst="rightBrace">
            <a:avLst>
              <a:gd name="adj1" fmla="val 16667"/>
              <a:gd name="adj2" fmla="val 50000"/>
            </a:avLst>
          </a:prstGeom>
          <a:noFill/>
          <a:ln w="25400">
            <a:solidFill>
              <a:schemeClr val="tx1"/>
            </a:solidFill>
            <a:round/>
            <a:headEnd/>
            <a:tailEnd/>
          </a:ln>
        </p:spPr>
        <p:txBody>
          <a:bodyPr wrap="none" anchor="ctr"/>
          <a:lstStyle/>
          <a:p>
            <a:endParaRPr lang="en-US" dirty="0">
              <a:latin typeface="Calibri" pitchFamily="34" charset="0"/>
            </a:endParaRPr>
          </a:p>
        </p:txBody>
      </p:sp>
      <p:sp>
        <p:nvSpPr>
          <p:cNvPr id="48135" name="Text Box 7"/>
          <p:cNvSpPr txBox="1">
            <a:spLocks noChangeArrowheads="1"/>
          </p:cNvSpPr>
          <p:nvPr/>
        </p:nvSpPr>
        <p:spPr bwMode="auto">
          <a:xfrm>
            <a:off x="7696836" y="2562749"/>
            <a:ext cx="1085875" cy="369332"/>
          </a:xfrm>
          <a:prstGeom prst="rect">
            <a:avLst/>
          </a:prstGeom>
          <a:noFill/>
          <a:ln w="25400">
            <a:noFill/>
            <a:miter lim="800000"/>
            <a:headEnd/>
            <a:tailEnd/>
          </a:ln>
        </p:spPr>
        <p:txBody>
          <a:bodyPr wrap="none">
            <a:spAutoFit/>
          </a:bodyPr>
          <a:lstStyle/>
          <a:p>
            <a:pPr>
              <a:lnSpc>
                <a:spcPct val="100000"/>
              </a:lnSpc>
            </a:pPr>
            <a:r>
              <a:rPr lang="en-US" dirty="0">
                <a:latin typeface="Calibri" pitchFamily="34" charset="0"/>
              </a:rPr>
              <a:t>Executing</a:t>
            </a:r>
          </a:p>
        </p:txBody>
      </p:sp>
      <p:sp>
        <p:nvSpPr>
          <p:cNvPr id="48136" name="Text Box 8"/>
          <p:cNvSpPr txBox="1">
            <a:spLocks noChangeArrowheads="1"/>
          </p:cNvSpPr>
          <p:nvPr/>
        </p:nvSpPr>
        <p:spPr bwMode="auto">
          <a:xfrm>
            <a:off x="8146835" y="3045767"/>
            <a:ext cx="1851020" cy="369332"/>
          </a:xfrm>
          <a:prstGeom prst="rect">
            <a:avLst/>
          </a:prstGeom>
          <a:noFill/>
          <a:ln w="25400">
            <a:noFill/>
            <a:miter lim="800000"/>
            <a:headEnd/>
            <a:tailEnd/>
          </a:ln>
        </p:spPr>
        <p:txBody>
          <a:bodyPr wrap="none">
            <a:spAutoFit/>
          </a:bodyPr>
          <a:lstStyle/>
          <a:p>
            <a:pPr>
              <a:lnSpc>
                <a:spcPct val="100000"/>
              </a:lnSpc>
            </a:pPr>
            <a:r>
              <a:rPr lang="en-US" dirty="0">
                <a:solidFill>
                  <a:srgbClr val="990000"/>
                </a:solidFill>
                <a:latin typeface="Calibri" pitchFamily="34" charset="0"/>
              </a:rPr>
              <a:t>How to continue?</a:t>
            </a:r>
          </a:p>
        </p:txBody>
      </p:sp>
      <p:cxnSp>
        <p:nvCxnSpPr>
          <p:cNvPr id="10" name="Straight Arrow Connector 9"/>
          <p:cNvCxnSpPr/>
          <p:nvPr/>
        </p:nvCxnSpPr>
        <p:spPr bwMode="auto">
          <a:xfrm flipH="1">
            <a:off x="6781800" y="3276600"/>
            <a:ext cx="1295400" cy="0"/>
          </a:xfrm>
          <a:prstGeom prst="straightConnector1">
            <a:avLst/>
          </a:prstGeom>
          <a:noFill/>
          <a:ln w="25400" cap="flat" cmpd="sng" algn="ctr">
            <a:solidFill>
              <a:srgbClr val="990000"/>
            </a:solidFill>
            <a:prstDash val="solid"/>
            <a:round/>
            <a:headEnd type="none" w="med" len="med"/>
            <a:tailEnd type="arrow"/>
          </a:ln>
          <a:effectLst/>
        </p:spPr>
      </p:cxnSp>
      <mc:AlternateContent xmlns:mc="http://schemas.openxmlformats.org/markup-compatibility/2006">
        <mc:Choice xmlns:a14="http://schemas.microsoft.com/office/drawing/2010/main" Requires="a14">
          <p:sp>
            <p:nvSpPr>
              <p:cNvPr id="11" name="Text Placeholder 5">
                <a:extLst>
                  <a:ext uri="{FF2B5EF4-FFF2-40B4-BE49-F238E27FC236}">
                    <a16:creationId xmlns:a16="http://schemas.microsoft.com/office/drawing/2014/main" id="{0CDE9191-303F-40DF-8316-348B02539942}"/>
                  </a:ext>
                </a:extLst>
              </p:cNvPr>
              <p:cNvSpPr txBox="1">
                <a:spLocks/>
              </p:cNvSpPr>
              <p:nvPr/>
            </p:nvSpPr>
            <p:spPr>
              <a:xfrm>
                <a:off x="147344" y="6525676"/>
                <a:ext cx="2567110" cy="20581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700" dirty="0"/>
                  <a:t>[15-213 @ CMU]</a:t>
                </a:r>
                <a14:m>
                  <m:oMath xmlns:m="http://schemas.openxmlformats.org/officeDocument/2006/math">
                    <m:r>
                      <a:rPr lang="en-US" sz="700" i="1">
                        <a:latin typeface="Cambria Math" panose="02040503050406030204" pitchFamily="18" charset="0"/>
                      </a:rPr>
                      <m:t>→</m:t>
                    </m:r>
                  </m:oMath>
                </a14:m>
                <a:endParaRPr lang="en-US" sz="700" dirty="0"/>
              </a:p>
            </p:txBody>
          </p:sp>
        </mc:Choice>
        <mc:Fallback>
          <p:sp>
            <p:nvSpPr>
              <p:cNvPr id="11" name="Text Placeholder 5">
                <a:extLst>
                  <a:ext uri="{FF2B5EF4-FFF2-40B4-BE49-F238E27FC236}">
                    <a16:creationId xmlns:a16="http://schemas.microsoft.com/office/drawing/2014/main" id="{0CDE9191-303F-40DF-8316-348B02539942}"/>
                  </a:ext>
                </a:extLst>
              </p:cNvPr>
              <p:cNvSpPr txBox="1">
                <a:spLocks noRot="1" noChangeAspect="1" noMove="1" noResize="1" noEditPoints="1" noAdjustHandles="1" noChangeArrowheads="1" noChangeShapeType="1" noTextEdit="1"/>
              </p:cNvSpPr>
              <p:nvPr/>
            </p:nvSpPr>
            <p:spPr>
              <a:xfrm>
                <a:off x="147344" y="6525676"/>
                <a:ext cx="2567110" cy="205819"/>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116408342"/>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1890" name="Rectangle 2"/>
          <p:cNvSpPr>
            <a:spLocks noGrp="1" noChangeArrowheads="1"/>
          </p:cNvSpPr>
          <p:nvPr>
            <p:ph type="title"/>
          </p:nvPr>
        </p:nvSpPr>
        <p:spPr/>
        <p:txBody>
          <a:bodyPr>
            <a:normAutofit/>
          </a:bodyPr>
          <a:lstStyle/>
          <a:p>
            <a:pPr eaLnBrk="1" hangingPunct="1">
              <a:defRPr/>
            </a:pPr>
            <a:r>
              <a:rPr lang="en-US"/>
              <a:t>Modern CPU Design</a:t>
            </a:r>
          </a:p>
        </p:txBody>
      </p:sp>
      <p:sp>
        <p:nvSpPr>
          <p:cNvPr id="3" name="Slide Number Placeholder 2">
            <a:extLst>
              <a:ext uri="{FF2B5EF4-FFF2-40B4-BE49-F238E27FC236}">
                <a16:creationId xmlns:a16="http://schemas.microsoft.com/office/drawing/2014/main" id="{DF5878F2-E835-4C2C-A61B-55746C01ED2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21891" name="Rectangle 3"/>
          <p:cNvSpPr>
            <a:spLocks noChangeArrowheads="1"/>
          </p:cNvSpPr>
          <p:nvPr/>
        </p:nvSpPr>
        <p:spPr bwMode="auto">
          <a:xfrm>
            <a:off x="3066041" y="3505200"/>
            <a:ext cx="6510337" cy="3048000"/>
          </a:xfrm>
          <a:prstGeom prst="rect">
            <a:avLst/>
          </a:prstGeom>
          <a:solidFill>
            <a:schemeClr val="bg1">
              <a:lumMod val="95000"/>
            </a:schemeClr>
          </a:solidFill>
          <a:ln w="19050">
            <a:solidFill>
              <a:schemeClr val="tx1"/>
            </a:solidFill>
            <a:miter lim="800000"/>
            <a:headEnd/>
            <a:tailEnd/>
          </a:ln>
          <a:effectLst/>
        </p:spPr>
        <p:txBody>
          <a:bodyPr wrap="none" anchor="b" anchorCtr="0"/>
          <a:lstStyle/>
          <a:p>
            <a:pPr eaLnBrk="1" hangingPunct="1">
              <a:lnSpc>
                <a:spcPct val="100000"/>
              </a:lnSpc>
              <a:defRPr/>
            </a:pPr>
            <a:r>
              <a:rPr lang="en-US" i="1" dirty="0">
                <a:solidFill>
                  <a:schemeClr val="tx1">
                    <a:lumMod val="50000"/>
                    <a:lumOff val="50000"/>
                  </a:schemeClr>
                </a:solidFill>
                <a:latin typeface="Calibri" pitchFamily="34" charset="0"/>
              </a:rPr>
              <a:t>Execution</a:t>
            </a:r>
          </a:p>
        </p:txBody>
      </p:sp>
      <p:sp>
        <p:nvSpPr>
          <p:cNvPr id="11268" name="Rectangle 4"/>
          <p:cNvSpPr>
            <a:spLocks noChangeArrowheads="1"/>
          </p:cNvSpPr>
          <p:nvPr/>
        </p:nvSpPr>
        <p:spPr bwMode="auto">
          <a:xfrm>
            <a:off x="3581400" y="3900160"/>
            <a:ext cx="5706052" cy="762000"/>
          </a:xfrm>
          <a:prstGeom prst="rect">
            <a:avLst/>
          </a:prstGeom>
          <a:solidFill>
            <a:schemeClr val="bg1">
              <a:lumMod val="75000"/>
            </a:schemeClr>
          </a:solidFill>
          <a:ln w="9525">
            <a:solidFill>
              <a:schemeClr val="tx1"/>
            </a:solidFill>
            <a:miter lim="800000"/>
            <a:headEnd/>
            <a:tailEnd/>
          </a:ln>
        </p:spPr>
        <p:txBody>
          <a:bodyPr wrap="none" anchor="ctr"/>
          <a:lstStyle/>
          <a:p>
            <a:pPr algn="r" eaLnBrk="1" hangingPunct="1">
              <a:lnSpc>
                <a:spcPct val="100000"/>
              </a:lnSpc>
            </a:pPr>
            <a:r>
              <a:rPr lang="en-US" sz="1400" dirty="0">
                <a:latin typeface="Calibri" pitchFamily="34" charset="0"/>
              </a:rPr>
              <a:t>Functional</a:t>
            </a:r>
          </a:p>
          <a:p>
            <a:pPr algn="r" eaLnBrk="1" hangingPunct="1">
              <a:lnSpc>
                <a:spcPct val="100000"/>
              </a:lnSpc>
            </a:pPr>
            <a:r>
              <a:rPr lang="en-US" sz="1400" dirty="0">
                <a:latin typeface="Calibri" pitchFamily="34" charset="0"/>
              </a:rPr>
              <a:t>Units</a:t>
            </a:r>
          </a:p>
        </p:txBody>
      </p:sp>
      <p:sp>
        <p:nvSpPr>
          <p:cNvPr id="421893" name="Rectangle 5"/>
          <p:cNvSpPr>
            <a:spLocks noChangeArrowheads="1"/>
          </p:cNvSpPr>
          <p:nvPr/>
        </p:nvSpPr>
        <p:spPr bwMode="auto">
          <a:xfrm>
            <a:off x="3066041" y="1219200"/>
            <a:ext cx="6510337" cy="1905000"/>
          </a:xfrm>
          <a:prstGeom prst="rect">
            <a:avLst/>
          </a:prstGeom>
          <a:solidFill>
            <a:schemeClr val="bg1">
              <a:lumMod val="95000"/>
            </a:schemeClr>
          </a:solidFill>
          <a:ln w="19050">
            <a:solidFill>
              <a:schemeClr val="tx1"/>
            </a:solidFill>
            <a:miter lim="800000"/>
            <a:headEnd/>
            <a:tailEnd/>
          </a:ln>
          <a:effectLst/>
        </p:spPr>
        <p:txBody>
          <a:bodyPr wrap="none" anchor="t" anchorCtr="0"/>
          <a:lstStyle/>
          <a:p>
            <a:pPr eaLnBrk="1" hangingPunct="1">
              <a:lnSpc>
                <a:spcPct val="100000"/>
              </a:lnSpc>
              <a:defRPr/>
            </a:pPr>
            <a:r>
              <a:rPr lang="en-US" i="1" dirty="0">
                <a:solidFill>
                  <a:schemeClr val="tx1">
                    <a:lumMod val="50000"/>
                    <a:lumOff val="50000"/>
                  </a:schemeClr>
                </a:solidFill>
                <a:latin typeface="Calibri" pitchFamily="34" charset="0"/>
              </a:rPr>
              <a:t>Instruction Control</a:t>
            </a:r>
          </a:p>
        </p:txBody>
      </p:sp>
      <p:sp>
        <p:nvSpPr>
          <p:cNvPr id="11270" name="Rectangle 6"/>
          <p:cNvSpPr>
            <a:spLocks noChangeArrowheads="1"/>
          </p:cNvSpPr>
          <p:nvPr/>
        </p:nvSpPr>
        <p:spPr bwMode="auto">
          <a:xfrm>
            <a:off x="3740728" y="4038600"/>
            <a:ext cx="676275" cy="457200"/>
          </a:xfrm>
          <a:prstGeom prst="rect">
            <a:avLst/>
          </a:prstGeom>
          <a:solidFill>
            <a:srgbClr val="8C4040"/>
          </a:solidFill>
          <a:ln w="9525">
            <a:solidFill>
              <a:schemeClr val="tx1"/>
            </a:solidFill>
            <a:miter lim="800000"/>
            <a:headEnd/>
            <a:tailEnd/>
          </a:ln>
        </p:spPr>
        <p:txBody>
          <a:bodyPr wrap="none" anchor="ctr"/>
          <a:lstStyle/>
          <a:p>
            <a:pPr algn="ctr" eaLnBrk="1" hangingPunct="1">
              <a:lnSpc>
                <a:spcPct val="100000"/>
              </a:lnSpc>
            </a:pPr>
            <a:r>
              <a:rPr lang="en-US" sz="1400" dirty="0">
                <a:solidFill>
                  <a:schemeClr val="bg1"/>
                </a:solidFill>
                <a:latin typeface="Calibri" pitchFamily="34" charset="0"/>
              </a:rPr>
              <a:t>Branch</a:t>
            </a:r>
          </a:p>
        </p:txBody>
      </p:sp>
      <p:sp>
        <p:nvSpPr>
          <p:cNvPr id="11271" name="Rectangle 7"/>
          <p:cNvSpPr>
            <a:spLocks noChangeArrowheads="1"/>
          </p:cNvSpPr>
          <p:nvPr/>
        </p:nvSpPr>
        <p:spPr bwMode="auto">
          <a:xfrm>
            <a:off x="5283778" y="4038600"/>
            <a:ext cx="676275" cy="457200"/>
          </a:xfrm>
          <a:prstGeom prst="rect">
            <a:avLst/>
          </a:prstGeom>
          <a:solidFill>
            <a:srgbClr val="8C4040"/>
          </a:solidFill>
          <a:ln w="9525">
            <a:solidFill>
              <a:schemeClr val="tx1"/>
            </a:solidFill>
            <a:miter lim="800000"/>
            <a:headEnd/>
            <a:tailEnd/>
          </a:ln>
        </p:spPr>
        <p:txBody>
          <a:bodyPr wrap="none" anchor="ctr"/>
          <a:lstStyle/>
          <a:p>
            <a:pPr algn="ctr" eaLnBrk="1" hangingPunct="1">
              <a:lnSpc>
                <a:spcPct val="100000"/>
              </a:lnSpc>
            </a:pPr>
            <a:r>
              <a:rPr lang="en-US" sz="1400" dirty="0" err="1">
                <a:solidFill>
                  <a:schemeClr val="bg1"/>
                </a:solidFill>
                <a:latin typeface="Calibri" pitchFamily="34" charset="0"/>
              </a:rPr>
              <a:t>Arith</a:t>
            </a:r>
            <a:endParaRPr lang="en-US" sz="1400" dirty="0">
              <a:solidFill>
                <a:schemeClr val="bg1"/>
              </a:solidFill>
              <a:latin typeface="Calibri" pitchFamily="34" charset="0"/>
            </a:endParaRPr>
          </a:p>
        </p:txBody>
      </p:sp>
      <p:sp>
        <p:nvSpPr>
          <p:cNvPr id="11272" name="Rectangle 8"/>
          <p:cNvSpPr>
            <a:spLocks noChangeArrowheads="1"/>
          </p:cNvSpPr>
          <p:nvPr/>
        </p:nvSpPr>
        <p:spPr bwMode="auto">
          <a:xfrm>
            <a:off x="6056891" y="4038600"/>
            <a:ext cx="674687" cy="457200"/>
          </a:xfrm>
          <a:prstGeom prst="rect">
            <a:avLst/>
          </a:prstGeom>
          <a:solidFill>
            <a:srgbClr val="8C4040"/>
          </a:solidFill>
          <a:ln w="9525">
            <a:solidFill>
              <a:schemeClr val="tx1"/>
            </a:solidFill>
            <a:miter lim="800000"/>
            <a:headEnd/>
            <a:tailEnd/>
          </a:ln>
        </p:spPr>
        <p:txBody>
          <a:bodyPr wrap="none" anchor="ctr"/>
          <a:lstStyle/>
          <a:p>
            <a:pPr algn="ctr" eaLnBrk="1" hangingPunct="1">
              <a:lnSpc>
                <a:spcPct val="100000"/>
              </a:lnSpc>
            </a:pPr>
            <a:r>
              <a:rPr lang="en-US" sz="1400" dirty="0" err="1">
                <a:solidFill>
                  <a:schemeClr val="bg1"/>
                </a:solidFill>
                <a:latin typeface="Calibri" pitchFamily="34" charset="0"/>
              </a:rPr>
              <a:t>Arith</a:t>
            </a:r>
            <a:endParaRPr lang="en-US" sz="1400" dirty="0">
              <a:solidFill>
                <a:schemeClr val="bg1"/>
              </a:solidFill>
              <a:latin typeface="Calibri" pitchFamily="34" charset="0"/>
            </a:endParaRPr>
          </a:p>
        </p:txBody>
      </p:sp>
      <p:sp>
        <p:nvSpPr>
          <p:cNvPr id="11273" name="Rectangle 9"/>
          <p:cNvSpPr>
            <a:spLocks noChangeArrowheads="1"/>
          </p:cNvSpPr>
          <p:nvPr/>
        </p:nvSpPr>
        <p:spPr bwMode="auto">
          <a:xfrm>
            <a:off x="6826828" y="4038600"/>
            <a:ext cx="676275" cy="457200"/>
          </a:xfrm>
          <a:prstGeom prst="rect">
            <a:avLst/>
          </a:prstGeom>
          <a:solidFill>
            <a:srgbClr val="8C4040"/>
          </a:solidFill>
          <a:ln w="9525">
            <a:solidFill>
              <a:schemeClr val="tx1"/>
            </a:solidFill>
            <a:miter lim="800000"/>
            <a:headEnd/>
            <a:tailEnd/>
          </a:ln>
        </p:spPr>
        <p:txBody>
          <a:bodyPr wrap="none" anchor="ctr"/>
          <a:lstStyle/>
          <a:p>
            <a:pPr algn="ctr" eaLnBrk="1" hangingPunct="1">
              <a:lnSpc>
                <a:spcPct val="100000"/>
              </a:lnSpc>
            </a:pPr>
            <a:r>
              <a:rPr lang="en-US" sz="1400" dirty="0">
                <a:solidFill>
                  <a:schemeClr val="bg1"/>
                </a:solidFill>
                <a:latin typeface="Calibri" pitchFamily="34" charset="0"/>
              </a:rPr>
              <a:t>Load</a:t>
            </a:r>
          </a:p>
        </p:txBody>
      </p:sp>
      <p:sp>
        <p:nvSpPr>
          <p:cNvPr id="11274" name="Rectangle 10"/>
          <p:cNvSpPr>
            <a:spLocks noChangeArrowheads="1"/>
          </p:cNvSpPr>
          <p:nvPr/>
        </p:nvSpPr>
        <p:spPr bwMode="auto">
          <a:xfrm>
            <a:off x="7598353" y="4038600"/>
            <a:ext cx="676275" cy="457200"/>
          </a:xfrm>
          <a:prstGeom prst="rect">
            <a:avLst/>
          </a:prstGeom>
          <a:solidFill>
            <a:srgbClr val="8C4040"/>
          </a:solidFill>
          <a:ln w="9525">
            <a:solidFill>
              <a:schemeClr val="tx1"/>
            </a:solidFill>
            <a:miter lim="800000"/>
            <a:headEnd/>
            <a:tailEnd/>
          </a:ln>
        </p:spPr>
        <p:txBody>
          <a:bodyPr wrap="none" anchor="ctr"/>
          <a:lstStyle/>
          <a:p>
            <a:pPr algn="ctr" eaLnBrk="1" hangingPunct="1"/>
            <a:r>
              <a:rPr lang="en-US" sz="1400" dirty="0">
                <a:solidFill>
                  <a:schemeClr val="bg1"/>
                </a:solidFill>
                <a:latin typeface="Calibri" pitchFamily="34" charset="0"/>
              </a:rPr>
              <a:t>Store</a:t>
            </a:r>
          </a:p>
        </p:txBody>
      </p:sp>
      <p:sp>
        <p:nvSpPr>
          <p:cNvPr id="11275" name="Rectangle 11"/>
          <p:cNvSpPr>
            <a:spLocks noChangeArrowheads="1"/>
          </p:cNvSpPr>
          <p:nvPr/>
        </p:nvSpPr>
        <p:spPr bwMode="auto">
          <a:xfrm>
            <a:off x="7984116" y="1676400"/>
            <a:ext cx="1303337" cy="1143000"/>
          </a:xfrm>
          <a:prstGeom prst="rect">
            <a:avLst/>
          </a:prstGeom>
          <a:solidFill>
            <a:srgbClr val="8C4040"/>
          </a:solidFill>
          <a:ln w="9525">
            <a:solidFill>
              <a:schemeClr val="tx1"/>
            </a:solidFill>
            <a:miter lim="800000"/>
            <a:headEnd/>
            <a:tailEnd/>
          </a:ln>
        </p:spPr>
        <p:txBody>
          <a:bodyPr wrap="none" anchor="ctr"/>
          <a:lstStyle/>
          <a:p>
            <a:pPr algn="ctr" eaLnBrk="1" hangingPunct="1">
              <a:lnSpc>
                <a:spcPct val="100000"/>
              </a:lnSpc>
            </a:pPr>
            <a:r>
              <a:rPr lang="en-US" sz="1400" dirty="0">
                <a:solidFill>
                  <a:schemeClr val="bg1"/>
                </a:solidFill>
                <a:latin typeface="Calibri" pitchFamily="34" charset="0"/>
              </a:rPr>
              <a:t>Instruction</a:t>
            </a:r>
          </a:p>
          <a:p>
            <a:pPr algn="ctr" eaLnBrk="1" hangingPunct="1">
              <a:lnSpc>
                <a:spcPct val="100000"/>
              </a:lnSpc>
            </a:pPr>
            <a:r>
              <a:rPr lang="en-US" sz="1400" dirty="0">
                <a:solidFill>
                  <a:schemeClr val="bg1"/>
                </a:solidFill>
                <a:latin typeface="Calibri" pitchFamily="34" charset="0"/>
              </a:rPr>
              <a:t>Cache</a:t>
            </a:r>
          </a:p>
        </p:txBody>
      </p:sp>
      <p:sp>
        <p:nvSpPr>
          <p:cNvPr id="11276" name="Rectangle 12"/>
          <p:cNvSpPr>
            <a:spLocks noChangeArrowheads="1"/>
          </p:cNvSpPr>
          <p:nvPr/>
        </p:nvSpPr>
        <p:spPr bwMode="auto">
          <a:xfrm>
            <a:off x="6826827" y="5562600"/>
            <a:ext cx="1447800" cy="609600"/>
          </a:xfrm>
          <a:prstGeom prst="rect">
            <a:avLst/>
          </a:prstGeom>
          <a:solidFill>
            <a:srgbClr val="8C4040"/>
          </a:solidFill>
          <a:ln w="9525">
            <a:solidFill>
              <a:schemeClr val="tx1"/>
            </a:solidFill>
            <a:miter lim="800000"/>
            <a:headEnd/>
            <a:tailEnd/>
          </a:ln>
        </p:spPr>
        <p:txBody>
          <a:bodyPr wrap="none" anchor="ctr"/>
          <a:lstStyle/>
          <a:p>
            <a:pPr algn="ctr" eaLnBrk="1" hangingPunct="1">
              <a:lnSpc>
                <a:spcPct val="100000"/>
              </a:lnSpc>
            </a:pPr>
            <a:r>
              <a:rPr lang="en-US" sz="1400" dirty="0">
                <a:solidFill>
                  <a:schemeClr val="bg1"/>
                </a:solidFill>
                <a:latin typeface="Calibri" pitchFamily="34" charset="0"/>
              </a:rPr>
              <a:t>Data</a:t>
            </a:r>
          </a:p>
          <a:p>
            <a:pPr algn="ctr" eaLnBrk="1" hangingPunct="1">
              <a:lnSpc>
                <a:spcPct val="100000"/>
              </a:lnSpc>
            </a:pPr>
            <a:r>
              <a:rPr lang="en-US" sz="1400" dirty="0">
                <a:solidFill>
                  <a:schemeClr val="bg1"/>
                </a:solidFill>
                <a:latin typeface="Calibri" pitchFamily="34" charset="0"/>
              </a:rPr>
              <a:t>Cache</a:t>
            </a:r>
          </a:p>
        </p:txBody>
      </p:sp>
      <p:sp>
        <p:nvSpPr>
          <p:cNvPr id="11277" name="Rectangle 13"/>
          <p:cNvSpPr>
            <a:spLocks noChangeArrowheads="1"/>
          </p:cNvSpPr>
          <p:nvPr/>
        </p:nvSpPr>
        <p:spPr bwMode="auto">
          <a:xfrm>
            <a:off x="5766377" y="1676400"/>
            <a:ext cx="1157288" cy="533400"/>
          </a:xfrm>
          <a:prstGeom prst="rect">
            <a:avLst/>
          </a:prstGeom>
          <a:solidFill>
            <a:srgbClr val="8C4040"/>
          </a:solidFill>
          <a:ln w="9525">
            <a:solidFill>
              <a:schemeClr val="tx1"/>
            </a:solidFill>
            <a:miter lim="800000"/>
            <a:headEnd/>
            <a:tailEnd/>
          </a:ln>
        </p:spPr>
        <p:txBody>
          <a:bodyPr wrap="none" anchor="ctr"/>
          <a:lstStyle/>
          <a:p>
            <a:pPr algn="ctr" eaLnBrk="1" hangingPunct="1">
              <a:lnSpc>
                <a:spcPct val="100000"/>
              </a:lnSpc>
            </a:pPr>
            <a:r>
              <a:rPr lang="en-US" sz="1400" dirty="0">
                <a:solidFill>
                  <a:schemeClr val="bg1"/>
                </a:solidFill>
                <a:latin typeface="Calibri" pitchFamily="34" charset="0"/>
              </a:rPr>
              <a:t>Fetch</a:t>
            </a:r>
          </a:p>
          <a:p>
            <a:pPr algn="ctr" eaLnBrk="1" hangingPunct="1">
              <a:lnSpc>
                <a:spcPct val="100000"/>
              </a:lnSpc>
            </a:pPr>
            <a:r>
              <a:rPr lang="en-US" sz="1400" dirty="0">
                <a:solidFill>
                  <a:schemeClr val="bg1"/>
                </a:solidFill>
                <a:latin typeface="Calibri" pitchFamily="34" charset="0"/>
              </a:rPr>
              <a:t>Control</a:t>
            </a:r>
          </a:p>
        </p:txBody>
      </p:sp>
      <p:sp>
        <p:nvSpPr>
          <p:cNvPr id="11278" name="Rectangle 14"/>
          <p:cNvSpPr>
            <a:spLocks noChangeArrowheads="1"/>
          </p:cNvSpPr>
          <p:nvPr/>
        </p:nvSpPr>
        <p:spPr bwMode="auto">
          <a:xfrm>
            <a:off x="5766377" y="2286000"/>
            <a:ext cx="1157288" cy="533400"/>
          </a:xfrm>
          <a:prstGeom prst="rect">
            <a:avLst/>
          </a:prstGeom>
          <a:solidFill>
            <a:srgbClr val="8C4040"/>
          </a:solidFill>
          <a:ln w="9525">
            <a:solidFill>
              <a:schemeClr val="tx1"/>
            </a:solidFill>
            <a:miter lim="800000"/>
            <a:headEnd/>
            <a:tailEnd/>
          </a:ln>
        </p:spPr>
        <p:txBody>
          <a:bodyPr wrap="none" anchor="ctr"/>
          <a:lstStyle/>
          <a:p>
            <a:pPr algn="ctr" eaLnBrk="1" hangingPunct="1">
              <a:lnSpc>
                <a:spcPct val="100000"/>
              </a:lnSpc>
            </a:pPr>
            <a:r>
              <a:rPr lang="en-US" sz="1400" dirty="0">
                <a:solidFill>
                  <a:schemeClr val="bg1"/>
                </a:solidFill>
                <a:latin typeface="Calibri" pitchFamily="34" charset="0"/>
              </a:rPr>
              <a:t>Instruction</a:t>
            </a:r>
          </a:p>
          <a:p>
            <a:pPr algn="ctr" eaLnBrk="1" hangingPunct="1">
              <a:lnSpc>
                <a:spcPct val="100000"/>
              </a:lnSpc>
            </a:pPr>
            <a:r>
              <a:rPr lang="en-US" sz="1400" dirty="0">
                <a:solidFill>
                  <a:schemeClr val="bg1"/>
                </a:solidFill>
                <a:latin typeface="Calibri" pitchFamily="34" charset="0"/>
              </a:rPr>
              <a:t>Decode</a:t>
            </a:r>
          </a:p>
        </p:txBody>
      </p:sp>
      <p:sp>
        <p:nvSpPr>
          <p:cNvPr id="11279" name="Line 15"/>
          <p:cNvSpPr>
            <a:spLocks noChangeShapeType="1"/>
          </p:cNvSpPr>
          <p:nvPr/>
        </p:nvSpPr>
        <p:spPr bwMode="auto">
          <a:xfrm>
            <a:off x="6923665" y="1948130"/>
            <a:ext cx="1060450" cy="0"/>
          </a:xfrm>
          <a:prstGeom prst="line">
            <a:avLst/>
          </a:prstGeom>
          <a:noFill/>
          <a:ln w="28575">
            <a:solidFill>
              <a:schemeClr val="tx1"/>
            </a:solidFill>
            <a:round/>
            <a:headEnd/>
            <a:tailEnd type="triangle" w="med" len="med"/>
          </a:ln>
        </p:spPr>
        <p:txBody>
          <a:bodyPr/>
          <a:lstStyle/>
          <a:p>
            <a:endParaRPr lang="en-US" dirty="0">
              <a:latin typeface="Calibri" pitchFamily="34" charset="0"/>
            </a:endParaRPr>
          </a:p>
        </p:txBody>
      </p:sp>
      <p:sp>
        <p:nvSpPr>
          <p:cNvPr id="11280" name="Line 16"/>
          <p:cNvSpPr>
            <a:spLocks noChangeShapeType="1"/>
          </p:cNvSpPr>
          <p:nvPr/>
        </p:nvSpPr>
        <p:spPr bwMode="auto">
          <a:xfrm flipH="1">
            <a:off x="6923665" y="2562880"/>
            <a:ext cx="1060450" cy="0"/>
          </a:xfrm>
          <a:prstGeom prst="line">
            <a:avLst/>
          </a:prstGeom>
          <a:noFill/>
          <a:ln w="28575">
            <a:solidFill>
              <a:schemeClr val="tx1"/>
            </a:solidFill>
            <a:round/>
            <a:headEnd/>
            <a:tailEnd type="triangle" w="med" len="med"/>
          </a:ln>
        </p:spPr>
        <p:txBody>
          <a:bodyPr/>
          <a:lstStyle/>
          <a:p>
            <a:endParaRPr lang="en-US" dirty="0">
              <a:latin typeface="Calibri" pitchFamily="34" charset="0"/>
            </a:endParaRPr>
          </a:p>
        </p:txBody>
      </p:sp>
      <p:sp>
        <p:nvSpPr>
          <p:cNvPr id="11281" name="Line 17"/>
          <p:cNvSpPr>
            <a:spLocks noChangeShapeType="1"/>
          </p:cNvSpPr>
          <p:nvPr/>
        </p:nvSpPr>
        <p:spPr bwMode="auto">
          <a:xfrm>
            <a:off x="6344227" y="2819400"/>
            <a:ext cx="0" cy="990600"/>
          </a:xfrm>
          <a:prstGeom prst="line">
            <a:avLst/>
          </a:prstGeom>
          <a:noFill/>
          <a:ln w="28575">
            <a:solidFill>
              <a:schemeClr val="tx1"/>
            </a:solidFill>
            <a:round/>
            <a:headEnd/>
            <a:tailEnd type="triangle" w="med" len="med"/>
          </a:ln>
        </p:spPr>
        <p:txBody>
          <a:bodyPr/>
          <a:lstStyle/>
          <a:p>
            <a:endParaRPr lang="en-US" dirty="0">
              <a:latin typeface="Calibri" pitchFamily="34" charset="0"/>
            </a:endParaRPr>
          </a:p>
        </p:txBody>
      </p:sp>
      <p:sp>
        <p:nvSpPr>
          <p:cNvPr id="11282" name="Freeform 18"/>
          <p:cNvSpPr>
            <a:spLocks/>
          </p:cNvSpPr>
          <p:nvPr/>
        </p:nvSpPr>
        <p:spPr bwMode="auto">
          <a:xfrm flipH="1">
            <a:off x="3837565" y="1752600"/>
            <a:ext cx="1928812" cy="2286000"/>
          </a:xfrm>
          <a:custGeom>
            <a:avLst/>
            <a:gdLst>
              <a:gd name="T0" fmla="*/ 0 w 144"/>
              <a:gd name="T1" fmla="*/ 0 h 864"/>
              <a:gd name="T2" fmla="*/ 144 w 144"/>
              <a:gd name="T3" fmla="*/ 0 h 864"/>
              <a:gd name="T4" fmla="*/ 144 w 144"/>
              <a:gd name="T5" fmla="*/ 864 h 864"/>
              <a:gd name="T6" fmla="*/ 0 60000 65536"/>
              <a:gd name="T7" fmla="*/ 0 60000 65536"/>
              <a:gd name="T8" fmla="*/ 0 60000 65536"/>
              <a:gd name="T9" fmla="*/ 0 w 144"/>
              <a:gd name="T10" fmla="*/ 0 h 864"/>
              <a:gd name="T11" fmla="*/ 144 w 144"/>
              <a:gd name="T12" fmla="*/ 864 h 864"/>
            </a:gdLst>
            <a:ahLst/>
            <a:cxnLst>
              <a:cxn ang="T6">
                <a:pos x="T0" y="T1"/>
              </a:cxn>
              <a:cxn ang="T7">
                <a:pos x="T2" y="T3"/>
              </a:cxn>
              <a:cxn ang="T8">
                <a:pos x="T4" y="T5"/>
              </a:cxn>
            </a:cxnLst>
            <a:rect l="T9" t="T10" r="T11" b="T12"/>
            <a:pathLst>
              <a:path w="144" h="864">
                <a:moveTo>
                  <a:pt x="0" y="0"/>
                </a:moveTo>
                <a:lnTo>
                  <a:pt x="144" y="0"/>
                </a:lnTo>
                <a:lnTo>
                  <a:pt x="144" y="864"/>
                </a:lnTo>
              </a:path>
            </a:pathLst>
          </a:custGeom>
          <a:noFill/>
          <a:ln w="28575">
            <a:solidFill>
              <a:schemeClr val="tx1"/>
            </a:solidFill>
            <a:prstDash val="sysDot"/>
            <a:round/>
            <a:headEnd type="triangle" w="med" len="med"/>
            <a:tailEnd/>
          </a:ln>
        </p:spPr>
        <p:txBody>
          <a:bodyPr/>
          <a:lstStyle/>
          <a:p>
            <a:endParaRPr lang="en-US" dirty="0">
              <a:latin typeface="Calibri" pitchFamily="34" charset="0"/>
            </a:endParaRPr>
          </a:p>
        </p:txBody>
      </p:sp>
      <p:sp>
        <p:nvSpPr>
          <p:cNvPr id="11283" name="Line 19"/>
          <p:cNvSpPr>
            <a:spLocks noChangeShapeType="1"/>
          </p:cNvSpPr>
          <p:nvPr/>
        </p:nvSpPr>
        <p:spPr bwMode="auto">
          <a:xfrm rot="5400000">
            <a:off x="6487102" y="5029200"/>
            <a:ext cx="1066800" cy="0"/>
          </a:xfrm>
          <a:prstGeom prst="line">
            <a:avLst/>
          </a:prstGeom>
          <a:noFill/>
          <a:ln w="28575">
            <a:solidFill>
              <a:schemeClr val="tx1"/>
            </a:solidFill>
            <a:round/>
            <a:headEnd/>
            <a:tailEnd type="triangle" w="med" len="med"/>
          </a:ln>
        </p:spPr>
        <p:txBody>
          <a:bodyPr/>
          <a:lstStyle/>
          <a:p>
            <a:endParaRPr lang="en-US" dirty="0">
              <a:latin typeface="Calibri" pitchFamily="34" charset="0"/>
            </a:endParaRPr>
          </a:p>
        </p:txBody>
      </p:sp>
      <p:sp>
        <p:nvSpPr>
          <p:cNvPr id="11284" name="Line 20"/>
          <p:cNvSpPr>
            <a:spLocks noChangeShapeType="1"/>
          </p:cNvSpPr>
          <p:nvPr/>
        </p:nvSpPr>
        <p:spPr bwMode="auto">
          <a:xfrm rot="16200000" flipV="1">
            <a:off x="6777615" y="5029200"/>
            <a:ext cx="1066800" cy="0"/>
          </a:xfrm>
          <a:prstGeom prst="line">
            <a:avLst/>
          </a:prstGeom>
          <a:noFill/>
          <a:ln w="28575">
            <a:solidFill>
              <a:schemeClr val="tx1"/>
            </a:solidFill>
            <a:round/>
            <a:headEnd/>
            <a:tailEnd type="triangle" w="med" len="med"/>
          </a:ln>
        </p:spPr>
        <p:txBody>
          <a:bodyPr/>
          <a:lstStyle/>
          <a:p>
            <a:endParaRPr lang="en-US" dirty="0">
              <a:latin typeface="Calibri" pitchFamily="34" charset="0"/>
            </a:endParaRPr>
          </a:p>
        </p:txBody>
      </p:sp>
      <p:sp>
        <p:nvSpPr>
          <p:cNvPr id="11285" name="Line 21"/>
          <p:cNvSpPr>
            <a:spLocks noChangeShapeType="1"/>
          </p:cNvSpPr>
          <p:nvPr/>
        </p:nvSpPr>
        <p:spPr bwMode="auto">
          <a:xfrm rot="5400000">
            <a:off x="7258627" y="5029200"/>
            <a:ext cx="1066800" cy="0"/>
          </a:xfrm>
          <a:prstGeom prst="line">
            <a:avLst/>
          </a:prstGeom>
          <a:noFill/>
          <a:ln w="28575">
            <a:solidFill>
              <a:schemeClr val="tx1"/>
            </a:solidFill>
            <a:round/>
            <a:headEnd/>
            <a:tailEnd type="triangle" w="med" len="med"/>
          </a:ln>
        </p:spPr>
        <p:txBody>
          <a:bodyPr/>
          <a:lstStyle/>
          <a:p>
            <a:endParaRPr lang="en-US" dirty="0">
              <a:latin typeface="Calibri" pitchFamily="34" charset="0"/>
            </a:endParaRPr>
          </a:p>
        </p:txBody>
      </p:sp>
      <p:sp>
        <p:nvSpPr>
          <p:cNvPr id="11286" name="Line 22"/>
          <p:cNvSpPr>
            <a:spLocks noChangeShapeType="1"/>
          </p:cNvSpPr>
          <p:nvPr/>
        </p:nvSpPr>
        <p:spPr bwMode="auto">
          <a:xfrm rot="5400000">
            <a:off x="7547552" y="5029200"/>
            <a:ext cx="1066800" cy="0"/>
          </a:xfrm>
          <a:prstGeom prst="line">
            <a:avLst/>
          </a:prstGeom>
          <a:noFill/>
          <a:ln w="28575">
            <a:solidFill>
              <a:schemeClr val="tx1"/>
            </a:solidFill>
            <a:round/>
            <a:headEnd/>
            <a:tailEnd type="triangle" w="med" len="med"/>
          </a:ln>
        </p:spPr>
        <p:txBody>
          <a:bodyPr/>
          <a:lstStyle/>
          <a:p>
            <a:endParaRPr lang="en-US" dirty="0">
              <a:latin typeface="Calibri" pitchFamily="34" charset="0"/>
            </a:endParaRPr>
          </a:p>
        </p:txBody>
      </p:sp>
      <p:sp>
        <p:nvSpPr>
          <p:cNvPr id="11287" name="Text Box 23"/>
          <p:cNvSpPr txBox="1">
            <a:spLocks noChangeArrowheads="1"/>
          </p:cNvSpPr>
          <p:nvPr/>
        </p:nvSpPr>
        <p:spPr bwMode="auto">
          <a:xfrm>
            <a:off x="7038320" y="1673424"/>
            <a:ext cx="782202" cy="307777"/>
          </a:xfrm>
          <a:prstGeom prst="rect">
            <a:avLst/>
          </a:prstGeom>
          <a:noFill/>
          <a:ln w="9525">
            <a:noFill/>
            <a:miter lim="800000"/>
            <a:headEnd/>
            <a:tailEnd/>
          </a:ln>
        </p:spPr>
        <p:txBody>
          <a:bodyPr wrap="none">
            <a:spAutoFit/>
          </a:bodyPr>
          <a:lstStyle/>
          <a:p>
            <a:pPr algn="ctr" eaLnBrk="1" hangingPunct="1">
              <a:lnSpc>
                <a:spcPct val="100000"/>
              </a:lnSpc>
            </a:pPr>
            <a:r>
              <a:rPr lang="en-US" sz="1400" dirty="0">
                <a:latin typeface="Calibri" pitchFamily="34" charset="0"/>
              </a:rPr>
              <a:t>Address</a:t>
            </a:r>
          </a:p>
        </p:txBody>
      </p:sp>
      <p:sp>
        <p:nvSpPr>
          <p:cNvPr id="11288" name="Text Box 24"/>
          <p:cNvSpPr txBox="1">
            <a:spLocks noChangeArrowheads="1"/>
          </p:cNvSpPr>
          <p:nvPr/>
        </p:nvSpPr>
        <p:spPr bwMode="auto">
          <a:xfrm>
            <a:off x="6934200" y="2286001"/>
            <a:ext cx="1069140" cy="307777"/>
          </a:xfrm>
          <a:prstGeom prst="rect">
            <a:avLst/>
          </a:prstGeom>
          <a:noFill/>
          <a:ln w="9525">
            <a:noFill/>
            <a:miter lim="800000"/>
            <a:headEnd/>
            <a:tailEnd/>
          </a:ln>
        </p:spPr>
        <p:txBody>
          <a:bodyPr wrap="none">
            <a:spAutoFit/>
          </a:bodyPr>
          <a:lstStyle/>
          <a:p>
            <a:pPr algn="ctr" eaLnBrk="1" hangingPunct="1">
              <a:lnSpc>
                <a:spcPct val="100000"/>
              </a:lnSpc>
            </a:pPr>
            <a:r>
              <a:rPr lang="en-US" sz="1400" dirty="0">
                <a:latin typeface="Calibri" pitchFamily="34" charset="0"/>
              </a:rPr>
              <a:t>Instructions</a:t>
            </a:r>
          </a:p>
        </p:txBody>
      </p:sp>
      <p:sp>
        <p:nvSpPr>
          <p:cNvPr id="11289" name="Text Box 25"/>
          <p:cNvSpPr txBox="1">
            <a:spLocks noChangeArrowheads="1"/>
          </p:cNvSpPr>
          <p:nvPr/>
        </p:nvSpPr>
        <p:spPr bwMode="auto">
          <a:xfrm>
            <a:off x="6324601" y="2816424"/>
            <a:ext cx="1010981" cy="307777"/>
          </a:xfrm>
          <a:prstGeom prst="rect">
            <a:avLst/>
          </a:prstGeom>
          <a:noFill/>
          <a:ln w="9525">
            <a:noFill/>
            <a:miter lim="800000"/>
            <a:headEnd/>
            <a:tailEnd/>
          </a:ln>
        </p:spPr>
        <p:txBody>
          <a:bodyPr wrap="none">
            <a:spAutoFit/>
          </a:bodyPr>
          <a:lstStyle/>
          <a:p>
            <a:pPr algn="ctr" eaLnBrk="1" hangingPunct="1">
              <a:lnSpc>
                <a:spcPct val="100000"/>
              </a:lnSpc>
            </a:pPr>
            <a:r>
              <a:rPr lang="en-US" sz="1400" dirty="0">
                <a:latin typeface="Calibri" pitchFamily="34" charset="0"/>
              </a:rPr>
              <a:t>Operations</a:t>
            </a:r>
          </a:p>
        </p:txBody>
      </p:sp>
      <p:sp>
        <p:nvSpPr>
          <p:cNvPr id="11290" name="Text Box 26"/>
          <p:cNvSpPr txBox="1">
            <a:spLocks noChangeArrowheads="1"/>
          </p:cNvSpPr>
          <p:nvPr/>
        </p:nvSpPr>
        <p:spPr bwMode="auto">
          <a:xfrm>
            <a:off x="3810001" y="3166081"/>
            <a:ext cx="1291957" cy="307777"/>
          </a:xfrm>
          <a:prstGeom prst="rect">
            <a:avLst/>
          </a:prstGeom>
          <a:noFill/>
          <a:ln w="9525">
            <a:noFill/>
            <a:miter lim="800000"/>
            <a:headEnd/>
            <a:tailEnd/>
          </a:ln>
        </p:spPr>
        <p:txBody>
          <a:bodyPr wrap="none">
            <a:spAutoFit/>
          </a:bodyPr>
          <a:lstStyle/>
          <a:p>
            <a:pPr eaLnBrk="1" hangingPunct="1">
              <a:lnSpc>
                <a:spcPct val="100000"/>
              </a:lnSpc>
            </a:pPr>
            <a:r>
              <a:rPr lang="en-US" sz="1400" dirty="0">
                <a:latin typeface="Calibri" pitchFamily="34" charset="0"/>
              </a:rPr>
              <a:t>Prediction OK?</a:t>
            </a:r>
          </a:p>
        </p:txBody>
      </p:sp>
      <p:sp>
        <p:nvSpPr>
          <p:cNvPr id="11291" name="Text Box 27"/>
          <p:cNvSpPr txBox="1">
            <a:spLocks noChangeArrowheads="1"/>
          </p:cNvSpPr>
          <p:nvPr/>
        </p:nvSpPr>
        <p:spPr bwMode="auto">
          <a:xfrm>
            <a:off x="8039677" y="5240180"/>
            <a:ext cx="434734" cy="246221"/>
          </a:xfrm>
          <a:prstGeom prst="rect">
            <a:avLst/>
          </a:prstGeom>
          <a:noFill/>
          <a:ln w="9525">
            <a:noFill/>
            <a:miter lim="800000"/>
            <a:headEnd/>
            <a:tailEnd/>
          </a:ln>
        </p:spPr>
        <p:txBody>
          <a:bodyPr wrap="none">
            <a:spAutoFit/>
          </a:bodyPr>
          <a:lstStyle/>
          <a:p>
            <a:pPr algn="ctr" eaLnBrk="1" hangingPunct="1">
              <a:lnSpc>
                <a:spcPct val="100000"/>
              </a:lnSpc>
            </a:pPr>
            <a:r>
              <a:rPr lang="en-US" sz="1000" dirty="0">
                <a:latin typeface="Calibri" pitchFamily="34" charset="0"/>
              </a:rPr>
              <a:t>Data</a:t>
            </a:r>
          </a:p>
        </p:txBody>
      </p:sp>
      <p:sp>
        <p:nvSpPr>
          <p:cNvPr id="11292" name="Text Box 28"/>
          <p:cNvSpPr txBox="1">
            <a:spLocks noChangeArrowheads="1"/>
          </p:cNvSpPr>
          <p:nvPr/>
        </p:nvSpPr>
        <p:spPr bwMode="auto">
          <a:xfrm>
            <a:off x="7259940" y="5257801"/>
            <a:ext cx="434734" cy="246221"/>
          </a:xfrm>
          <a:prstGeom prst="rect">
            <a:avLst/>
          </a:prstGeom>
          <a:noFill/>
          <a:ln w="9525">
            <a:noFill/>
            <a:miter lim="800000"/>
            <a:headEnd/>
            <a:tailEnd/>
          </a:ln>
        </p:spPr>
        <p:txBody>
          <a:bodyPr wrap="none">
            <a:spAutoFit/>
          </a:bodyPr>
          <a:lstStyle/>
          <a:p>
            <a:pPr algn="ctr" eaLnBrk="1" hangingPunct="1">
              <a:lnSpc>
                <a:spcPct val="100000"/>
              </a:lnSpc>
            </a:pPr>
            <a:r>
              <a:rPr lang="en-US" sz="1000" dirty="0">
                <a:latin typeface="Calibri" pitchFamily="34" charset="0"/>
              </a:rPr>
              <a:t>Data</a:t>
            </a:r>
          </a:p>
        </p:txBody>
      </p:sp>
      <p:sp>
        <p:nvSpPr>
          <p:cNvPr id="11293" name="Text Box 29"/>
          <p:cNvSpPr txBox="1">
            <a:spLocks noChangeArrowheads="1"/>
          </p:cNvSpPr>
          <p:nvPr/>
        </p:nvSpPr>
        <p:spPr bwMode="auto">
          <a:xfrm>
            <a:off x="6608584" y="5011580"/>
            <a:ext cx="478016" cy="246221"/>
          </a:xfrm>
          <a:prstGeom prst="rect">
            <a:avLst/>
          </a:prstGeom>
          <a:noFill/>
          <a:ln w="9525">
            <a:noFill/>
            <a:miter lim="800000"/>
            <a:headEnd/>
            <a:tailEnd/>
          </a:ln>
        </p:spPr>
        <p:txBody>
          <a:bodyPr wrap="none">
            <a:spAutoFit/>
          </a:bodyPr>
          <a:lstStyle/>
          <a:p>
            <a:pPr algn="ctr" eaLnBrk="1" hangingPunct="1">
              <a:lnSpc>
                <a:spcPct val="100000"/>
              </a:lnSpc>
            </a:pPr>
            <a:r>
              <a:rPr lang="en-US" sz="1000" dirty="0" err="1">
                <a:latin typeface="Calibri" pitchFamily="34" charset="0"/>
              </a:rPr>
              <a:t>Addr</a:t>
            </a:r>
            <a:r>
              <a:rPr lang="en-US" sz="1000" dirty="0">
                <a:latin typeface="Calibri" pitchFamily="34" charset="0"/>
              </a:rPr>
              <a:t>.</a:t>
            </a:r>
          </a:p>
        </p:txBody>
      </p:sp>
      <p:sp>
        <p:nvSpPr>
          <p:cNvPr id="11294" name="Text Box 30"/>
          <p:cNvSpPr txBox="1">
            <a:spLocks noChangeArrowheads="1"/>
          </p:cNvSpPr>
          <p:nvPr/>
        </p:nvSpPr>
        <p:spPr bwMode="auto">
          <a:xfrm>
            <a:off x="7377440" y="5011580"/>
            <a:ext cx="478016" cy="246221"/>
          </a:xfrm>
          <a:prstGeom prst="rect">
            <a:avLst/>
          </a:prstGeom>
          <a:noFill/>
          <a:ln w="9525">
            <a:noFill/>
            <a:miter lim="800000"/>
            <a:headEnd/>
            <a:tailEnd/>
          </a:ln>
        </p:spPr>
        <p:txBody>
          <a:bodyPr wrap="none">
            <a:spAutoFit/>
          </a:bodyPr>
          <a:lstStyle/>
          <a:p>
            <a:pPr algn="ctr" eaLnBrk="1" hangingPunct="1">
              <a:lnSpc>
                <a:spcPct val="100000"/>
              </a:lnSpc>
            </a:pPr>
            <a:r>
              <a:rPr lang="en-US" sz="1000" dirty="0" err="1">
                <a:latin typeface="Calibri" pitchFamily="34" charset="0"/>
              </a:rPr>
              <a:t>Addr</a:t>
            </a:r>
            <a:r>
              <a:rPr lang="en-US" sz="1000" dirty="0">
                <a:latin typeface="Calibri" pitchFamily="34" charset="0"/>
              </a:rPr>
              <a:t>.</a:t>
            </a:r>
          </a:p>
        </p:txBody>
      </p:sp>
      <p:sp>
        <p:nvSpPr>
          <p:cNvPr id="11295" name="Line 31"/>
          <p:cNvSpPr>
            <a:spLocks noChangeShapeType="1"/>
          </p:cNvSpPr>
          <p:nvPr/>
        </p:nvSpPr>
        <p:spPr bwMode="auto">
          <a:xfrm>
            <a:off x="4067175" y="3810000"/>
            <a:ext cx="0" cy="228600"/>
          </a:xfrm>
          <a:prstGeom prst="line">
            <a:avLst/>
          </a:prstGeom>
          <a:noFill/>
          <a:ln w="28575">
            <a:solidFill>
              <a:schemeClr val="tx1"/>
            </a:solidFill>
            <a:round/>
            <a:headEnd/>
            <a:tailEnd type="triangle" w="med" len="med"/>
          </a:ln>
        </p:spPr>
        <p:txBody>
          <a:bodyPr/>
          <a:lstStyle/>
          <a:p>
            <a:endParaRPr lang="en-US" dirty="0">
              <a:latin typeface="Calibri" pitchFamily="34" charset="0"/>
            </a:endParaRPr>
          </a:p>
        </p:txBody>
      </p:sp>
      <p:sp>
        <p:nvSpPr>
          <p:cNvPr id="11296" name="Line 32"/>
          <p:cNvSpPr>
            <a:spLocks noChangeShapeType="1"/>
          </p:cNvSpPr>
          <p:nvPr/>
        </p:nvSpPr>
        <p:spPr bwMode="auto">
          <a:xfrm>
            <a:off x="5611812" y="3810000"/>
            <a:ext cx="0" cy="228600"/>
          </a:xfrm>
          <a:prstGeom prst="line">
            <a:avLst/>
          </a:prstGeom>
          <a:noFill/>
          <a:ln w="28575">
            <a:solidFill>
              <a:schemeClr val="tx1"/>
            </a:solidFill>
            <a:round/>
            <a:headEnd/>
            <a:tailEnd type="triangle" w="med" len="med"/>
          </a:ln>
        </p:spPr>
        <p:txBody>
          <a:bodyPr/>
          <a:lstStyle/>
          <a:p>
            <a:endParaRPr lang="en-US" dirty="0">
              <a:latin typeface="Calibri" pitchFamily="34" charset="0"/>
            </a:endParaRPr>
          </a:p>
        </p:txBody>
      </p:sp>
      <p:sp>
        <p:nvSpPr>
          <p:cNvPr id="11297" name="Line 33"/>
          <p:cNvSpPr>
            <a:spLocks noChangeShapeType="1"/>
          </p:cNvSpPr>
          <p:nvPr/>
        </p:nvSpPr>
        <p:spPr bwMode="auto">
          <a:xfrm>
            <a:off x="6381750" y="3810000"/>
            <a:ext cx="0" cy="228600"/>
          </a:xfrm>
          <a:prstGeom prst="line">
            <a:avLst/>
          </a:prstGeom>
          <a:noFill/>
          <a:ln w="28575">
            <a:solidFill>
              <a:schemeClr val="tx1"/>
            </a:solidFill>
            <a:round/>
            <a:headEnd/>
            <a:tailEnd type="triangle" w="med" len="med"/>
          </a:ln>
        </p:spPr>
        <p:txBody>
          <a:bodyPr/>
          <a:lstStyle/>
          <a:p>
            <a:endParaRPr lang="en-US" dirty="0">
              <a:latin typeface="Calibri" pitchFamily="34" charset="0"/>
            </a:endParaRPr>
          </a:p>
        </p:txBody>
      </p:sp>
      <p:sp>
        <p:nvSpPr>
          <p:cNvPr id="11298" name="Line 34"/>
          <p:cNvSpPr>
            <a:spLocks noChangeShapeType="1"/>
          </p:cNvSpPr>
          <p:nvPr/>
        </p:nvSpPr>
        <p:spPr bwMode="auto">
          <a:xfrm>
            <a:off x="7154862" y="3810000"/>
            <a:ext cx="0" cy="228600"/>
          </a:xfrm>
          <a:prstGeom prst="line">
            <a:avLst/>
          </a:prstGeom>
          <a:noFill/>
          <a:ln w="28575">
            <a:solidFill>
              <a:schemeClr val="tx1"/>
            </a:solidFill>
            <a:round/>
            <a:headEnd/>
            <a:tailEnd type="triangle" w="med" len="med"/>
          </a:ln>
        </p:spPr>
        <p:txBody>
          <a:bodyPr/>
          <a:lstStyle/>
          <a:p>
            <a:endParaRPr lang="en-US" dirty="0">
              <a:latin typeface="Calibri" pitchFamily="34" charset="0"/>
            </a:endParaRPr>
          </a:p>
        </p:txBody>
      </p:sp>
      <p:sp>
        <p:nvSpPr>
          <p:cNvPr id="11299" name="Line 35"/>
          <p:cNvSpPr>
            <a:spLocks noChangeShapeType="1"/>
          </p:cNvSpPr>
          <p:nvPr/>
        </p:nvSpPr>
        <p:spPr bwMode="auto">
          <a:xfrm>
            <a:off x="7924800" y="3810000"/>
            <a:ext cx="0" cy="228600"/>
          </a:xfrm>
          <a:prstGeom prst="line">
            <a:avLst/>
          </a:prstGeom>
          <a:noFill/>
          <a:ln w="28575">
            <a:solidFill>
              <a:schemeClr val="tx1"/>
            </a:solidFill>
            <a:round/>
            <a:headEnd/>
            <a:tailEnd type="triangle" w="med" len="med"/>
          </a:ln>
        </p:spPr>
        <p:txBody>
          <a:bodyPr/>
          <a:lstStyle/>
          <a:p>
            <a:endParaRPr lang="en-US" dirty="0">
              <a:latin typeface="Calibri" pitchFamily="34" charset="0"/>
            </a:endParaRPr>
          </a:p>
        </p:txBody>
      </p:sp>
      <p:sp>
        <p:nvSpPr>
          <p:cNvPr id="11300" name="Line 36"/>
          <p:cNvSpPr>
            <a:spLocks noChangeShapeType="1"/>
          </p:cNvSpPr>
          <p:nvPr/>
        </p:nvSpPr>
        <p:spPr bwMode="auto">
          <a:xfrm>
            <a:off x="4067176" y="3810000"/>
            <a:ext cx="3857625" cy="0"/>
          </a:xfrm>
          <a:prstGeom prst="line">
            <a:avLst/>
          </a:prstGeom>
          <a:noFill/>
          <a:ln w="28575">
            <a:solidFill>
              <a:schemeClr val="tx1"/>
            </a:solidFill>
            <a:round/>
            <a:headEnd/>
            <a:tailEnd/>
          </a:ln>
        </p:spPr>
        <p:txBody>
          <a:bodyPr/>
          <a:lstStyle/>
          <a:p>
            <a:endParaRPr lang="en-US" dirty="0">
              <a:latin typeface="Calibri" pitchFamily="34" charset="0"/>
            </a:endParaRPr>
          </a:p>
        </p:txBody>
      </p:sp>
      <p:sp>
        <p:nvSpPr>
          <p:cNvPr id="11301" name="Rectangle 37"/>
          <p:cNvSpPr>
            <a:spLocks noChangeArrowheads="1"/>
          </p:cNvSpPr>
          <p:nvPr/>
        </p:nvSpPr>
        <p:spPr bwMode="auto">
          <a:xfrm>
            <a:off x="4513840" y="4038600"/>
            <a:ext cx="673100" cy="457200"/>
          </a:xfrm>
          <a:prstGeom prst="rect">
            <a:avLst/>
          </a:prstGeom>
          <a:solidFill>
            <a:srgbClr val="8C4040"/>
          </a:solidFill>
          <a:ln w="9525">
            <a:solidFill>
              <a:schemeClr val="tx1"/>
            </a:solidFill>
            <a:miter lim="800000"/>
            <a:headEnd/>
            <a:tailEnd/>
          </a:ln>
        </p:spPr>
        <p:txBody>
          <a:bodyPr wrap="none" anchor="ctr"/>
          <a:lstStyle/>
          <a:p>
            <a:pPr algn="ctr" eaLnBrk="1" hangingPunct="1">
              <a:lnSpc>
                <a:spcPct val="100000"/>
              </a:lnSpc>
            </a:pPr>
            <a:r>
              <a:rPr lang="en-US" sz="1400" dirty="0" err="1">
                <a:solidFill>
                  <a:schemeClr val="bg1"/>
                </a:solidFill>
                <a:latin typeface="Calibri" pitchFamily="34" charset="0"/>
              </a:rPr>
              <a:t>Arith</a:t>
            </a:r>
            <a:endParaRPr lang="en-US" sz="1400" dirty="0">
              <a:solidFill>
                <a:schemeClr val="bg1"/>
              </a:solidFill>
              <a:latin typeface="Calibri" pitchFamily="34" charset="0"/>
            </a:endParaRPr>
          </a:p>
        </p:txBody>
      </p:sp>
      <p:sp>
        <p:nvSpPr>
          <p:cNvPr id="11302" name="Line 38"/>
          <p:cNvSpPr>
            <a:spLocks noChangeShapeType="1"/>
          </p:cNvSpPr>
          <p:nvPr/>
        </p:nvSpPr>
        <p:spPr bwMode="auto">
          <a:xfrm>
            <a:off x="4838700" y="3810000"/>
            <a:ext cx="0" cy="228600"/>
          </a:xfrm>
          <a:prstGeom prst="line">
            <a:avLst/>
          </a:prstGeom>
          <a:noFill/>
          <a:ln w="28575">
            <a:solidFill>
              <a:schemeClr val="tx1"/>
            </a:solidFill>
            <a:round/>
            <a:headEnd/>
            <a:tailEnd type="triangle" w="med" len="med"/>
          </a:ln>
        </p:spPr>
        <p:txBody>
          <a:bodyPr/>
          <a:lstStyle/>
          <a:p>
            <a:endParaRPr lang="en-US" dirty="0">
              <a:latin typeface="Calibri" pitchFamily="34" charset="0"/>
            </a:endParaRPr>
          </a:p>
        </p:txBody>
      </p:sp>
      <p:sp>
        <p:nvSpPr>
          <p:cNvPr id="11303" name="Line 39"/>
          <p:cNvSpPr>
            <a:spLocks noChangeShapeType="1"/>
          </p:cNvSpPr>
          <p:nvPr/>
        </p:nvSpPr>
        <p:spPr bwMode="auto">
          <a:xfrm>
            <a:off x="3259715" y="4876800"/>
            <a:ext cx="5214696" cy="0"/>
          </a:xfrm>
          <a:prstGeom prst="line">
            <a:avLst/>
          </a:prstGeom>
          <a:noFill/>
          <a:ln w="28575">
            <a:solidFill>
              <a:schemeClr val="tx1"/>
            </a:solidFill>
            <a:round/>
            <a:headEnd/>
            <a:tailEnd/>
          </a:ln>
        </p:spPr>
        <p:txBody>
          <a:bodyPr/>
          <a:lstStyle/>
          <a:p>
            <a:endParaRPr lang="en-US" dirty="0">
              <a:latin typeface="Calibri" pitchFamily="34" charset="0"/>
            </a:endParaRPr>
          </a:p>
        </p:txBody>
      </p:sp>
      <p:grpSp>
        <p:nvGrpSpPr>
          <p:cNvPr id="2" name="Group 40"/>
          <p:cNvGrpSpPr>
            <a:grpSpLocks/>
          </p:cNvGrpSpPr>
          <p:nvPr/>
        </p:nvGrpSpPr>
        <p:grpSpPr bwMode="auto">
          <a:xfrm>
            <a:off x="4031241" y="4495800"/>
            <a:ext cx="3857625" cy="381000"/>
            <a:chOff x="768" y="2016"/>
            <a:chExt cx="1920" cy="144"/>
          </a:xfrm>
        </p:grpSpPr>
        <p:sp>
          <p:nvSpPr>
            <p:cNvPr id="11313" name="Line 41"/>
            <p:cNvSpPr>
              <a:spLocks noChangeShapeType="1"/>
            </p:cNvSpPr>
            <p:nvPr/>
          </p:nvSpPr>
          <p:spPr bwMode="auto">
            <a:xfrm>
              <a:off x="768" y="2016"/>
              <a:ext cx="0" cy="144"/>
            </a:xfrm>
            <a:prstGeom prst="line">
              <a:avLst/>
            </a:prstGeom>
            <a:noFill/>
            <a:ln w="28575">
              <a:solidFill>
                <a:schemeClr val="tx1"/>
              </a:solidFill>
              <a:round/>
              <a:headEnd type="triangle" w="med" len="med"/>
              <a:tailEnd type="triangle" w="med" len="med"/>
            </a:ln>
          </p:spPr>
          <p:txBody>
            <a:bodyPr/>
            <a:lstStyle/>
            <a:p>
              <a:endParaRPr lang="en-US" dirty="0">
                <a:latin typeface="Calibri" pitchFamily="34" charset="0"/>
              </a:endParaRPr>
            </a:p>
          </p:txBody>
        </p:sp>
        <p:sp>
          <p:nvSpPr>
            <p:cNvPr id="11314" name="Line 42"/>
            <p:cNvSpPr>
              <a:spLocks noChangeShapeType="1"/>
            </p:cNvSpPr>
            <p:nvPr/>
          </p:nvSpPr>
          <p:spPr bwMode="auto">
            <a:xfrm>
              <a:off x="1536" y="2016"/>
              <a:ext cx="0" cy="144"/>
            </a:xfrm>
            <a:prstGeom prst="line">
              <a:avLst/>
            </a:prstGeom>
            <a:noFill/>
            <a:ln w="28575">
              <a:solidFill>
                <a:schemeClr val="tx1"/>
              </a:solidFill>
              <a:round/>
              <a:headEnd type="triangle" w="med" len="med"/>
              <a:tailEnd type="triangle" w="med" len="med"/>
            </a:ln>
          </p:spPr>
          <p:txBody>
            <a:bodyPr/>
            <a:lstStyle/>
            <a:p>
              <a:endParaRPr lang="en-US" dirty="0">
                <a:latin typeface="Calibri" pitchFamily="34" charset="0"/>
              </a:endParaRPr>
            </a:p>
          </p:txBody>
        </p:sp>
        <p:sp>
          <p:nvSpPr>
            <p:cNvPr id="11315" name="Line 43"/>
            <p:cNvSpPr>
              <a:spLocks noChangeShapeType="1"/>
            </p:cNvSpPr>
            <p:nvPr/>
          </p:nvSpPr>
          <p:spPr bwMode="auto">
            <a:xfrm>
              <a:off x="1920" y="2016"/>
              <a:ext cx="0" cy="144"/>
            </a:xfrm>
            <a:prstGeom prst="line">
              <a:avLst/>
            </a:prstGeom>
            <a:noFill/>
            <a:ln w="28575">
              <a:solidFill>
                <a:schemeClr val="tx1"/>
              </a:solidFill>
              <a:round/>
              <a:headEnd type="triangle" w="med" len="med"/>
              <a:tailEnd type="triangle" w="med" len="med"/>
            </a:ln>
          </p:spPr>
          <p:txBody>
            <a:bodyPr/>
            <a:lstStyle/>
            <a:p>
              <a:endParaRPr lang="en-US" dirty="0">
                <a:latin typeface="Calibri" pitchFamily="34" charset="0"/>
              </a:endParaRPr>
            </a:p>
          </p:txBody>
        </p:sp>
        <p:sp>
          <p:nvSpPr>
            <p:cNvPr id="11316" name="Line 44"/>
            <p:cNvSpPr>
              <a:spLocks noChangeShapeType="1"/>
            </p:cNvSpPr>
            <p:nvPr/>
          </p:nvSpPr>
          <p:spPr bwMode="auto">
            <a:xfrm>
              <a:off x="2304" y="2016"/>
              <a:ext cx="0" cy="144"/>
            </a:xfrm>
            <a:prstGeom prst="line">
              <a:avLst/>
            </a:prstGeom>
            <a:noFill/>
            <a:ln w="28575">
              <a:solidFill>
                <a:schemeClr val="tx1"/>
              </a:solidFill>
              <a:round/>
              <a:headEnd type="triangle" w="med" len="med"/>
              <a:tailEnd type="triangle" w="med" len="med"/>
            </a:ln>
          </p:spPr>
          <p:txBody>
            <a:bodyPr/>
            <a:lstStyle/>
            <a:p>
              <a:endParaRPr lang="en-US" dirty="0">
                <a:latin typeface="Calibri" pitchFamily="34" charset="0"/>
              </a:endParaRPr>
            </a:p>
          </p:txBody>
        </p:sp>
        <p:sp>
          <p:nvSpPr>
            <p:cNvPr id="11317" name="Line 45"/>
            <p:cNvSpPr>
              <a:spLocks noChangeShapeType="1"/>
            </p:cNvSpPr>
            <p:nvPr/>
          </p:nvSpPr>
          <p:spPr bwMode="auto">
            <a:xfrm>
              <a:off x="2688" y="2016"/>
              <a:ext cx="0" cy="144"/>
            </a:xfrm>
            <a:prstGeom prst="line">
              <a:avLst/>
            </a:prstGeom>
            <a:noFill/>
            <a:ln w="28575">
              <a:solidFill>
                <a:schemeClr val="tx1"/>
              </a:solidFill>
              <a:round/>
              <a:headEnd type="triangle" w="med" len="med"/>
              <a:tailEnd type="triangle" w="med" len="med"/>
            </a:ln>
          </p:spPr>
          <p:txBody>
            <a:bodyPr/>
            <a:lstStyle/>
            <a:p>
              <a:endParaRPr lang="en-US" dirty="0">
                <a:latin typeface="Calibri" pitchFamily="34" charset="0"/>
              </a:endParaRPr>
            </a:p>
          </p:txBody>
        </p:sp>
        <p:sp>
          <p:nvSpPr>
            <p:cNvPr id="11318" name="Line 46"/>
            <p:cNvSpPr>
              <a:spLocks noChangeShapeType="1"/>
            </p:cNvSpPr>
            <p:nvPr/>
          </p:nvSpPr>
          <p:spPr bwMode="auto">
            <a:xfrm>
              <a:off x="1152" y="2016"/>
              <a:ext cx="0" cy="144"/>
            </a:xfrm>
            <a:prstGeom prst="line">
              <a:avLst/>
            </a:prstGeom>
            <a:noFill/>
            <a:ln w="28575">
              <a:solidFill>
                <a:schemeClr val="tx1"/>
              </a:solidFill>
              <a:round/>
              <a:headEnd type="triangle" w="med" len="med"/>
              <a:tailEnd type="triangle" w="med" len="med"/>
            </a:ln>
          </p:spPr>
          <p:txBody>
            <a:bodyPr/>
            <a:lstStyle/>
            <a:p>
              <a:endParaRPr lang="en-US" dirty="0">
                <a:latin typeface="Calibri" pitchFamily="34" charset="0"/>
              </a:endParaRPr>
            </a:p>
          </p:txBody>
        </p:sp>
      </p:grpSp>
      <p:sp>
        <p:nvSpPr>
          <p:cNvPr id="11305" name="Rectangle 47"/>
          <p:cNvSpPr>
            <a:spLocks noChangeArrowheads="1"/>
          </p:cNvSpPr>
          <p:nvPr/>
        </p:nvSpPr>
        <p:spPr bwMode="auto">
          <a:xfrm>
            <a:off x="4320165" y="4829176"/>
            <a:ext cx="1514902" cy="307777"/>
          </a:xfrm>
          <a:prstGeom prst="rect">
            <a:avLst/>
          </a:prstGeom>
          <a:noFill/>
          <a:ln w="9525">
            <a:noFill/>
            <a:miter lim="800000"/>
            <a:headEnd/>
            <a:tailEnd/>
          </a:ln>
        </p:spPr>
        <p:txBody>
          <a:bodyPr wrap="none">
            <a:spAutoFit/>
          </a:bodyPr>
          <a:lstStyle/>
          <a:p>
            <a:pPr eaLnBrk="1" hangingPunct="1">
              <a:lnSpc>
                <a:spcPct val="100000"/>
              </a:lnSpc>
            </a:pPr>
            <a:r>
              <a:rPr lang="en-US" sz="1400" dirty="0">
                <a:latin typeface="Calibri" pitchFamily="34" charset="0"/>
              </a:rPr>
              <a:t>Operation Results</a:t>
            </a:r>
          </a:p>
        </p:txBody>
      </p:sp>
      <p:sp>
        <p:nvSpPr>
          <p:cNvPr id="11306" name="Rectangle 48"/>
          <p:cNvSpPr>
            <a:spLocks noChangeArrowheads="1"/>
          </p:cNvSpPr>
          <p:nvPr/>
        </p:nvSpPr>
        <p:spPr bwMode="auto">
          <a:xfrm>
            <a:off x="4320166" y="1828800"/>
            <a:ext cx="1157287" cy="990600"/>
          </a:xfrm>
          <a:prstGeom prst="rect">
            <a:avLst/>
          </a:prstGeom>
          <a:solidFill>
            <a:srgbClr val="8C4040"/>
          </a:solidFill>
          <a:ln w="9525">
            <a:solidFill>
              <a:schemeClr val="tx1"/>
            </a:solidFill>
            <a:miter lim="800000"/>
            <a:headEnd/>
            <a:tailEnd/>
          </a:ln>
        </p:spPr>
        <p:txBody>
          <a:bodyPr wrap="none"/>
          <a:lstStyle/>
          <a:p>
            <a:pPr algn="ctr" eaLnBrk="1" hangingPunct="1">
              <a:lnSpc>
                <a:spcPct val="100000"/>
              </a:lnSpc>
            </a:pPr>
            <a:r>
              <a:rPr lang="en-US" sz="1400" dirty="0">
                <a:solidFill>
                  <a:schemeClr val="bg1"/>
                </a:solidFill>
                <a:latin typeface="Calibri" pitchFamily="34" charset="0"/>
              </a:rPr>
              <a:t>Retirement</a:t>
            </a:r>
          </a:p>
          <a:p>
            <a:pPr algn="ctr" eaLnBrk="1" hangingPunct="1">
              <a:lnSpc>
                <a:spcPct val="100000"/>
              </a:lnSpc>
            </a:pPr>
            <a:r>
              <a:rPr lang="en-US" sz="1400" dirty="0">
                <a:solidFill>
                  <a:schemeClr val="bg1"/>
                </a:solidFill>
                <a:latin typeface="Calibri" pitchFamily="34" charset="0"/>
              </a:rPr>
              <a:t>Unit</a:t>
            </a:r>
          </a:p>
        </p:txBody>
      </p:sp>
      <p:sp>
        <p:nvSpPr>
          <p:cNvPr id="11307" name="Rectangle 49"/>
          <p:cNvSpPr>
            <a:spLocks noChangeArrowheads="1"/>
          </p:cNvSpPr>
          <p:nvPr/>
        </p:nvSpPr>
        <p:spPr bwMode="auto">
          <a:xfrm>
            <a:off x="4513841" y="2286000"/>
            <a:ext cx="769937" cy="457200"/>
          </a:xfrm>
          <a:prstGeom prst="rect">
            <a:avLst/>
          </a:prstGeom>
          <a:solidFill>
            <a:schemeClr val="bg1">
              <a:lumMod val="50000"/>
            </a:schemeClr>
          </a:solidFill>
          <a:ln w="9525">
            <a:solidFill>
              <a:schemeClr val="tx1"/>
            </a:solidFill>
            <a:miter lim="800000"/>
            <a:headEnd/>
            <a:tailEnd/>
          </a:ln>
        </p:spPr>
        <p:txBody>
          <a:bodyPr wrap="none" anchor="ctr"/>
          <a:lstStyle/>
          <a:p>
            <a:pPr algn="ctr" eaLnBrk="1" hangingPunct="1">
              <a:lnSpc>
                <a:spcPct val="100000"/>
              </a:lnSpc>
            </a:pPr>
            <a:r>
              <a:rPr lang="en-US" sz="1400" dirty="0">
                <a:solidFill>
                  <a:schemeClr val="bg1"/>
                </a:solidFill>
                <a:latin typeface="Calibri" pitchFamily="34" charset="0"/>
              </a:rPr>
              <a:t>Register</a:t>
            </a:r>
          </a:p>
          <a:p>
            <a:pPr algn="ctr" eaLnBrk="1" hangingPunct="1">
              <a:lnSpc>
                <a:spcPct val="100000"/>
              </a:lnSpc>
            </a:pPr>
            <a:r>
              <a:rPr lang="en-US" sz="1400" dirty="0">
                <a:solidFill>
                  <a:schemeClr val="bg1"/>
                </a:solidFill>
                <a:latin typeface="Calibri" pitchFamily="34" charset="0"/>
              </a:rPr>
              <a:t>File</a:t>
            </a:r>
          </a:p>
        </p:txBody>
      </p:sp>
      <p:sp>
        <p:nvSpPr>
          <p:cNvPr id="11308" name="Line 50"/>
          <p:cNvSpPr>
            <a:spLocks noChangeShapeType="1"/>
          </p:cNvSpPr>
          <p:nvPr/>
        </p:nvSpPr>
        <p:spPr bwMode="auto">
          <a:xfrm>
            <a:off x="3837565" y="2209800"/>
            <a:ext cx="482600" cy="0"/>
          </a:xfrm>
          <a:prstGeom prst="line">
            <a:avLst/>
          </a:prstGeom>
          <a:noFill/>
          <a:ln w="28575">
            <a:solidFill>
              <a:schemeClr val="tx1"/>
            </a:solidFill>
            <a:prstDash val="sysDot"/>
            <a:round/>
            <a:headEnd/>
            <a:tailEnd type="triangle" w="med" len="med"/>
          </a:ln>
        </p:spPr>
        <p:txBody>
          <a:bodyPr/>
          <a:lstStyle/>
          <a:p>
            <a:endParaRPr lang="en-US" dirty="0">
              <a:latin typeface="Calibri" pitchFamily="34" charset="0"/>
            </a:endParaRPr>
          </a:p>
        </p:txBody>
      </p:sp>
      <p:sp>
        <p:nvSpPr>
          <p:cNvPr id="11309" name="Freeform 51"/>
          <p:cNvSpPr>
            <a:spLocks/>
          </p:cNvSpPr>
          <p:nvPr/>
        </p:nvSpPr>
        <p:spPr bwMode="auto">
          <a:xfrm flipH="1">
            <a:off x="3428999" y="2667000"/>
            <a:ext cx="891166" cy="2209800"/>
          </a:xfrm>
          <a:custGeom>
            <a:avLst/>
            <a:gdLst>
              <a:gd name="T0" fmla="*/ 0 w 144"/>
              <a:gd name="T1" fmla="*/ 0 h 864"/>
              <a:gd name="T2" fmla="*/ 144 w 144"/>
              <a:gd name="T3" fmla="*/ 0 h 864"/>
              <a:gd name="T4" fmla="*/ 144 w 144"/>
              <a:gd name="T5" fmla="*/ 864 h 864"/>
              <a:gd name="T6" fmla="*/ 0 60000 65536"/>
              <a:gd name="T7" fmla="*/ 0 60000 65536"/>
              <a:gd name="T8" fmla="*/ 0 60000 65536"/>
              <a:gd name="T9" fmla="*/ 0 w 144"/>
              <a:gd name="T10" fmla="*/ 0 h 864"/>
              <a:gd name="T11" fmla="*/ 144 w 144"/>
              <a:gd name="T12" fmla="*/ 864 h 864"/>
            </a:gdLst>
            <a:ahLst/>
            <a:cxnLst>
              <a:cxn ang="T6">
                <a:pos x="T0" y="T1"/>
              </a:cxn>
              <a:cxn ang="T7">
                <a:pos x="T2" y="T3"/>
              </a:cxn>
              <a:cxn ang="T8">
                <a:pos x="T4" y="T5"/>
              </a:cxn>
            </a:cxnLst>
            <a:rect l="T9" t="T10" r="T11" b="T12"/>
            <a:pathLst>
              <a:path w="144" h="864">
                <a:moveTo>
                  <a:pt x="0" y="0"/>
                </a:moveTo>
                <a:lnTo>
                  <a:pt x="144" y="0"/>
                </a:lnTo>
                <a:lnTo>
                  <a:pt x="144" y="864"/>
                </a:lnTo>
              </a:path>
            </a:pathLst>
          </a:custGeom>
          <a:noFill/>
          <a:ln w="19050">
            <a:solidFill>
              <a:schemeClr val="tx1"/>
            </a:solidFill>
            <a:round/>
            <a:headEnd type="triangle" w="med" len="med"/>
            <a:tailEnd/>
          </a:ln>
        </p:spPr>
        <p:txBody>
          <a:bodyPr/>
          <a:lstStyle/>
          <a:p>
            <a:endParaRPr lang="en-US" dirty="0">
              <a:latin typeface="Calibri" pitchFamily="34" charset="0"/>
            </a:endParaRPr>
          </a:p>
        </p:txBody>
      </p:sp>
      <p:sp>
        <p:nvSpPr>
          <p:cNvPr id="11310" name="Text Box 52"/>
          <p:cNvSpPr txBox="1">
            <a:spLocks noChangeArrowheads="1"/>
          </p:cNvSpPr>
          <p:nvPr/>
        </p:nvSpPr>
        <p:spPr bwMode="auto">
          <a:xfrm>
            <a:off x="1981201" y="3159101"/>
            <a:ext cx="1445203" cy="307777"/>
          </a:xfrm>
          <a:prstGeom prst="rect">
            <a:avLst/>
          </a:prstGeom>
          <a:noFill/>
          <a:ln w="9525">
            <a:noFill/>
            <a:miter lim="800000"/>
            <a:headEnd/>
            <a:tailEnd/>
          </a:ln>
        </p:spPr>
        <p:txBody>
          <a:bodyPr wrap="none">
            <a:spAutoFit/>
          </a:bodyPr>
          <a:lstStyle/>
          <a:p>
            <a:pPr algn="r" eaLnBrk="1" hangingPunct="1">
              <a:lnSpc>
                <a:spcPct val="100000"/>
              </a:lnSpc>
            </a:pPr>
            <a:r>
              <a:rPr lang="en-US" sz="1400" dirty="0">
                <a:latin typeface="Calibri" pitchFamily="34" charset="0"/>
              </a:rPr>
              <a:t>Register Updates</a:t>
            </a:r>
          </a:p>
        </p:txBody>
      </p:sp>
      <p:sp>
        <p:nvSpPr>
          <p:cNvPr id="11311" name="Line 53"/>
          <p:cNvSpPr>
            <a:spLocks noChangeShapeType="1"/>
          </p:cNvSpPr>
          <p:nvPr/>
        </p:nvSpPr>
        <p:spPr bwMode="auto">
          <a:xfrm>
            <a:off x="5283777" y="2514600"/>
            <a:ext cx="482600" cy="0"/>
          </a:xfrm>
          <a:prstGeom prst="line">
            <a:avLst/>
          </a:prstGeom>
          <a:noFill/>
          <a:ln w="28575">
            <a:solidFill>
              <a:schemeClr val="tx1"/>
            </a:solidFill>
            <a:round/>
            <a:headEnd/>
            <a:tailEnd type="triangle" w="med" len="med"/>
          </a:ln>
        </p:spPr>
        <p:txBody>
          <a:bodyPr/>
          <a:lstStyle/>
          <a:p>
            <a:endParaRPr lang="en-US" dirty="0">
              <a:latin typeface="Calibri" pitchFamily="34" charset="0"/>
            </a:endParaRPr>
          </a:p>
        </p:txBody>
      </p:sp>
      <p:sp>
        <p:nvSpPr>
          <p:cNvPr id="11312" name="Freeform 54"/>
          <p:cNvSpPr>
            <a:spLocks/>
          </p:cNvSpPr>
          <p:nvPr/>
        </p:nvSpPr>
        <p:spPr bwMode="auto">
          <a:xfrm>
            <a:off x="5380615" y="2819400"/>
            <a:ext cx="963612" cy="228600"/>
          </a:xfrm>
          <a:custGeom>
            <a:avLst/>
            <a:gdLst>
              <a:gd name="T0" fmla="*/ 480 w 480"/>
              <a:gd name="T1" fmla="*/ 144 h 144"/>
              <a:gd name="T2" fmla="*/ 0 w 480"/>
              <a:gd name="T3" fmla="*/ 144 h 144"/>
              <a:gd name="T4" fmla="*/ 0 w 480"/>
              <a:gd name="T5" fmla="*/ 0 h 144"/>
              <a:gd name="T6" fmla="*/ 0 60000 65536"/>
              <a:gd name="T7" fmla="*/ 0 60000 65536"/>
              <a:gd name="T8" fmla="*/ 0 60000 65536"/>
              <a:gd name="T9" fmla="*/ 0 w 480"/>
              <a:gd name="T10" fmla="*/ 0 h 144"/>
              <a:gd name="T11" fmla="*/ 480 w 480"/>
              <a:gd name="T12" fmla="*/ 144 h 144"/>
            </a:gdLst>
            <a:ahLst/>
            <a:cxnLst>
              <a:cxn ang="T6">
                <a:pos x="T0" y="T1"/>
              </a:cxn>
              <a:cxn ang="T7">
                <a:pos x="T2" y="T3"/>
              </a:cxn>
              <a:cxn ang="T8">
                <a:pos x="T4" y="T5"/>
              </a:cxn>
            </a:cxnLst>
            <a:rect l="T9" t="T10" r="T11" b="T12"/>
            <a:pathLst>
              <a:path w="480" h="144">
                <a:moveTo>
                  <a:pt x="480" y="144"/>
                </a:moveTo>
                <a:lnTo>
                  <a:pt x="0" y="144"/>
                </a:lnTo>
                <a:lnTo>
                  <a:pt x="0" y="0"/>
                </a:lnTo>
              </a:path>
            </a:pathLst>
          </a:custGeom>
          <a:noFill/>
          <a:ln w="28575">
            <a:solidFill>
              <a:schemeClr val="tx1"/>
            </a:solidFill>
            <a:round/>
            <a:headEnd/>
            <a:tailEnd type="triangle" w="med" len="med"/>
          </a:ln>
        </p:spPr>
        <p:txBody>
          <a:bodyPr/>
          <a:lstStyle/>
          <a:p>
            <a:endParaRPr lang="en-US" dirty="0">
              <a:latin typeface="Calibri" pitchFamily="34" charset="0"/>
            </a:endParaRPr>
          </a:p>
        </p:txBody>
      </p:sp>
      <mc:AlternateContent xmlns:mc="http://schemas.openxmlformats.org/markup-compatibility/2006">
        <mc:Choice xmlns:a14="http://schemas.microsoft.com/office/drawing/2010/main" Requires="a14">
          <p:sp>
            <p:nvSpPr>
              <p:cNvPr id="56" name="Text Placeholder 5">
                <a:extLst>
                  <a:ext uri="{FF2B5EF4-FFF2-40B4-BE49-F238E27FC236}">
                    <a16:creationId xmlns:a16="http://schemas.microsoft.com/office/drawing/2014/main" id="{0CDE9191-303F-40DF-8316-348B02539942}"/>
                  </a:ext>
                </a:extLst>
              </p:cNvPr>
              <p:cNvSpPr txBox="1">
                <a:spLocks/>
              </p:cNvSpPr>
              <p:nvPr/>
            </p:nvSpPr>
            <p:spPr>
              <a:xfrm>
                <a:off x="147344" y="6525676"/>
                <a:ext cx="2567110" cy="20581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700" dirty="0"/>
                  <a:t>[15-213 @ CMU]</a:t>
                </a:r>
                <a14:m>
                  <m:oMath xmlns:m="http://schemas.openxmlformats.org/officeDocument/2006/math">
                    <m:r>
                      <a:rPr lang="en-US" sz="700" i="1">
                        <a:latin typeface="Cambria Math" panose="02040503050406030204" pitchFamily="18" charset="0"/>
                      </a:rPr>
                      <m:t>→</m:t>
                    </m:r>
                  </m:oMath>
                </a14:m>
                <a:endParaRPr lang="en-US" sz="700" dirty="0"/>
              </a:p>
            </p:txBody>
          </p:sp>
        </mc:Choice>
        <mc:Fallback>
          <p:sp>
            <p:nvSpPr>
              <p:cNvPr id="56" name="Text Placeholder 5">
                <a:extLst>
                  <a:ext uri="{FF2B5EF4-FFF2-40B4-BE49-F238E27FC236}">
                    <a16:creationId xmlns:a16="http://schemas.microsoft.com/office/drawing/2014/main" id="{0CDE9191-303F-40DF-8316-348B02539942}"/>
                  </a:ext>
                </a:extLst>
              </p:cNvPr>
              <p:cNvSpPr txBox="1">
                <a:spLocks noRot="1" noChangeAspect="1" noMove="1" noResize="1" noEditPoints="1" noAdjustHandles="1" noChangeArrowheads="1" noChangeShapeType="1" noTextEdit="1"/>
              </p:cNvSpPr>
              <p:nvPr/>
            </p:nvSpPr>
            <p:spPr>
              <a:xfrm>
                <a:off x="147344" y="6525676"/>
                <a:ext cx="2567110" cy="205819"/>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476462333"/>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861862-8E69-4EEA-89C6-5ACE6C2ABEA0}"/>
              </a:ext>
            </a:extLst>
          </p:cNvPr>
          <p:cNvSpPr>
            <a:spLocks noGrp="1"/>
          </p:cNvSpPr>
          <p:nvPr>
            <p:ph type="title"/>
          </p:nvPr>
        </p:nvSpPr>
        <p:spPr/>
        <p:txBody>
          <a:bodyPr/>
          <a:lstStyle/>
          <a:p>
            <a:r>
              <a:rPr lang="en-US" dirty="0"/>
              <a:t>Some Roman Emperors</a:t>
            </a:r>
          </a:p>
        </p:txBody>
      </p:sp>
      <p:sp>
        <p:nvSpPr>
          <p:cNvPr id="3" name="Slide Number Placeholder 2">
            <a:extLst>
              <a:ext uri="{FF2B5EF4-FFF2-40B4-BE49-F238E27FC236}">
                <a16:creationId xmlns:a16="http://schemas.microsoft.com/office/drawing/2014/main" id="{373A3993-AE62-4A67-9105-B174EBAE2EF6}"/>
              </a:ext>
            </a:extLst>
          </p:cNvPr>
          <p:cNvSpPr>
            <a:spLocks noGrp="1"/>
          </p:cNvSpPr>
          <p:nvPr>
            <p:ph type="sldNum" sz="quarter" idx="12"/>
          </p:nvPr>
        </p:nvSpPr>
        <p:spPr/>
        <p:txBody>
          <a:bodyPr/>
          <a:lstStyle/>
          <a:p>
            <a:fld id="{67D2203D-769A-4D5A-AE4C-EA73FDE6A130}" type="slidenum">
              <a:rPr lang="en-US" smtClean="0"/>
              <a:t>4</a:t>
            </a:fld>
            <a:endParaRPr lang="en-US"/>
          </a:p>
        </p:txBody>
      </p:sp>
      <p:sp>
        <p:nvSpPr>
          <p:cNvPr id="5" name="TextBox 4">
            <a:extLst>
              <a:ext uri="{FF2B5EF4-FFF2-40B4-BE49-F238E27FC236}">
                <a16:creationId xmlns:a16="http://schemas.microsoft.com/office/drawing/2014/main" id="{8ACDB105-82D4-46B0-A98C-E218F09AE5C9}"/>
              </a:ext>
            </a:extLst>
          </p:cNvPr>
          <p:cNvSpPr txBox="1"/>
          <p:nvPr/>
        </p:nvSpPr>
        <p:spPr>
          <a:xfrm>
            <a:off x="2932113" y="2828835"/>
            <a:ext cx="6194424" cy="1200329"/>
          </a:xfrm>
          <a:prstGeom prst="rect">
            <a:avLst/>
          </a:prstGeom>
          <a:noFill/>
        </p:spPr>
        <p:txBody>
          <a:bodyPr wrap="square">
            <a:spAutoFit/>
          </a:bodyPr>
          <a:lstStyle/>
          <a:p>
            <a:r>
              <a:rPr lang="fr-FR" dirty="0"/>
              <a:t>Trajan (98–117 CE)		</a:t>
            </a:r>
          </a:p>
          <a:p>
            <a:r>
              <a:rPr lang="fr-FR" dirty="0" err="1"/>
              <a:t>Hadrian</a:t>
            </a:r>
            <a:r>
              <a:rPr lang="fr-FR" dirty="0"/>
              <a:t> (117–138 CE)</a:t>
            </a:r>
          </a:p>
          <a:p>
            <a:r>
              <a:rPr lang="fr-FR" dirty="0" err="1"/>
              <a:t>Antoninus</a:t>
            </a:r>
            <a:r>
              <a:rPr lang="fr-FR" dirty="0"/>
              <a:t> Pius (138–161 CE)</a:t>
            </a:r>
          </a:p>
          <a:p>
            <a:r>
              <a:rPr lang="fr-FR" dirty="0"/>
              <a:t>Marcus Aurelius (161–180 CE)</a:t>
            </a:r>
            <a:endParaRPr lang="en-US" dirty="0"/>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AFE9ABB9-C79C-42D6-BE97-5C92DAC4E33B}"/>
                  </a:ext>
                </a:extLst>
              </p:cNvPr>
              <p:cNvSpPr txBox="1"/>
              <p:nvPr/>
            </p:nvSpPr>
            <p:spPr>
              <a:xfrm>
                <a:off x="5932488" y="2828835"/>
                <a:ext cx="4983162" cy="369332"/>
              </a:xfrm>
              <a:prstGeom prst="rect">
                <a:avLst/>
              </a:prstGeom>
              <a:noFill/>
            </p:spPr>
            <p:txBody>
              <a:bodyPr wrap="square">
                <a:spAutoFit/>
              </a:bodyPr>
              <a:lstStyle/>
              <a:p>
                <a14:m>
                  <m:oMath xmlns:m="http://schemas.openxmlformats.org/officeDocument/2006/math">
                    <m:r>
                      <a:rPr lang="en-US" b="0" i="1" smtClean="0">
                        <a:latin typeface="Cambria Math" panose="02040503050406030204" pitchFamily="18" charset="0"/>
                      </a:rPr>
                      <m:t>←</m:t>
                    </m:r>
                  </m:oMath>
                </a14:m>
                <a:r>
                  <a:rPr lang="en-US" dirty="0"/>
                  <a:t>Nice piece of Engineering, </a:t>
                </a:r>
                <a:r>
                  <a:rPr lang="en-US" dirty="0">
                    <a:hlinkClick r:id="rId2"/>
                  </a:rPr>
                  <a:t>bridge across Danube</a:t>
                </a:r>
                <a:endParaRPr lang="en-US" dirty="0"/>
              </a:p>
            </p:txBody>
          </p:sp>
        </mc:Choice>
        <mc:Fallback xmlns="">
          <p:sp>
            <p:nvSpPr>
              <p:cNvPr id="7" name="TextBox 6">
                <a:extLst>
                  <a:ext uri="{FF2B5EF4-FFF2-40B4-BE49-F238E27FC236}">
                    <a16:creationId xmlns:a16="http://schemas.microsoft.com/office/drawing/2014/main" id="{AFE9ABB9-C79C-42D6-BE97-5C92DAC4E33B}"/>
                  </a:ext>
                </a:extLst>
              </p:cNvPr>
              <p:cNvSpPr txBox="1">
                <a:spLocks noRot="1" noChangeAspect="1" noMove="1" noResize="1" noEditPoints="1" noAdjustHandles="1" noChangeArrowheads="1" noChangeShapeType="1" noTextEdit="1"/>
              </p:cNvSpPr>
              <p:nvPr/>
            </p:nvSpPr>
            <p:spPr>
              <a:xfrm>
                <a:off x="5932488" y="2828835"/>
                <a:ext cx="4983162" cy="369332"/>
              </a:xfrm>
              <a:prstGeom prst="rect">
                <a:avLst/>
              </a:prstGeom>
              <a:blipFill>
                <a:blip r:embed="rId3"/>
                <a:stretch>
                  <a:fillRect t="-8197"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48F7396-CFA2-4D7A-8C73-DF050733C807}"/>
                  </a:ext>
                </a:extLst>
              </p:cNvPr>
              <p:cNvSpPr txBox="1"/>
              <p:nvPr/>
            </p:nvSpPr>
            <p:spPr>
              <a:xfrm>
                <a:off x="5932488" y="3616235"/>
                <a:ext cx="4983162" cy="369332"/>
              </a:xfrm>
              <a:prstGeom prst="rect">
                <a:avLst/>
              </a:prstGeom>
              <a:noFill/>
            </p:spPr>
            <p:txBody>
              <a:bodyPr wrap="square">
                <a:spAutoFit/>
              </a:bodyPr>
              <a:lstStyle/>
              <a:p>
                <a14:m>
                  <m:oMath xmlns:m="http://schemas.openxmlformats.org/officeDocument/2006/math">
                    <m:r>
                      <a:rPr lang="en-US" b="0" i="1" smtClean="0">
                        <a:latin typeface="Cambria Math" panose="02040503050406030204" pitchFamily="18" charset="0"/>
                      </a:rPr>
                      <m:t>←</m:t>
                    </m:r>
                  </m:oMath>
                </a14:m>
                <a:r>
                  <a:rPr lang="en-US" dirty="0"/>
                  <a:t>Nice thinking, this one</a:t>
                </a:r>
              </a:p>
            </p:txBody>
          </p:sp>
        </mc:Choice>
        <mc:Fallback xmlns="">
          <p:sp>
            <p:nvSpPr>
              <p:cNvPr id="8" name="TextBox 7">
                <a:extLst>
                  <a:ext uri="{FF2B5EF4-FFF2-40B4-BE49-F238E27FC236}">
                    <a16:creationId xmlns:a16="http://schemas.microsoft.com/office/drawing/2014/main" id="{548F7396-CFA2-4D7A-8C73-DF050733C807}"/>
                  </a:ext>
                </a:extLst>
              </p:cNvPr>
              <p:cNvSpPr txBox="1">
                <a:spLocks noRot="1" noChangeAspect="1" noMove="1" noResize="1" noEditPoints="1" noAdjustHandles="1" noChangeArrowheads="1" noChangeShapeType="1" noTextEdit="1"/>
              </p:cNvSpPr>
              <p:nvPr/>
            </p:nvSpPr>
            <p:spPr>
              <a:xfrm>
                <a:off x="5932488" y="3616235"/>
                <a:ext cx="4983162" cy="369332"/>
              </a:xfrm>
              <a:prstGeom prst="rect">
                <a:avLst/>
              </a:prstGeom>
              <a:blipFill>
                <a:blip r:embed="rId4"/>
                <a:stretch>
                  <a:fillRect t="-8197"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991BD540-775E-4BFF-9A45-B779C073F705}"/>
                  </a:ext>
                </a:extLst>
              </p:cNvPr>
              <p:cNvSpPr txBox="1"/>
              <p:nvPr/>
            </p:nvSpPr>
            <p:spPr>
              <a:xfrm>
                <a:off x="5932488" y="3118770"/>
                <a:ext cx="4983162" cy="369332"/>
              </a:xfrm>
              <a:prstGeom prst="rect">
                <a:avLst/>
              </a:prstGeom>
              <a:noFill/>
            </p:spPr>
            <p:txBody>
              <a:bodyPr wrap="square">
                <a:spAutoFit/>
              </a:bodyPr>
              <a:lstStyle/>
              <a:p>
                <a14:m>
                  <m:oMath xmlns:m="http://schemas.openxmlformats.org/officeDocument/2006/math">
                    <m:r>
                      <a:rPr lang="en-US" b="0" i="1" smtClean="0">
                        <a:latin typeface="Cambria Math" panose="02040503050406030204" pitchFamily="18" charset="0"/>
                      </a:rPr>
                      <m:t>←</m:t>
                    </m:r>
                  </m:oMath>
                </a14:m>
                <a:r>
                  <a:rPr lang="en-US" dirty="0"/>
                  <a:t>Nice </a:t>
                </a:r>
                <a:r>
                  <a:rPr lang="en-US" dirty="0">
                    <a:hlinkClick r:id="rId5"/>
                  </a:rPr>
                  <a:t>novel</a:t>
                </a:r>
                <a:r>
                  <a:rPr lang="en-US" dirty="0"/>
                  <a:t> about this one</a:t>
                </a:r>
              </a:p>
            </p:txBody>
          </p:sp>
        </mc:Choice>
        <mc:Fallback xmlns="">
          <p:sp>
            <p:nvSpPr>
              <p:cNvPr id="9" name="TextBox 8">
                <a:extLst>
                  <a:ext uri="{FF2B5EF4-FFF2-40B4-BE49-F238E27FC236}">
                    <a16:creationId xmlns:a16="http://schemas.microsoft.com/office/drawing/2014/main" id="{991BD540-775E-4BFF-9A45-B779C073F705}"/>
                  </a:ext>
                </a:extLst>
              </p:cNvPr>
              <p:cNvSpPr txBox="1">
                <a:spLocks noRot="1" noChangeAspect="1" noMove="1" noResize="1" noEditPoints="1" noAdjustHandles="1" noChangeArrowheads="1" noChangeShapeType="1" noTextEdit="1"/>
              </p:cNvSpPr>
              <p:nvPr/>
            </p:nvSpPr>
            <p:spPr>
              <a:xfrm>
                <a:off x="5932488" y="3118770"/>
                <a:ext cx="4983162" cy="369332"/>
              </a:xfrm>
              <a:prstGeom prst="rect">
                <a:avLst/>
              </a:prstGeom>
              <a:blipFill>
                <a:blip r:embed="rId6"/>
                <a:stretch>
                  <a:fillRect t="-10000" b="-26667"/>
                </a:stretch>
              </a:blipFill>
            </p:spPr>
            <p:txBody>
              <a:bodyPr/>
              <a:lstStyle/>
              <a:p>
                <a:r>
                  <a:rPr lang="en-US">
                    <a:noFill/>
                  </a:rPr>
                  <a:t> </a:t>
                </a:r>
              </a:p>
            </p:txBody>
          </p:sp>
        </mc:Fallback>
      </mc:AlternateContent>
    </p:spTree>
    <p:extLst>
      <p:ext uri="{BB962C8B-B14F-4D97-AF65-F5344CB8AC3E}">
        <p14:creationId xmlns:p14="http://schemas.microsoft.com/office/powerpoint/2010/main" val="2897972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02" name="Rectangle 2"/>
          <p:cNvSpPr>
            <a:spLocks noGrp="1" noChangeArrowheads="1"/>
          </p:cNvSpPr>
          <p:nvPr>
            <p:ph type="title"/>
          </p:nvPr>
        </p:nvSpPr>
        <p:spPr/>
        <p:txBody>
          <a:bodyPr>
            <a:normAutofit/>
          </a:bodyPr>
          <a:lstStyle/>
          <a:p>
            <a:pPr eaLnBrk="1" hangingPunct="1">
              <a:defRPr/>
            </a:pPr>
            <a:r>
              <a:rPr lang="en-US"/>
              <a:t>Branch Outcomes</a:t>
            </a:r>
          </a:p>
        </p:txBody>
      </p:sp>
      <p:sp>
        <p:nvSpPr>
          <p:cNvPr id="2" name="Slide Number Placeholder 1">
            <a:extLst>
              <a:ext uri="{FF2B5EF4-FFF2-40B4-BE49-F238E27FC236}">
                <a16:creationId xmlns:a16="http://schemas.microsoft.com/office/drawing/2014/main" id="{8FEDA983-49EA-47A7-B263-0F20646B437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9155" name="Rectangle 3"/>
          <p:cNvSpPr>
            <a:spLocks noGrp="1" noChangeArrowheads="1"/>
          </p:cNvSpPr>
          <p:nvPr>
            <p:ph type="body" idx="4294967295"/>
          </p:nvPr>
        </p:nvSpPr>
        <p:spPr>
          <a:xfrm>
            <a:off x="446417" y="1142999"/>
            <a:ext cx="10823368" cy="1828800"/>
          </a:xfrm>
        </p:spPr>
        <p:txBody>
          <a:bodyPr/>
          <a:lstStyle/>
          <a:p>
            <a:pPr marL="285750" lvl="1" indent="-171450"/>
            <a:r>
              <a:rPr lang="en-US" sz="2200" dirty="0"/>
              <a:t>When encounter conditional branch, cannot determine where to continue fetching</a:t>
            </a:r>
          </a:p>
          <a:p>
            <a:pPr marL="573088" lvl="2" indent="-173038"/>
            <a:r>
              <a:rPr lang="en-US" dirty="0"/>
              <a:t>Branch Taken: Transfer control to branch target</a:t>
            </a:r>
          </a:p>
          <a:p>
            <a:pPr marL="573088" lvl="2" indent="-173038"/>
            <a:r>
              <a:rPr lang="en-US" dirty="0"/>
              <a:t>Branch Not-Taken: Continue with next instruction in sequence</a:t>
            </a:r>
          </a:p>
          <a:p>
            <a:pPr marL="285750" lvl="1" indent="-171450"/>
            <a:endParaRPr lang="en-US" sz="2200" dirty="0"/>
          </a:p>
          <a:p>
            <a:pPr marL="285750" lvl="1" indent="-171450"/>
            <a:r>
              <a:rPr lang="en-US" sz="2200" dirty="0"/>
              <a:t>Cannot resolve until outcome determined by branch/integer unit</a:t>
            </a:r>
          </a:p>
        </p:txBody>
      </p:sp>
      <p:sp>
        <p:nvSpPr>
          <p:cNvPr id="49158" name="Text Box 6"/>
          <p:cNvSpPr txBox="1">
            <a:spLocks noChangeArrowheads="1"/>
          </p:cNvSpPr>
          <p:nvPr/>
        </p:nvSpPr>
        <p:spPr bwMode="auto">
          <a:xfrm>
            <a:off x="6477001" y="4800600"/>
            <a:ext cx="1428853" cy="369332"/>
          </a:xfrm>
          <a:prstGeom prst="rect">
            <a:avLst/>
          </a:prstGeom>
          <a:noFill/>
          <a:ln w="25400">
            <a:noFill/>
            <a:miter lim="800000"/>
            <a:headEnd/>
            <a:tailEnd/>
          </a:ln>
        </p:spPr>
        <p:txBody>
          <a:bodyPr wrap="none">
            <a:spAutoFit/>
          </a:bodyPr>
          <a:lstStyle/>
          <a:p>
            <a:pPr>
              <a:lnSpc>
                <a:spcPct val="100000"/>
              </a:lnSpc>
            </a:pPr>
            <a:r>
              <a:rPr lang="en-US" dirty="0">
                <a:solidFill>
                  <a:srgbClr val="990000"/>
                </a:solidFill>
                <a:latin typeface="Calibri" pitchFamily="34" charset="0"/>
              </a:rPr>
              <a:t>Branch Taken</a:t>
            </a:r>
          </a:p>
        </p:txBody>
      </p:sp>
      <p:sp>
        <p:nvSpPr>
          <p:cNvPr id="49159" name="Freeform 7"/>
          <p:cNvSpPr>
            <a:spLocks/>
          </p:cNvSpPr>
          <p:nvPr/>
        </p:nvSpPr>
        <p:spPr bwMode="auto">
          <a:xfrm>
            <a:off x="6187830" y="4209145"/>
            <a:ext cx="838200" cy="228600"/>
          </a:xfrm>
          <a:custGeom>
            <a:avLst/>
            <a:gdLst>
              <a:gd name="T0" fmla="*/ 0 w 248"/>
              <a:gd name="T1" fmla="*/ 0 h 144"/>
              <a:gd name="T2" fmla="*/ 240 w 248"/>
              <a:gd name="T3" fmla="*/ 48 h 144"/>
              <a:gd name="T4" fmla="*/ 48 w 248"/>
              <a:gd name="T5" fmla="*/ 144 h 144"/>
              <a:gd name="T6" fmla="*/ 0 60000 65536"/>
              <a:gd name="T7" fmla="*/ 0 60000 65536"/>
              <a:gd name="T8" fmla="*/ 0 60000 65536"/>
              <a:gd name="T9" fmla="*/ 0 w 248"/>
              <a:gd name="T10" fmla="*/ 0 h 144"/>
              <a:gd name="T11" fmla="*/ 248 w 248"/>
              <a:gd name="T12" fmla="*/ 144 h 144"/>
            </a:gdLst>
            <a:ahLst/>
            <a:cxnLst>
              <a:cxn ang="T6">
                <a:pos x="T0" y="T1"/>
              </a:cxn>
              <a:cxn ang="T7">
                <a:pos x="T2" y="T3"/>
              </a:cxn>
              <a:cxn ang="T8">
                <a:pos x="T4" y="T5"/>
              </a:cxn>
            </a:cxnLst>
            <a:rect l="T9" t="T10" r="T11" b="T12"/>
            <a:pathLst>
              <a:path w="248" h="144">
                <a:moveTo>
                  <a:pt x="0" y="0"/>
                </a:moveTo>
                <a:cubicBezTo>
                  <a:pt x="116" y="12"/>
                  <a:pt x="232" y="24"/>
                  <a:pt x="240" y="48"/>
                </a:cubicBezTo>
                <a:cubicBezTo>
                  <a:pt x="248" y="72"/>
                  <a:pt x="148" y="108"/>
                  <a:pt x="48" y="144"/>
                </a:cubicBezTo>
              </a:path>
            </a:pathLst>
          </a:custGeom>
          <a:noFill/>
          <a:ln w="38100">
            <a:solidFill>
              <a:srgbClr val="0000FF"/>
            </a:solidFill>
            <a:round/>
            <a:headEnd/>
            <a:tailEnd type="triangle" w="med" len="med"/>
          </a:ln>
        </p:spPr>
        <p:txBody>
          <a:bodyPr/>
          <a:lstStyle/>
          <a:p>
            <a:endParaRPr lang="en-US">
              <a:solidFill>
                <a:srgbClr val="0000FF"/>
              </a:solidFill>
            </a:endParaRPr>
          </a:p>
        </p:txBody>
      </p:sp>
      <p:sp>
        <p:nvSpPr>
          <p:cNvPr id="49160" name="Text Box 8"/>
          <p:cNvSpPr txBox="1">
            <a:spLocks noChangeArrowheads="1"/>
          </p:cNvSpPr>
          <p:nvPr/>
        </p:nvSpPr>
        <p:spPr bwMode="auto">
          <a:xfrm>
            <a:off x="7010401" y="4038600"/>
            <a:ext cx="1847237" cy="369332"/>
          </a:xfrm>
          <a:prstGeom prst="rect">
            <a:avLst/>
          </a:prstGeom>
          <a:noFill/>
          <a:ln w="25400">
            <a:noFill/>
            <a:miter lim="800000"/>
            <a:headEnd/>
            <a:tailEnd/>
          </a:ln>
        </p:spPr>
        <p:txBody>
          <a:bodyPr wrap="none">
            <a:spAutoFit/>
          </a:bodyPr>
          <a:lstStyle/>
          <a:p>
            <a:pPr>
              <a:lnSpc>
                <a:spcPct val="100000"/>
              </a:lnSpc>
            </a:pPr>
            <a:r>
              <a:rPr lang="en-US" dirty="0">
                <a:solidFill>
                  <a:srgbClr val="0000FF"/>
                </a:solidFill>
                <a:latin typeface="Calibri" pitchFamily="34" charset="0"/>
              </a:rPr>
              <a:t>Branch Not-Taken</a:t>
            </a:r>
          </a:p>
        </p:txBody>
      </p:sp>
      <p:sp>
        <p:nvSpPr>
          <p:cNvPr id="10" name="Rectangle 4"/>
          <p:cNvSpPr>
            <a:spLocks noChangeArrowheads="1"/>
          </p:cNvSpPr>
          <p:nvPr/>
        </p:nvSpPr>
        <p:spPr bwMode="auto">
          <a:xfrm>
            <a:off x="1752601" y="3457220"/>
            <a:ext cx="4615445" cy="2305760"/>
          </a:xfrm>
          <a:prstGeom prst="rect">
            <a:avLst/>
          </a:prstGeom>
          <a:solidFill>
            <a:schemeClr val="bg1">
              <a:lumMod val="95000"/>
            </a:schemeClr>
          </a:solidFill>
          <a:ln w="19050" cmpd="dbl">
            <a:solidFill>
              <a:schemeClr val="tx1"/>
            </a:solidFill>
            <a:miter lim="800000"/>
            <a:headEnd/>
            <a:tailEnd/>
          </a:ln>
        </p:spPr>
        <p:txBody>
          <a:bodyPr wrap="none" lIns="90487" tIns="44450" rIns="90487" bIns="44450">
            <a:spAutoFit/>
          </a:bodyPr>
          <a:lstStyle/>
          <a:p>
            <a:pPr>
              <a:tabLst>
                <a:tab pos="685800" algn="l"/>
                <a:tab pos="1435100" algn="l"/>
                <a:tab pos="3606800" algn="l"/>
                <a:tab pos="4686300" algn="l"/>
              </a:tabLst>
            </a:pPr>
            <a:r>
              <a:rPr lang="nl-NL" dirty="0">
                <a:latin typeface="Courier New" pitchFamily="49" charset="0"/>
              </a:rPr>
              <a:t>  404663:  </a:t>
            </a:r>
            <a:r>
              <a:rPr lang="nl-NL" dirty="0" err="1">
                <a:latin typeface="Courier New" pitchFamily="49" charset="0"/>
              </a:rPr>
              <a:t>mov</a:t>
            </a:r>
            <a:r>
              <a:rPr lang="nl-NL" dirty="0">
                <a:latin typeface="Courier New" pitchFamily="49" charset="0"/>
              </a:rPr>
              <a:t>    $0x0,%eax</a:t>
            </a:r>
          </a:p>
          <a:p>
            <a:pPr>
              <a:tabLst>
                <a:tab pos="685800" algn="l"/>
                <a:tab pos="1435100" algn="l"/>
                <a:tab pos="3606800" algn="l"/>
                <a:tab pos="4686300" algn="l"/>
              </a:tabLst>
            </a:pPr>
            <a:r>
              <a:rPr lang="nl-NL" dirty="0">
                <a:latin typeface="Courier New" pitchFamily="49" charset="0"/>
              </a:rPr>
              <a:t>  404668:  </a:t>
            </a:r>
            <a:r>
              <a:rPr lang="nl-NL" dirty="0" err="1">
                <a:latin typeface="Courier New" pitchFamily="49" charset="0"/>
              </a:rPr>
              <a:t>cmp</a:t>
            </a:r>
            <a:r>
              <a:rPr lang="nl-NL" dirty="0">
                <a:latin typeface="Courier New" pitchFamily="49" charset="0"/>
              </a:rPr>
              <a:t>    (%</a:t>
            </a:r>
            <a:r>
              <a:rPr lang="nl-NL" dirty="0" err="1">
                <a:latin typeface="Courier New" pitchFamily="49" charset="0"/>
              </a:rPr>
              <a:t>rdi</a:t>
            </a:r>
            <a:r>
              <a:rPr lang="nl-NL" dirty="0">
                <a:latin typeface="Courier New" pitchFamily="49" charset="0"/>
              </a:rPr>
              <a:t>),%</a:t>
            </a:r>
            <a:r>
              <a:rPr lang="nl-NL" dirty="0" err="1">
                <a:latin typeface="Courier New" pitchFamily="49" charset="0"/>
              </a:rPr>
              <a:t>rsi</a:t>
            </a:r>
            <a:endParaRPr lang="nl-NL" dirty="0">
              <a:latin typeface="Courier New" pitchFamily="49" charset="0"/>
            </a:endParaRPr>
          </a:p>
          <a:p>
            <a:pPr>
              <a:tabLst>
                <a:tab pos="685800" algn="l"/>
                <a:tab pos="1435100" algn="l"/>
                <a:tab pos="3606800" algn="l"/>
                <a:tab pos="4686300" algn="l"/>
              </a:tabLst>
            </a:pPr>
            <a:r>
              <a:rPr lang="nl-NL" dirty="0">
                <a:latin typeface="Courier New" pitchFamily="49" charset="0"/>
              </a:rPr>
              <a:t>  </a:t>
            </a:r>
            <a:r>
              <a:rPr lang="nl-NL" i="1" dirty="0">
                <a:latin typeface="Courier New" pitchFamily="49" charset="0"/>
              </a:rPr>
              <a:t>40466b:  </a:t>
            </a:r>
            <a:r>
              <a:rPr lang="nl-NL" i="1" dirty="0" err="1">
                <a:latin typeface="Courier New" pitchFamily="49" charset="0"/>
              </a:rPr>
              <a:t>jge</a:t>
            </a:r>
            <a:r>
              <a:rPr lang="nl-NL" i="1" dirty="0">
                <a:latin typeface="Courier New" pitchFamily="49" charset="0"/>
              </a:rPr>
              <a:t>    404685</a:t>
            </a:r>
          </a:p>
          <a:p>
            <a:pPr>
              <a:tabLst>
                <a:tab pos="685800" algn="l"/>
                <a:tab pos="1435100" algn="l"/>
                <a:tab pos="3606800" algn="l"/>
                <a:tab pos="4686300" algn="l"/>
              </a:tabLst>
            </a:pPr>
            <a:r>
              <a:rPr lang="nl-NL" dirty="0">
                <a:latin typeface="Courier New" pitchFamily="49" charset="0"/>
              </a:rPr>
              <a:t>  40466d:  </a:t>
            </a:r>
            <a:r>
              <a:rPr lang="nl-NL" dirty="0" err="1">
                <a:latin typeface="Courier New" pitchFamily="49" charset="0"/>
              </a:rPr>
              <a:t>mov</a:t>
            </a:r>
            <a:r>
              <a:rPr lang="nl-NL" dirty="0">
                <a:latin typeface="Courier New" pitchFamily="49" charset="0"/>
              </a:rPr>
              <a:t>    0x8(%</a:t>
            </a:r>
            <a:r>
              <a:rPr lang="nl-NL" dirty="0" err="1">
                <a:latin typeface="Courier New" pitchFamily="49" charset="0"/>
              </a:rPr>
              <a:t>rdi</a:t>
            </a:r>
            <a:r>
              <a:rPr lang="nl-NL" dirty="0">
                <a:latin typeface="Courier New" pitchFamily="49" charset="0"/>
              </a:rPr>
              <a:t>),%</a:t>
            </a:r>
            <a:r>
              <a:rPr lang="nl-NL" dirty="0" err="1">
                <a:latin typeface="Courier New" pitchFamily="49" charset="0"/>
              </a:rPr>
              <a:t>rax</a:t>
            </a:r>
            <a:endParaRPr lang="nl-NL" dirty="0">
              <a:latin typeface="Courier New" pitchFamily="49" charset="0"/>
            </a:endParaRPr>
          </a:p>
          <a:p>
            <a:pPr>
              <a:tabLst>
                <a:tab pos="685800" algn="l"/>
                <a:tab pos="1435100" algn="l"/>
                <a:tab pos="3606800" algn="l"/>
                <a:tab pos="4686300" algn="l"/>
              </a:tabLst>
            </a:pPr>
            <a:r>
              <a:rPr lang="nl-NL" dirty="0">
                <a:latin typeface="Courier New" pitchFamily="49" charset="0"/>
              </a:rPr>
              <a:t>   </a:t>
            </a:r>
          </a:p>
          <a:p>
            <a:pPr>
              <a:tabLst>
                <a:tab pos="685800" algn="l"/>
                <a:tab pos="1435100" algn="l"/>
                <a:tab pos="3606800" algn="l"/>
                <a:tab pos="4686300" algn="l"/>
              </a:tabLst>
            </a:pPr>
            <a:r>
              <a:rPr lang="nl-NL" dirty="0">
                <a:latin typeface="Courier New" pitchFamily="49" charset="0"/>
              </a:rPr>
              <a:t>   . . .</a:t>
            </a:r>
          </a:p>
          <a:p>
            <a:pPr>
              <a:tabLst>
                <a:tab pos="685800" algn="l"/>
                <a:tab pos="1435100" algn="l"/>
                <a:tab pos="3606800" algn="l"/>
                <a:tab pos="4686300" algn="l"/>
              </a:tabLst>
            </a:pPr>
            <a:endParaRPr lang="nl-NL" dirty="0">
              <a:latin typeface="Courier New" pitchFamily="49" charset="0"/>
            </a:endParaRPr>
          </a:p>
          <a:p>
            <a:pPr>
              <a:tabLst>
                <a:tab pos="685800" algn="l"/>
                <a:tab pos="1435100" algn="l"/>
                <a:tab pos="3606800" algn="l"/>
                <a:tab pos="4686300" algn="l"/>
              </a:tabLst>
            </a:pPr>
            <a:r>
              <a:rPr lang="nl-NL" dirty="0">
                <a:latin typeface="Courier New" pitchFamily="49" charset="0"/>
              </a:rPr>
              <a:t>  404685:  </a:t>
            </a:r>
            <a:r>
              <a:rPr lang="nl-NL" dirty="0" err="1">
                <a:latin typeface="Courier New" pitchFamily="49" charset="0"/>
              </a:rPr>
              <a:t>repz</a:t>
            </a:r>
            <a:r>
              <a:rPr lang="nl-NL" dirty="0">
                <a:latin typeface="Courier New" pitchFamily="49" charset="0"/>
              </a:rPr>
              <a:t> </a:t>
            </a:r>
            <a:r>
              <a:rPr lang="nl-NL" dirty="0" err="1">
                <a:latin typeface="Courier New" pitchFamily="49" charset="0"/>
              </a:rPr>
              <a:t>retq</a:t>
            </a:r>
            <a:endParaRPr lang="nl-NL" dirty="0">
              <a:latin typeface="Courier New" pitchFamily="49" charset="0"/>
            </a:endParaRPr>
          </a:p>
        </p:txBody>
      </p:sp>
      <p:sp>
        <p:nvSpPr>
          <p:cNvPr id="49161" name="Freeform 9"/>
          <p:cNvSpPr>
            <a:spLocks/>
          </p:cNvSpPr>
          <p:nvPr/>
        </p:nvSpPr>
        <p:spPr bwMode="auto">
          <a:xfrm rot="20773206" flipV="1">
            <a:off x="4471426" y="4284874"/>
            <a:ext cx="2505991" cy="952014"/>
          </a:xfrm>
          <a:custGeom>
            <a:avLst/>
            <a:gdLst>
              <a:gd name="T0" fmla="*/ 0 w 1379"/>
              <a:gd name="T1" fmla="*/ 0 h 664"/>
              <a:gd name="T2" fmla="*/ 1168 w 1379"/>
              <a:gd name="T3" fmla="*/ 216 h 664"/>
              <a:gd name="T4" fmla="*/ 1264 w 1379"/>
              <a:gd name="T5" fmla="*/ 400 h 664"/>
              <a:gd name="T6" fmla="*/ 832 w 1379"/>
              <a:gd name="T7" fmla="*/ 664 h 664"/>
              <a:gd name="T8" fmla="*/ 0 60000 65536"/>
              <a:gd name="T9" fmla="*/ 0 60000 65536"/>
              <a:gd name="T10" fmla="*/ 0 60000 65536"/>
              <a:gd name="T11" fmla="*/ 0 60000 65536"/>
              <a:gd name="T12" fmla="*/ 0 w 1379"/>
              <a:gd name="T13" fmla="*/ 0 h 664"/>
              <a:gd name="T14" fmla="*/ 1379 w 1379"/>
              <a:gd name="T15" fmla="*/ 664 h 664"/>
            </a:gdLst>
            <a:ahLst/>
            <a:cxnLst>
              <a:cxn ang="T8">
                <a:pos x="T0" y="T1"/>
              </a:cxn>
              <a:cxn ang="T9">
                <a:pos x="T2" y="T3"/>
              </a:cxn>
              <a:cxn ang="T10">
                <a:pos x="T4" y="T5"/>
              </a:cxn>
              <a:cxn ang="T11">
                <a:pos x="T6" y="T7"/>
              </a:cxn>
            </a:cxnLst>
            <a:rect l="T12" t="T13" r="T14" b="T15"/>
            <a:pathLst>
              <a:path w="1379" h="664">
                <a:moveTo>
                  <a:pt x="0" y="0"/>
                </a:moveTo>
                <a:cubicBezTo>
                  <a:pt x="195" y="37"/>
                  <a:pt x="957" y="149"/>
                  <a:pt x="1168" y="216"/>
                </a:cubicBezTo>
                <a:cubicBezTo>
                  <a:pt x="1379" y="283"/>
                  <a:pt x="1320" y="325"/>
                  <a:pt x="1264" y="400"/>
                </a:cubicBezTo>
                <a:cubicBezTo>
                  <a:pt x="1208" y="475"/>
                  <a:pt x="922" y="609"/>
                  <a:pt x="832" y="664"/>
                </a:cubicBezTo>
              </a:path>
            </a:pathLst>
          </a:custGeom>
          <a:noFill/>
          <a:ln w="38100">
            <a:solidFill>
              <a:srgbClr val="990000"/>
            </a:solidFill>
            <a:round/>
            <a:headEnd type="triangle"/>
            <a:tailEnd type="none" w="med" len="med"/>
          </a:ln>
        </p:spPr>
        <p:txBody>
          <a:bodyPr/>
          <a:lstStyle/>
          <a:p>
            <a:endParaRPr lang="en-US">
              <a:solidFill>
                <a:srgbClr val="C00000"/>
              </a:solidFill>
            </a:endParaRPr>
          </a:p>
        </p:txBody>
      </p:sp>
      <mc:AlternateContent xmlns:mc="http://schemas.openxmlformats.org/markup-compatibility/2006">
        <mc:Choice xmlns:a14="http://schemas.microsoft.com/office/drawing/2010/main" Requires="a14">
          <p:sp>
            <p:nvSpPr>
              <p:cNvPr id="11" name="Text Placeholder 5">
                <a:extLst>
                  <a:ext uri="{FF2B5EF4-FFF2-40B4-BE49-F238E27FC236}">
                    <a16:creationId xmlns:a16="http://schemas.microsoft.com/office/drawing/2014/main" id="{0CDE9191-303F-40DF-8316-348B02539942}"/>
                  </a:ext>
                </a:extLst>
              </p:cNvPr>
              <p:cNvSpPr txBox="1">
                <a:spLocks/>
              </p:cNvSpPr>
              <p:nvPr/>
            </p:nvSpPr>
            <p:spPr>
              <a:xfrm>
                <a:off x="147344" y="6525676"/>
                <a:ext cx="2567110" cy="20581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700" dirty="0"/>
                  <a:t>[15-213 @ CMU]</a:t>
                </a:r>
                <a14:m>
                  <m:oMath xmlns:m="http://schemas.openxmlformats.org/officeDocument/2006/math">
                    <m:r>
                      <a:rPr lang="en-US" sz="700" i="1">
                        <a:latin typeface="Cambria Math" panose="02040503050406030204" pitchFamily="18" charset="0"/>
                      </a:rPr>
                      <m:t>→</m:t>
                    </m:r>
                  </m:oMath>
                </a14:m>
                <a:endParaRPr lang="en-US" sz="700" dirty="0"/>
              </a:p>
            </p:txBody>
          </p:sp>
        </mc:Choice>
        <mc:Fallback>
          <p:sp>
            <p:nvSpPr>
              <p:cNvPr id="11" name="Text Placeholder 5">
                <a:extLst>
                  <a:ext uri="{FF2B5EF4-FFF2-40B4-BE49-F238E27FC236}">
                    <a16:creationId xmlns:a16="http://schemas.microsoft.com/office/drawing/2014/main" id="{0CDE9191-303F-40DF-8316-348B02539942}"/>
                  </a:ext>
                </a:extLst>
              </p:cNvPr>
              <p:cNvSpPr txBox="1">
                <a:spLocks noRot="1" noChangeAspect="1" noMove="1" noResize="1" noEditPoints="1" noAdjustHandles="1" noChangeArrowheads="1" noChangeShapeType="1" noTextEdit="1"/>
              </p:cNvSpPr>
              <p:nvPr/>
            </p:nvSpPr>
            <p:spPr>
              <a:xfrm>
                <a:off x="147344" y="6525676"/>
                <a:ext cx="2567110" cy="205819"/>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597617527"/>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6626" name="Rectangle 2"/>
          <p:cNvSpPr>
            <a:spLocks noGrp="1" noChangeArrowheads="1"/>
          </p:cNvSpPr>
          <p:nvPr>
            <p:ph type="title"/>
          </p:nvPr>
        </p:nvSpPr>
        <p:spPr/>
        <p:txBody>
          <a:bodyPr>
            <a:normAutofit/>
          </a:bodyPr>
          <a:lstStyle/>
          <a:p>
            <a:pPr eaLnBrk="1" hangingPunct="1">
              <a:defRPr/>
            </a:pPr>
            <a:r>
              <a:rPr lang="en-US"/>
              <a:t>Branch Prediction</a:t>
            </a:r>
          </a:p>
        </p:txBody>
      </p:sp>
      <p:sp>
        <p:nvSpPr>
          <p:cNvPr id="2" name="Slide Number Placeholder 1">
            <a:extLst>
              <a:ext uri="{FF2B5EF4-FFF2-40B4-BE49-F238E27FC236}">
                <a16:creationId xmlns:a16="http://schemas.microsoft.com/office/drawing/2014/main" id="{06D9C7A7-B546-4234-8C5A-E887C565DD4E}"/>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66627" name="Rectangle 3"/>
          <p:cNvSpPr>
            <a:spLocks noGrp="1" noChangeArrowheads="1"/>
          </p:cNvSpPr>
          <p:nvPr>
            <p:ph type="body" idx="4294967295"/>
          </p:nvPr>
        </p:nvSpPr>
        <p:spPr>
          <a:xfrm>
            <a:off x="679939" y="1003300"/>
            <a:ext cx="11512062" cy="2044700"/>
          </a:xfrm>
        </p:spPr>
        <p:txBody>
          <a:bodyPr/>
          <a:lstStyle/>
          <a:p>
            <a:pPr eaLnBrk="1" hangingPunct="1">
              <a:defRPr/>
            </a:pPr>
            <a:r>
              <a:rPr lang="en-US" dirty="0"/>
              <a:t>Idea</a:t>
            </a:r>
          </a:p>
          <a:p>
            <a:pPr lvl="1" eaLnBrk="1" hangingPunct="1">
              <a:defRPr/>
            </a:pPr>
            <a:r>
              <a:rPr lang="en-US" dirty="0"/>
              <a:t>Guess which way branch will go</a:t>
            </a:r>
          </a:p>
          <a:p>
            <a:pPr lvl="1" eaLnBrk="1" hangingPunct="1">
              <a:defRPr/>
            </a:pPr>
            <a:r>
              <a:rPr lang="en-US" dirty="0"/>
              <a:t>Begin executing instructions at predicted position</a:t>
            </a:r>
          </a:p>
          <a:p>
            <a:pPr lvl="2" eaLnBrk="1" hangingPunct="1">
              <a:defRPr/>
            </a:pPr>
            <a:r>
              <a:rPr lang="en-US" dirty="0"/>
              <a:t>But don’t actually modify register or memory data (draws on RAT &amp; ROB, see later)</a:t>
            </a:r>
          </a:p>
          <a:p>
            <a:pPr eaLnBrk="1" hangingPunct="1">
              <a:defRPr/>
            </a:pPr>
            <a:endParaRPr lang="en-US" sz="2000" dirty="0"/>
          </a:p>
        </p:txBody>
      </p:sp>
      <p:sp>
        <p:nvSpPr>
          <p:cNvPr id="50182" name="Text Box 6"/>
          <p:cNvSpPr txBox="1">
            <a:spLocks noChangeArrowheads="1"/>
          </p:cNvSpPr>
          <p:nvPr/>
        </p:nvSpPr>
        <p:spPr bwMode="auto">
          <a:xfrm>
            <a:off x="7064900" y="3431232"/>
            <a:ext cx="1436996" cy="369332"/>
          </a:xfrm>
          <a:prstGeom prst="rect">
            <a:avLst/>
          </a:prstGeom>
          <a:noFill/>
          <a:ln w="25400">
            <a:noFill/>
            <a:miter lim="800000"/>
            <a:headEnd/>
            <a:tailEnd/>
          </a:ln>
        </p:spPr>
        <p:txBody>
          <a:bodyPr wrap="none">
            <a:spAutoFit/>
          </a:bodyPr>
          <a:lstStyle/>
          <a:p>
            <a:pPr>
              <a:lnSpc>
                <a:spcPct val="100000"/>
              </a:lnSpc>
            </a:pPr>
            <a:r>
              <a:rPr lang="en-US" dirty="0">
                <a:solidFill>
                  <a:srgbClr val="990000"/>
                </a:solidFill>
                <a:latin typeface="Calibri" pitchFamily="34" charset="0"/>
              </a:rPr>
              <a:t>Predict Taken</a:t>
            </a:r>
          </a:p>
        </p:txBody>
      </p:sp>
      <p:sp>
        <p:nvSpPr>
          <p:cNvPr id="50184" name="AutoShape 8"/>
          <p:cNvSpPr>
            <a:spLocks/>
          </p:cNvSpPr>
          <p:nvPr/>
        </p:nvSpPr>
        <p:spPr bwMode="auto">
          <a:xfrm>
            <a:off x="6553200" y="4744160"/>
            <a:ext cx="304800" cy="609600"/>
          </a:xfrm>
          <a:prstGeom prst="rightBrace">
            <a:avLst>
              <a:gd name="adj1" fmla="val 16667"/>
              <a:gd name="adj2" fmla="val 50000"/>
            </a:avLst>
          </a:prstGeom>
          <a:noFill/>
          <a:ln w="25400">
            <a:solidFill>
              <a:schemeClr val="tx1"/>
            </a:solidFill>
            <a:round/>
            <a:headEnd/>
            <a:tailEnd/>
          </a:ln>
        </p:spPr>
        <p:txBody>
          <a:bodyPr wrap="none" anchor="ctr"/>
          <a:lstStyle/>
          <a:p>
            <a:endParaRPr lang="en-US" dirty="0">
              <a:latin typeface="Calibri" pitchFamily="34" charset="0"/>
            </a:endParaRPr>
          </a:p>
        </p:txBody>
      </p:sp>
      <p:sp>
        <p:nvSpPr>
          <p:cNvPr id="50185" name="Text Box 9"/>
          <p:cNvSpPr txBox="1">
            <a:spLocks noChangeArrowheads="1"/>
          </p:cNvSpPr>
          <p:nvPr/>
        </p:nvSpPr>
        <p:spPr bwMode="auto">
          <a:xfrm>
            <a:off x="6899818" y="4642535"/>
            <a:ext cx="1098699" cy="646331"/>
          </a:xfrm>
          <a:prstGeom prst="rect">
            <a:avLst/>
          </a:prstGeom>
          <a:noFill/>
          <a:ln w="25400">
            <a:noFill/>
            <a:miter lim="800000"/>
            <a:headEnd/>
            <a:tailEnd/>
          </a:ln>
        </p:spPr>
        <p:txBody>
          <a:bodyPr wrap="none">
            <a:spAutoFit/>
          </a:bodyPr>
          <a:lstStyle/>
          <a:p>
            <a:pPr>
              <a:lnSpc>
                <a:spcPct val="100000"/>
              </a:lnSpc>
            </a:pPr>
            <a:r>
              <a:rPr lang="en-US" dirty="0">
                <a:latin typeface="Calibri" pitchFamily="34" charset="0"/>
              </a:rPr>
              <a:t>Begin</a:t>
            </a:r>
          </a:p>
          <a:p>
            <a:pPr>
              <a:lnSpc>
                <a:spcPct val="100000"/>
              </a:lnSpc>
            </a:pPr>
            <a:r>
              <a:rPr lang="en-US" dirty="0">
                <a:latin typeface="Calibri" pitchFamily="34" charset="0"/>
              </a:rPr>
              <a:t>Execution</a:t>
            </a:r>
          </a:p>
        </p:txBody>
      </p:sp>
      <p:sp>
        <p:nvSpPr>
          <p:cNvPr id="10" name="Rectangle 4"/>
          <p:cNvSpPr>
            <a:spLocks noChangeArrowheads="1"/>
          </p:cNvSpPr>
          <p:nvPr/>
        </p:nvSpPr>
        <p:spPr bwMode="auto">
          <a:xfrm>
            <a:off x="1752601" y="2743200"/>
            <a:ext cx="4615445" cy="2305760"/>
          </a:xfrm>
          <a:prstGeom prst="rect">
            <a:avLst/>
          </a:prstGeom>
          <a:solidFill>
            <a:schemeClr val="bg1">
              <a:lumMod val="95000"/>
            </a:schemeClr>
          </a:solidFill>
          <a:ln w="19050" cmpd="dbl">
            <a:solidFill>
              <a:schemeClr val="tx1"/>
            </a:solidFill>
            <a:miter lim="800000"/>
            <a:headEnd/>
            <a:tailEnd/>
          </a:ln>
        </p:spPr>
        <p:txBody>
          <a:bodyPr wrap="none" lIns="90487" tIns="44450" rIns="90487" bIns="44450">
            <a:spAutoFit/>
          </a:bodyPr>
          <a:lstStyle/>
          <a:p>
            <a:pPr>
              <a:tabLst>
                <a:tab pos="685800" algn="l"/>
                <a:tab pos="1435100" algn="l"/>
                <a:tab pos="3606800" algn="l"/>
                <a:tab pos="4686300" algn="l"/>
              </a:tabLst>
            </a:pPr>
            <a:r>
              <a:rPr lang="nl-NL" dirty="0">
                <a:latin typeface="Courier New" pitchFamily="49" charset="0"/>
              </a:rPr>
              <a:t>  404663:  </a:t>
            </a:r>
            <a:r>
              <a:rPr lang="nl-NL" dirty="0" err="1">
                <a:latin typeface="Courier New" pitchFamily="49" charset="0"/>
              </a:rPr>
              <a:t>mov</a:t>
            </a:r>
            <a:r>
              <a:rPr lang="nl-NL" dirty="0">
                <a:latin typeface="Courier New" pitchFamily="49" charset="0"/>
              </a:rPr>
              <a:t>    $0x0,%eax</a:t>
            </a:r>
          </a:p>
          <a:p>
            <a:pPr>
              <a:tabLst>
                <a:tab pos="685800" algn="l"/>
                <a:tab pos="1435100" algn="l"/>
                <a:tab pos="3606800" algn="l"/>
                <a:tab pos="4686300" algn="l"/>
              </a:tabLst>
            </a:pPr>
            <a:r>
              <a:rPr lang="nl-NL" dirty="0">
                <a:latin typeface="Courier New" pitchFamily="49" charset="0"/>
              </a:rPr>
              <a:t>  404668:  </a:t>
            </a:r>
            <a:r>
              <a:rPr lang="nl-NL" dirty="0" err="1">
                <a:latin typeface="Courier New" pitchFamily="49" charset="0"/>
              </a:rPr>
              <a:t>cmp</a:t>
            </a:r>
            <a:r>
              <a:rPr lang="nl-NL" dirty="0">
                <a:latin typeface="Courier New" pitchFamily="49" charset="0"/>
              </a:rPr>
              <a:t>    (%</a:t>
            </a:r>
            <a:r>
              <a:rPr lang="nl-NL" dirty="0" err="1">
                <a:latin typeface="Courier New" pitchFamily="49" charset="0"/>
              </a:rPr>
              <a:t>rdi</a:t>
            </a:r>
            <a:r>
              <a:rPr lang="nl-NL" dirty="0">
                <a:latin typeface="Courier New" pitchFamily="49" charset="0"/>
              </a:rPr>
              <a:t>),%</a:t>
            </a:r>
            <a:r>
              <a:rPr lang="nl-NL" dirty="0" err="1">
                <a:latin typeface="Courier New" pitchFamily="49" charset="0"/>
              </a:rPr>
              <a:t>rsi</a:t>
            </a:r>
            <a:endParaRPr lang="nl-NL" dirty="0">
              <a:latin typeface="Courier New" pitchFamily="49" charset="0"/>
            </a:endParaRPr>
          </a:p>
          <a:p>
            <a:pPr>
              <a:tabLst>
                <a:tab pos="685800" algn="l"/>
                <a:tab pos="1435100" algn="l"/>
                <a:tab pos="3606800" algn="l"/>
                <a:tab pos="4686300" algn="l"/>
              </a:tabLst>
            </a:pPr>
            <a:r>
              <a:rPr lang="nl-NL" dirty="0">
                <a:latin typeface="Courier New" pitchFamily="49" charset="0"/>
              </a:rPr>
              <a:t>  </a:t>
            </a:r>
            <a:r>
              <a:rPr lang="nl-NL" i="1" dirty="0">
                <a:latin typeface="Courier New" pitchFamily="49" charset="0"/>
              </a:rPr>
              <a:t>40466b:  </a:t>
            </a:r>
            <a:r>
              <a:rPr lang="nl-NL" i="1" dirty="0" err="1">
                <a:latin typeface="Courier New" pitchFamily="49" charset="0"/>
              </a:rPr>
              <a:t>jge</a:t>
            </a:r>
            <a:r>
              <a:rPr lang="nl-NL" i="1" dirty="0">
                <a:latin typeface="Courier New" pitchFamily="49" charset="0"/>
              </a:rPr>
              <a:t>    404685</a:t>
            </a:r>
          </a:p>
          <a:p>
            <a:pPr>
              <a:tabLst>
                <a:tab pos="685800" algn="l"/>
                <a:tab pos="1435100" algn="l"/>
                <a:tab pos="3606800" algn="l"/>
                <a:tab pos="4686300" algn="l"/>
              </a:tabLst>
            </a:pPr>
            <a:r>
              <a:rPr lang="nl-NL" dirty="0">
                <a:latin typeface="Courier New" pitchFamily="49" charset="0"/>
              </a:rPr>
              <a:t>  40466d:  </a:t>
            </a:r>
            <a:r>
              <a:rPr lang="nl-NL" dirty="0" err="1">
                <a:latin typeface="Courier New" pitchFamily="49" charset="0"/>
              </a:rPr>
              <a:t>mov</a:t>
            </a:r>
            <a:r>
              <a:rPr lang="nl-NL" dirty="0">
                <a:latin typeface="Courier New" pitchFamily="49" charset="0"/>
              </a:rPr>
              <a:t>    0x8(%</a:t>
            </a:r>
            <a:r>
              <a:rPr lang="nl-NL" dirty="0" err="1">
                <a:latin typeface="Courier New" pitchFamily="49" charset="0"/>
              </a:rPr>
              <a:t>rdi</a:t>
            </a:r>
            <a:r>
              <a:rPr lang="nl-NL" dirty="0">
                <a:latin typeface="Courier New" pitchFamily="49" charset="0"/>
              </a:rPr>
              <a:t>),%</a:t>
            </a:r>
            <a:r>
              <a:rPr lang="nl-NL" dirty="0" err="1">
                <a:latin typeface="Courier New" pitchFamily="49" charset="0"/>
              </a:rPr>
              <a:t>rax</a:t>
            </a:r>
            <a:endParaRPr lang="nl-NL" dirty="0">
              <a:latin typeface="Courier New" pitchFamily="49" charset="0"/>
            </a:endParaRPr>
          </a:p>
          <a:p>
            <a:pPr>
              <a:tabLst>
                <a:tab pos="685800" algn="l"/>
                <a:tab pos="1435100" algn="l"/>
                <a:tab pos="3606800" algn="l"/>
                <a:tab pos="4686300" algn="l"/>
              </a:tabLst>
            </a:pPr>
            <a:r>
              <a:rPr lang="nl-NL" dirty="0">
                <a:latin typeface="Courier New" pitchFamily="49" charset="0"/>
              </a:rPr>
              <a:t>   </a:t>
            </a:r>
          </a:p>
          <a:p>
            <a:pPr>
              <a:tabLst>
                <a:tab pos="685800" algn="l"/>
                <a:tab pos="1435100" algn="l"/>
                <a:tab pos="3606800" algn="l"/>
                <a:tab pos="4686300" algn="l"/>
              </a:tabLst>
            </a:pPr>
            <a:r>
              <a:rPr lang="nl-NL" dirty="0">
                <a:latin typeface="Courier New" pitchFamily="49" charset="0"/>
              </a:rPr>
              <a:t>   . . .</a:t>
            </a:r>
          </a:p>
          <a:p>
            <a:pPr>
              <a:tabLst>
                <a:tab pos="685800" algn="l"/>
                <a:tab pos="1435100" algn="l"/>
                <a:tab pos="3606800" algn="l"/>
                <a:tab pos="4686300" algn="l"/>
              </a:tabLst>
            </a:pPr>
            <a:endParaRPr lang="nl-NL" dirty="0">
              <a:latin typeface="Courier New" pitchFamily="49" charset="0"/>
            </a:endParaRPr>
          </a:p>
          <a:p>
            <a:pPr>
              <a:tabLst>
                <a:tab pos="685800" algn="l"/>
                <a:tab pos="1435100" algn="l"/>
                <a:tab pos="3606800" algn="l"/>
                <a:tab pos="4686300" algn="l"/>
              </a:tabLst>
            </a:pPr>
            <a:r>
              <a:rPr lang="nl-NL" dirty="0">
                <a:latin typeface="Courier New" pitchFamily="49" charset="0"/>
              </a:rPr>
              <a:t>  404685:  </a:t>
            </a:r>
            <a:r>
              <a:rPr lang="nl-NL" dirty="0" err="1">
                <a:latin typeface="Courier New" pitchFamily="49" charset="0"/>
              </a:rPr>
              <a:t>repz</a:t>
            </a:r>
            <a:r>
              <a:rPr lang="nl-NL" dirty="0">
                <a:latin typeface="Courier New" pitchFamily="49" charset="0"/>
              </a:rPr>
              <a:t> </a:t>
            </a:r>
            <a:r>
              <a:rPr lang="nl-NL" dirty="0" err="1">
                <a:latin typeface="Courier New" pitchFamily="49" charset="0"/>
              </a:rPr>
              <a:t>retq</a:t>
            </a:r>
            <a:endParaRPr lang="nl-NL" dirty="0">
              <a:latin typeface="Courier New" pitchFamily="49" charset="0"/>
            </a:endParaRPr>
          </a:p>
        </p:txBody>
      </p:sp>
      <p:sp>
        <p:nvSpPr>
          <p:cNvPr id="11" name="Freeform 9"/>
          <p:cNvSpPr>
            <a:spLocks/>
          </p:cNvSpPr>
          <p:nvPr/>
        </p:nvSpPr>
        <p:spPr bwMode="auto">
          <a:xfrm rot="21120874" flipV="1">
            <a:off x="4557780" y="3627906"/>
            <a:ext cx="2505991" cy="952014"/>
          </a:xfrm>
          <a:custGeom>
            <a:avLst/>
            <a:gdLst>
              <a:gd name="T0" fmla="*/ 0 w 1379"/>
              <a:gd name="T1" fmla="*/ 0 h 664"/>
              <a:gd name="T2" fmla="*/ 1168 w 1379"/>
              <a:gd name="T3" fmla="*/ 216 h 664"/>
              <a:gd name="T4" fmla="*/ 1264 w 1379"/>
              <a:gd name="T5" fmla="*/ 400 h 664"/>
              <a:gd name="T6" fmla="*/ 832 w 1379"/>
              <a:gd name="T7" fmla="*/ 664 h 664"/>
              <a:gd name="T8" fmla="*/ 0 60000 65536"/>
              <a:gd name="T9" fmla="*/ 0 60000 65536"/>
              <a:gd name="T10" fmla="*/ 0 60000 65536"/>
              <a:gd name="T11" fmla="*/ 0 60000 65536"/>
              <a:gd name="T12" fmla="*/ 0 w 1379"/>
              <a:gd name="T13" fmla="*/ 0 h 664"/>
              <a:gd name="T14" fmla="*/ 1379 w 1379"/>
              <a:gd name="T15" fmla="*/ 664 h 664"/>
            </a:gdLst>
            <a:ahLst/>
            <a:cxnLst>
              <a:cxn ang="T8">
                <a:pos x="T0" y="T1"/>
              </a:cxn>
              <a:cxn ang="T9">
                <a:pos x="T2" y="T3"/>
              </a:cxn>
              <a:cxn ang="T10">
                <a:pos x="T4" y="T5"/>
              </a:cxn>
              <a:cxn ang="T11">
                <a:pos x="T6" y="T7"/>
              </a:cxn>
            </a:cxnLst>
            <a:rect l="T12" t="T13" r="T14" b="T15"/>
            <a:pathLst>
              <a:path w="1379" h="664">
                <a:moveTo>
                  <a:pt x="0" y="0"/>
                </a:moveTo>
                <a:cubicBezTo>
                  <a:pt x="195" y="37"/>
                  <a:pt x="957" y="149"/>
                  <a:pt x="1168" y="216"/>
                </a:cubicBezTo>
                <a:cubicBezTo>
                  <a:pt x="1379" y="283"/>
                  <a:pt x="1320" y="325"/>
                  <a:pt x="1264" y="400"/>
                </a:cubicBezTo>
                <a:cubicBezTo>
                  <a:pt x="1208" y="475"/>
                  <a:pt x="922" y="609"/>
                  <a:pt x="832" y="664"/>
                </a:cubicBezTo>
              </a:path>
            </a:pathLst>
          </a:custGeom>
          <a:noFill/>
          <a:ln w="38100">
            <a:solidFill>
              <a:srgbClr val="990000"/>
            </a:solidFill>
            <a:round/>
            <a:headEnd type="triangle"/>
            <a:tailEnd type="none" w="med" len="med"/>
          </a:ln>
        </p:spPr>
        <p:txBody>
          <a:bodyPr/>
          <a:lstStyle/>
          <a:p>
            <a:endParaRPr lang="en-US">
              <a:solidFill>
                <a:srgbClr val="C00000"/>
              </a:solidFill>
            </a:endParaRPr>
          </a:p>
        </p:txBody>
      </p:sp>
      <mc:AlternateContent xmlns:mc="http://schemas.openxmlformats.org/markup-compatibility/2006">
        <mc:Choice xmlns:a14="http://schemas.microsoft.com/office/drawing/2010/main" Requires="a14">
          <p:sp>
            <p:nvSpPr>
              <p:cNvPr id="12" name="Text Placeholder 5">
                <a:extLst>
                  <a:ext uri="{FF2B5EF4-FFF2-40B4-BE49-F238E27FC236}">
                    <a16:creationId xmlns:a16="http://schemas.microsoft.com/office/drawing/2014/main" id="{0CDE9191-303F-40DF-8316-348B02539942}"/>
                  </a:ext>
                </a:extLst>
              </p:cNvPr>
              <p:cNvSpPr txBox="1">
                <a:spLocks/>
              </p:cNvSpPr>
              <p:nvPr/>
            </p:nvSpPr>
            <p:spPr>
              <a:xfrm>
                <a:off x="147344" y="6525676"/>
                <a:ext cx="2567110" cy="20581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700" dirty="0"/>
                  <a:t>[15-213 @ CMU]</a:t>
                </a:r>
                <a14:m>
                  <m:oMath xmlns:m="http://schemas.openxmlformats.org/officeDocument/2006/math">
                    <m:r>
                      <a:rPr lang="en-US" sz="700" i="1">
                        <a:latin typeface="Cambria Math" panose="02040503050406030204" pitchFamily="18" charset="0"/>
                      </a:rPr>
                      <m:t>→</m:t>
                    </m:r>
                  </m:oMath>
                </a14:m>
                <a:endParaRPr lang="en-US" sz="700" dirty="0"/>
              </a:p>
            </p:txBody>
          </p:sp>
        </mc:Choice>
        <mc:Fallback>
          <p:sp>
            <p:nvSpPr>
              <p:cNvPr id="12" name="Text Placeholder 5">
                <a:extLst>
                  <a:ext uri="{FF2B5EF4-FFF2-40B4-BE49-F238E27FC236}">
                    <a16:creationId xmlns:a16="http://schemas.microsoft.com/office/drawing/2014/main" id="{0CDE9191-303F-40DF-8316-348B02539942}"/>
                  </a:ext>
                </a:extLst>
              </p:cNvPr>
              <p:cNvSpPr txBox="1">
                <a:spLocks noRot="1" noChangeAspect="1" noMove="1" noResize="1" noEditPoints="1" noAdjustHandles="1" noChangeArrowheads="1" noChangeShapeType="1" noTextEdit="1"/>
              </p:cNvSpPr>
              <p:nvPr/>
            </p:nvSpPr>
            <p:spPr>
              <a:xfrm>
                <a:off x="147344" y="6525676"/>
                <a:ext cx="2567110" cy="205819"/>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326834594"/>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3"/>
          <p:cNvSpPr>
            <a:spLocks noChangeArrowheads="1"/>
          </p:cNvSpPr>
          <p:nvPr/>
        </p:nvSpPr>
        <p:spPr bwMode="auto">
          <a:xfrm>
            <a:off x="2013956" y="2481207"/>
            <a:ext cx="4615445" cy="1074653"/>
          </a:xfrm>
          <a:prstGeom prst="rect">
            <a:avLst/>
          </a:prstGeom>
          <a:solidFill>
            <a:schemeClr val="bg1">
              <a:lumMod val="95000"/>
            </a:schemeClr>
          </a:solidFill>
          <a:ln w="9525" cmpd="dbl">
            <a:solidFill>
              <a:schemeClr val="tx1"/>
            </a:solidFill>
            <a:miter lim="800000"/>
            <a:headEnd/>
            <a:tailEnd/>
          </a:ln>
        </p:spPr>
        <p:txBody>
          <a:bodyPr wrap="none" lIns="90487" tIns="44450" rIns="90487" bIns="44450">
            <a:spAutoFit/>
          </a:bodyPr>
          <a:lstStyle/>
          <a:p>
            <a:pPr>
              <a:tabLst>
                <a:tab pos="685800" algn="l"/>
                <a:tab pos="1435100" algn="l"/>
                <a:tab pos="3606800" algn="l"/>
                <a:tab pos="4686300" algn="l"/>
              </a:tabLst>
            </a:pPr>
            <a:r>
              <a:rPr lang="en-US" sz="1600" dirty="0">
                <a:latin typeface="Courier New" pitchFamily="49" charset="0"/>
              </a:rPr>
              <a:t> </a:t>
            </a:r>
            <a:r>
              <a:rPr lang="da-DK" sz="1600" dirty="0">
                <a:latin typeface="Courier New" pitchFamily="49" charset="0"/>
              </a:rPr>
              <a:t> 401029:  </a:t>
            </a:r>
            <a:r>
              <a:rPr lang="da-DK" sz="1600" dirty="0" err="1">
                <a:latin typeface="Courier New" pitchFamily="49" charset="0"/>
              </a:rPr>
              <a:t>vmulsd</a:t>
            </a:r>
            <a:r>
              <a:rPr lang="da-DK" sz="1600" dirty="0">
                <a:latin typeface="Courier New" pitchFamily="49" charset="0"/>
              </a:rPr>
              <a:t> (%</a:t>
            </a:r>
            <a:r>
              <a:rPr lang="da-DK" sz="1600" dirty="0" err="1">
                <a:latin typeface="Courier New" pitchFamily="49" charset="0"/>
              </a:rPr>
              <a:t>rdx</a:t>
            </a:r>
            <a:r>
              <a:rPr lang="da-DK" sz="1600" dirty="0">
                <a:latin typeface="Courier New" pitchFamily="49" charset="0"/>
              </a:rPr>
              <a:t>),%xmm0,%xmm0</a:t>
            </a:r>
          </a:p>
          <a:p>
            <a:pPr>
              <a:tabLst>
                <a:tab pos="685800" algn="l"/>
                <a:tab pos="1435100" algn="l"/>
                <a:tab pos="3606800" algn="l"/>
                <a:tab pos="4686300" algn="l"/>
              </a:tabLst>
            </a:pPr>
            <a:r>
              <a:rPr lang="da-DK" sz="1600" dirty="0">
                <a:latin typeface="Courier New" pitchFamily="49" charset="0"/>
              </a:rPr>
              <a:t>  40102d:  </a:t>
            </a:r>
            <a:r>
              <a:rPr lang="da-DK" sz="1600" dirty="0" err="1">
                <a:latin typeface="Courier New" pitchFamily="49" charset="0"/>
              </a:rPr>
              <a:t>add</a:t>
            </a:r>
            <a:r>
              <a:rPr lang="da-DK" sz="1600" dirty="0">
                <a:latin typeface="Courier New" pitchFamily="49" charset="0"/>
              </a:rPr>
              <a:t>    $0x8,%rdx</a:t>
            </a:r>
          </a:p>
          <a:p>
            <a:pPr>
              <a:tabLst>
                <a:tab pos="685800" algn="l"/>
                <a:tab pos="1435100" algn="l"/>
                <a:tab pos="3606800" algn="l"/>
                <a:tab pos="4686300" algn="l"/>
              </a:tabLst>
            </a:pPr>
            <a:r>
              <a:rPr lang="da-DK" sz="1600" dirty="0">
                <a:latin typeface="Courier New" pitchFamily="49" charset="0"/>
              </a:rPr>
              <a:t>  401031:  </a:t>
            </a:r>
            <a:r>
              <a:rPr lang="da-DK" sz="1600" dirty="0" err="1">
                <a:latin typeface="Courier New" pitchFamily="49" charset="0"/>
              </a:rPr>
              <a:t>cmp</a:t>
            </a:r>
            <a:r>
              <a:rPr lang="da-DK" sz="1600" dirty="0">
                <a:latin typeface="Courier New" pitchFamily="49" charset="0"/>
              </a:rPr>
              <a:t>    %</a:t>
            </a:r>
            <a:r>
              <a:rPr lang="da-DK" sz="1600" dirty="0" err="1">
                <a:latin typeface="Courier New" pitchFamily="49" charset="0"/>
              </a:rPr>
              <a:t>rax</a:t>
            </a:r>
            <a:r>
              <a:rPr lang="da-DK" sz="1600" dirty="0">
                <a:latin typeface="Courier New" pitchFamily="49" charset="0"/>
              </a:rPr>
              <a:t>,%</a:t>
            </a:r>
            <a:r>
              <a:rPr lang="da-DK" sz="1600" dirty="0" err="1">
                <a:latin typeface="Courier New" pitchFamily="49" charset="0"/>
              </a:rPr>
              <a:t>rdx</a:t>
            </a:r>
            <a:endParaRPr lang="da-DK" sz="1600" dirty="0">
              <a:latin typeface="Courier New" pitchFamily="49" charset="0"/>
            </a:endParaRPr>
          </a:p>
          <a:p>
            <a:pPr>
              <a:tabLst>
                <a:tab pos="685800" algn="l"/>
                <a:tab pos="1435100" algn="l"/>
                <a:tab pos="3606800" algn="l"/>
                <a:tab pos="4686300" algn="l"/>
              </a:tabLst>
            </a:pPr>
            <a:r>
              <a:rPr lang="da-DK" sz="1600" dirty="0">
                <a:latin typeface="Courier New" pitchFamily="49" charset="0"/>
              </a:rPr>
              <a:t>  401034:  </a:t>
            </a:r>
            <a:r>
              <a:rPr lang="da-DK" sz="1600" dirty="0" err="1">
                <a:latin typeface="Courier New" pitchFamily="49" charset="0"/>
              </a:rPr>
              <a:t>jne</a:t>
            </a:r>
            <a:r>
              <a:rPr lang="da-DK" sz="1600" dirty="0">
                <a:latin typeface="Courier New" pitchFamily="49" charset="0"/>
              </a:rPr>
              <a:t>    401029</a:t>
            </a:r>
            <a:endParaRPr lang="en-US" sz="1600" dirty="0">
              <a:latin typeface="Courier New" pitchFamily="49" charset="0"/>
            </a:endParaRPr>
          </a:p>
        </p:txBody>
      </p:sp>
      <p:sp>
        <p:nvSpPr>
          <p:cNvPr id="27" name="Rectangle 3"/>
          <p:cNvSpPr>
            <a:spLocks noChangeArrowheads="1"/>
          </p:cNvSpPr>
          <p:nvPr/>
        </p:nvSpPr>
        <p:spPr bwMode="auto">
          <a:xfrm>
            <a:off x="2013956" y="3878348"/>
            <a:ext cx="4615445" cy="1074653"/>
          </a:xfrm>
          <a:prstGeom prst="rect">
            <a:avLst/>
          </a:prstGeom>
          <a:solidFill>
            <a:schemeClr val="bg1">
              <a:lumMod val="95000"/>
            </a:schemeClr>
          </a:solidFill>
          <a:ln w="9525" cmpd="dbl">
            <a:solidFill>
              <a:schemeClr val="tx1"/>
            </a:solidFill>
            <a:miter lim="800000"/>
            <a:headEnd/>
            <a:tailEnd/>
          </a:ln>
        </p:spPr>
        <p:txBody>
          <a:bodyPr wrap="none" lIns="90487" tIns="44450" rIns="90487" bIns="44450">
            <a:spAutoFit/>
          </a:bodyPr>
          <a:lstStyle/>
          <a:p>
            <a:pPr>
              <a:tabLst>
                <a:tab pos="685800" algn="l"/>
                <a:tab pos="1435100" algn="l"/>
                <a:tab pos="3606800" algn="l"/>
                <a:tab pos="4686300" algn="l"/>
              </a:tabLst>
            </a:pPr>
            <a:r>
              <a:rPr lang="en-US" sz="1600" dirty="0">
                <a:latin typeface="Courier New" pitchFamily="49" charset="0"/>
              </a:rPr>
              <a:t> </a:t>
            </a:r>
            <a:r>
              <a:rPr lang="da-DK" sz="1600" dirty="0">
                <a:latin typeface="Courier New" pitchFamily="49" charset="0"/>
              </a:rPr>
              <a:t> 401029:  </a:t>
            </a:r>
            <a:r>
              <a:rPr lang="da-DK" sz="1600" dirty="0" err="1">
                <a:latin typeface="Courier New" pitchFamily="49" charset="0"/>
              </a:rPr>
              <a:t>vmulsd</a:t>
            </a:r>
            <a:r>
              <a:rPr lang="da-DK" sz="1600" dirty="0">
                <a:latin typeface="Courier New" pitchFamily="49" charset="0"/>
              </a:rPr>
              <a:t> (%</a:t>
            </a:r>
            <a:r>
              <a:rPr lang="da-DK" sz="1600" dirty="0" err="1">
                <a:latin typeface="Courier New" pitchFamily="49" charset="0"/>
              </a:rPr>
              <a:t>rdx</a:t>
            </a:r>
            <a:r>
              <a:rPr lang="da-DK" sz="1600" dirty="0">
                <a:latin typeface="Courier New" pitchFamily="49" charset="0"/>
              </a:rPr>
              <a:t>),%xmm0,%xmm0</a:t>
            </a:r>
          </a:p>
          <a:p>
            <a:pPr>
              <a:tabLst>
                <a:tab pos="685800" algn="l"/>
                <a:tab pos="1435100" algn="l"/>
                <a:tab pos="3606800" algn="l"/>
                <a:tab pos="4686300" algn="l"/>
              </a:tabLst>
            </a:pPr>
            <a:r>
              <a:rPr lang="da-DK" sz="1600" dirty="0">
                <a:latin typeface="Courier New" pitchFamily="49" charset="0"/>
              </a:rPr>
              <a:t>  40102d:  </a:t>
            </a:r>
            <a:r>
              <a:rPr lang="da-DK" sz="1600" dirty="0" err="1">
                <a:latin typeface="Courier New" pitchFamily="49" charset="0"/>
              </a:rPr>
              <a:t>add</a:t>
            </a:r>
            <a:r>
              <a:rPr lang="da-DK" sz="1600" dirty="0">
                <a:latin typeface="Courier New" pitchFamily="49" charset="0"/>
              </a:rPr>
              <a:t>    $0x8,%rdx</a:t>
            </a:r>
          </a:p>
          <a:p>
            <a:pPr>
              <a:tabLst>
                <a:tab pos="685800" algn="l"/>
                <a:tab pos="1435100" algn="l"/>
                <a:tab pos="3606800" algn="l"/>
                <a:tab pos="4686300" algn="l"/>
              </a:tabLst>
            </a:pPr>
            <a:r>
              <a:rPr lang="da-DK" sz="1600" dirty="0">
                <a:latin typeface="Courier New" pitchFamily="49" charset="0"/>
              </a:rPr>
              <a:t>  401031:  </a:t>
            </a:r>
            <a:r>
              <a:rPr lang="da-DK" sz="1600" dirty="0" err="1">
                <a:latin typeface="Courier New" pitchFamily="49" charset="0"/>
              </a:rPr>
              <a:t>cmp</a:t>
            </a:r>
            <a:r>
              <a:rPr lang="da-DK" sz="1600" dirty="0">
                <a:latin typeface="Courier New" pitchFamily="49" charset="0"/>
              </a:rPr>
              <a:t>    %</a:t>
            </a:r>
            <a:r>
              <a:rPr lang="da-DK" sz="1600" dirty="0" err="1">
                <a:latin typeface="Courier New" pitchFamily="49" charset="0"/>
              </a:rPr>
              <a:t>rax</a:t>
            </a:r>
            <a:r>
              <a:rPr lang="da-DK" sz="1600" dirty="0">
                <a:latin typeface="Courier New" pitchFamily="49" charset="0"/>
              </a:rPr>
              <a:t>,%</a:t>
            </a:r>
            <a:r>
              <a:rPr lang="da-DK" sz="1600" dirty="0" err="1">
                <a:latin typeface="Courier New" pitchFamily="49" charset="0"/>
              </a:rPr>
              <a:t>rdx</a:t>
            </a:r>
            <a:endParaRPr lang="da-DK" sz="1600" dirty="0">
              <a:latin typeface="Courier New" pitchFamily="49" charset="0"/>
            </a:endParaRPr>
          </a:p>
          <a:p>
            <a:pPr>
              <a:tabLst>
                <a:tab pos="685800" algn="l"/>
                <a:tab pos="1435100" algn="l"/>
                <a:tab pos="3606800" algn="l"/>
                <a:tab pos="4686300" algn="l"/>
              </a:tabLst>
            </a:pPr>
            <a:r>
              <a:rPr lang="da-DK" sz="1600" dirty="0">
                <a:latin typeface="Courier New" pitchFamily="49" charset="0"/>
              </a:rPr>
              <a:t>  401034:  </a:t>
            </a:r>
            <a:r>
              <a:rPr lang="da-DK" sz="1600" dirty="0" err="1">
                <a:latin typeface="Courier New" pitchFamily="49" charset="0"/>
              </a:rPr>
              <a:t>jne</a:t>
            </a:r>
            <a:r>
              <a:rPr lang="da-DK" sz="1600" dirty="0">
                <a:latin typeface="Courier New" pitchFamily="49" charset="0"/>
              </a:rPr>
              <a:t>    401029</a:t>
            </a:r>
            <a:endParaRPr lang="en-US" sz="1600" dirty="0">
              <a:latin typeface="Courier New" pitchFamily="49" charset="0"/>
            </a:endParaRPr>
          </a:p>
        </p:txBody>
      </p:sp>
      <p:sp>
        <p:nvSpPr>
          <p:cNvPr id="28" name="Rectangle 3"/>
          <p:cNvSpPr>
            <a:spLocks noChangeArrowheads="1"/>
          </p:cNvSpPr>
          <p:nvPr/>
        </p:nvSpPr>
        <p:spPr bwMode="auto">
          <a:xfrm>
            <a:off x="2013956" y="5326148"/>
            <a:ext cx="4615445" cy="1074653"/>
          </a:xfrm>
          <a:prstGeom prst="rect">
            <a:avLst/>
          </a:prstGeom>
          <a:solidFill>
            <a:schemeClr val="bg1">
              <a:lumMod val="95000"/>
            </a:schemeClr>
          </a:solidFill>
          <a:ln w="9525" cmpd="dbl">
            <a:solidFill>
              <a:schemeClr val="tx1"/>
            </a:solidFill>
            <a:miter lim="800000"/>
            <a:headEnd/>
            <a:tailEnd/>
          </a:ln>
        </p:spPr>
        <p:txBody>
          <a:bodyPr wrap="none" lIns="90487" tIns="44450" rIns="90487" bIns="44450">
            <a:spAutoFit/>
          </a:bodyPr>
          <a:lstStyle/>
          <a:p>
            <a:pPr>
              <a:tabLst>
                <a:tab pos="685800" algn="l"/>
                <a:tab pos="1435100" algn="l"/>
                <a:tab pos="3606800" algn="l"/>
                <a:tab pos="4686300" algn="l"/>
              </a:tabLst>
            </a:pPr>
            <a:r>
              <a:rPr lang="en-US" sz="1600" dirty="0">
                <a:latin typeface="Courier New" pitchFamily="49" charset="0"/>
              </a:rPr>
              <a:t> </a:t>
            </a:r>
            <a:r>
              <a:rPr lang="da-DK" sz="1600" dirty="0">
                <a:latin typeface="Courier New" pitchFamily="49" charset="0"/>
              </a:rPr>
              <a:t> 401029:  </a:t>
            </a:r>
            <a:r>
              <a:rPr lang="da-DK" sz="1600" dirty="0" err="1">
                <a:latin typeface="Courier New" pitchFamily="49" charset="0"/>
              </a:rPr>
              <a:t>vmulsd</a:t>
            </a:r>
            <a:r>
              <a:rPr lang="da-DK" sz="1600" dirty="0">
                <a:latin typeface="Courier New" pitchFamily="49" charset="0"/>
              </a:rPr>
              <a:t> (%</a:t>
            </a:r>
            <a:r>
              <a:rPr lang="da-DK" sz="1600" dirty="0" err="1">
                <a:latin typeface="Courier New" pitchFamily="49" charset="0"/>
              </a:rPr>
              <a:t>rdx</a:t>
            </a:r>
            <a:r>
              <a:rPr lang="da-DK" sz="1600" dirty="0">
                <a:latin typeface="Courier New" pitchFamily="49" charset="0"/>
              </a:rPr>
              <a:t>),%xmm0,%xmm0</a:t>
            </a:r>
          </a:p>
          <a:p>
            <a:pPr>
              <a:tabLst>
                <a:tab pos="685800" algn="l"/>
                <a:tab pos="1435100" algn="l"/>
                <a:tab pos="3606800" algn="l"/>
                <a:tab pos="4686300" algn="l"/>
              </a:tabLst>
            </a:pPr>
            <a:r>
              <a:rPr lang="da-DK" sz="1600" dirty="0">
                <a:latin typeface="Courier New" pitchFamily="49" charset="0"/>
              </a:rPr>
              <a:t>  40102d:  </a:t>
            </a:r>
            <a:r>
              <a:rPr lang="da-DK" sz="1600" dirty="0" err="1">
                <a:latin typeface="Courier New" pitchFamily="49" charset="0"/>
              </a:rPr>
              <a:t>add</a:t>
            </a:r>
            <a:r>
              <a:rPr lang="da-DK" sz="1600" dirty="0">
                <a:latin typeface="Courier New" pitchFamily="49" charset="0"/>
              </a:rPr>
              <a:t>    $0x8,%rdx</a:t>
            </a:r>
          </a:p>
          <a:p>
            <a:pPr>
              <a:tabLst>
                <a:tab pos="685800" algn="l"/>
                <a:tab pos="1435100" algn="l"/>
                <a:tab pos="3606800" algn="l"/>
                <a:tab pos="4686300" algn="l"/>
              </a:tabLst>
            </a:pPr>
            <a:r>
              <a:rPr lang="da-DK" sz="1600" dirty="0">
                <a:latin typeface="Courier New" pitchFamily="49" charset="0"/>
              </a:rPr>
              <a:t>  401031:  </a:t>
            </a:r>
            <a:r>
              <a:rPr lang="da-DK" sz="1600" dirty="0" err="1">
                <a:latin typeface="Courier New" pitchFamily="49" charset="0"/>
              </a:rPr>
              <a:t>cmp</a:t>
            </a:r>
            <a:r>
              <a:rPr lang="da-DK" sz="1600" dirty="0">
                <a:latin typeface="Courier New" pitchFamily="49" charset="0"/>
              </a:rPr>
              <a:t>    %</a:t>
            </a:r>
            <a:r>
              <a:rPr lang="da-DK" sz="1600" dirty="0" err="1">
                <a:latin typeface="Courier New" pitchFamily="49" charset="0"/>
              </a:rPr>
              <a:t>rax</a:t>
            </a:r>
            <a:r>
              <a:rPr lang="da-DK" sz="1600" dirty="0">
                <a:latin typeface="Courier New" pitchFamily="49" charset="0"/>
              </a:rPr>
              <a:t>,%</a:t>
            </a:r>
            <a:r>
              <a:rPr lang="da-DK" sz="1600" dirty="0" err="1">
                <a:latin typeface="Courier New" pitchFamily="49" charset="0"/>
              </a:rPr>
              <a:t>rdx</a:t>
            </a:r>
            <a:endParaRPr lang="da-DK" sz="1600" dirty="0">
              <a:latin typeface="Courier New" pitchFamily="49" charset="0"/>
            </a:endParaRPr>
          </a:p>
          <a:p>
            <a:pPr>
              <a:tabLst>
                <a:tab pos="685800" algn="l"/>
                <a:tab pos="1435100" algn="l"/>
                <a:tab pos="3606800" algn="l"/>
                <a:tab pos="4686300" algn="l"/>
              </a:tabLst>
            </a:pPr>
            <a:r>
              <a:rPr lang="da-DK" sz="1600" dirty="0">
                <a:latin typeface="Courier New" pitchFamily="49" charset="0"/>
              </a:rPr>
              <a:t>  401034:  </a:t>
            </a:r>
            <a:r>
              <a:rPr lang="da-DK" sz="1600" dirty="0" err="1">
                <a:latin typeface="Courier New" pitchFamily="49" charset="0"/>
              </a:rPr>
              <a:t>jne</a:t>
            </a:r>
            <a:r>
              <a:rPr lang="da-DK" sz="1600" dirty="0">
                <a:latin typeface="Courier New" pitchFamily="49" charset="0"/>
              </a:rPr>
              <a:t>    401029</a:t>
            </a:r>
            <a:endParaRPr lang="en-US" sz="1600" dirty="0">
              <a:latin typeface="Courier New" pitchFamily="49" charset="0"/>
            </a:endParaRPr>
          </a:p>
        </p:txBody>
      </p:sp>
      <p:sp>
        <p:nvSpPr>
          <p:cNvPr id="667650" name="Rectangle 2"/>
          <p:cNvSpPr>
            <a:spLocks noGrp="1" noChangeArrowheads="1"/>
          </p:cNvSpPr>
          <p:nvPr>
            <p:ph type="title"/>
          </p:nvPr>
        </p:nvSpPr>
        <p:spPr/>
        <p:txBody>
          <a:bodyPr>
            <a:normAutofit/>
          </a:bodyPr>
          <a:lstStyle/>
          <a:p>
            <a:pPr eaLnBrk="1" hangingPunct="1">
              <a:defRPr/>
            </a:pPr>
            <a:r>
              <a:rPr lang="en-US"/>
              <a:t>Branch Prediction Through Loop</a:t>
            </a:r>
          </a:p>
        </p:txBody>
      </p:sp>
      <p:sp>
        <p:nvSpPr>
          <p:cNvPr id="2" name="Slide Number Placeholder 1">
            <a:extLst>
              <a:ext uri="{FF2B5EF4-FFF2-40B4-BE49-F238E27FC236}">
                <a16:creationId xmlns:a16="http://schemas.microsoft.com/office/drawing/2014/main" id="{F2667D5B-178E-436E-8D35-172F9344E04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1203" name="Rectangle 3"/>
          <p:cNvSpPr>
            <a:spLocks noChangeArrowheads="1"/>
          </p:cNvSpPr>
          <p:nvPr/>
        </p:nvSpPr>
        <p:spPr bwMode="auto">
          <a:xfrm>
            <a:off x="2013956" y="1120563"/>
            <a:ext cx="4615445" cy="1074653"/>
          </a:xfrm>
          <a:prstGeom prst="rect">
            <a:avLst/>
          </a:prstGeom>
          <a:solidFill>
            <a:schemeClr val="bg1">
              <a:lumMod val="95000"/>
            </a:schemeClr>
          </a:solidFill>
          <a:ln w="9525" cmpd="dbl">
            <a:solidFill>
              <a:schemeClr val="tx1"/>
            </a:solidFill>
            <a:miter lim="800000"/>
            <a:headEnd/>
            <a:tailEnd/>
          </a:ln>
        </p:spPr>
        <p:txBody>
          <a:bodyPr wrap="none" lIns="90487" tIns="44450" rIns="90487" bIns="44450">
            <a:spAutoFit/>
          </a:bodyPr>
          <a:lstStyle/>
          <a:p>
            <a:pPr>
              <a:tabLst>
                <a:tab pos="685800" algn="l"/>
                <a:tab pos="1435100" algn="l"/>
                <a:tab pos="3606800" algn="l"/>
                <a:tab pos="4686300" algn="l"/>
              </a:tabLst>
            </a:pPr>
            <a:r>
              <a:rPr lang="en-US" sz="1600" dirty="0">
                <a:latin typeface="Courier New" pitchFamily="49" charset="0"/>
              </a:rPr>
              <a:t> </a:t>
            </a:r>
            <a:r>
              <a:rPr lang="da-DK" sz="1600" dirty="0">
                <a:latin typeface="Courier New" pitchFamily="49" charset="0"/>
              </a:rPr>
              <a:t> 401029:  </a:t>
            </a:r>
            <a:r>
              <a:rPr lang="da-DK" sz="1600" dirty="0" err="1">
                <a:latin typeface="Courier New" pitchFamily="49" charset="0"/>
              </a:rPr>
              <a:t>vmulsd</a:t>
            </a:r>
            <a:r>
              <a:rPr lang="da-DK" sz="1600" dirty="0">
                <a:latin typeface="Courier New" pitchFamily="49" charset="0"/>
              </a:rPr>
              <a:t> (%</a:t>
            </a:r>
            <a:r>
              <a:rPr lang="da-DK" sz="1600" dirty="0" err="1">
                <a:latin typeface="Courier New" pitchFamily="49" charset="0"/>
              </a:rPr>
              <a:t>rdx</a:t>
            </a:r>
            <a:r>
              <a:rPr lang="da-DK" sz="1600" dirty="0">
                <a:latin typeface="Courier New" pitchFamily="49" charset="0"/>
              </a:rPr>
              <a:t>),%xmm0,%xmm0</a:t>
            </a:r>
          </a:p>
          <a:p>
            <a:pPr>
              <a:tabLst>
                <a:tab pos="685800" algn="l"/>
                <a:tab pos="1435100" algn="l"/>
                <a:tab pos="3606800" algn="l"/>
                <a:tab pos="4686300" algn="l"/>
              </a:tabLst>
            </a:pPr>
            <a:r>
              <a:rPr lang="da-DK" sz="1600" dirty="0">
                <a:latin typeface="Courier New" pitchFamily="49" charset="0"/>
              </a:rPr>
              <a:t>  40102d:  </a:t>
            </a:r>
            <a:r>
              <a:rPr lang="da-DK" sz="1600" dirty="0" err="1">
                <a:latin typeface="Courier New" pitchFamily="49" charset="0"/>
              </a:rPr>
              <a:t>add</a:t>
            </a:r>
            <a:r>
              <a:rPr lang="da-DK" sz="1600" dirty="0">
                <a:latin typeface="Courier New" pitchFamily="49" charset="0"/>
              </a:rPr>
              <a:t>    $0x8,%rdx</a:t>
            </a:r>
          </a:p>
          <a:p>
            <a:pPr>
              <a:tabLst>
                <a:tab pos="685800" algn="l"/>
                <a:tab pos="1435100" algn="l"/>
                <a:tab pos="3606800" algn="l"/>
                <a:tab pos="4686300" algn="l"/>
              </a:tabLst>
            </a:pPr>
            <a:r>
              <a:rPr lang="da-DK" sz="1600" dirty="0">
                <a:latin typeface="Courier New" pitchFamily="49" charset="0"/>
              </a:rPr>
              <a:t>  401031:  </a:t>
            </a:r>
            <a:r>
              <a:rPr lang="da-DK" sz="1600" dirty="0" err="1">
                <a:latin typeface="Courier New" pitchFamily="49" charset="0"/>
              </a:rPr>
              <a:t>cmp</a:t>
            </a:r>
            <a:r>
              <a:rPr lang="da-DK" sz="1600" dirty="0">
                <a:latin typeface="Courier New" pitchFamily="49" charset="0"/>
              </a:rPr>
              <a:t>    %</a:t>
            </a:r>
            <a:r>
              <a:rPr lang="da-DK" sz="1600" dirty="0" err="1">
                <a:latin typeface="Courier New" pitchFamily="49" charset="0"/>
              </a:rPr>
              <a:t>rax</a:t>
            </a:r>
            <a:r>
              <a:rPr lang="da-DK" sz="1600" dirty="0">
                <a:latin typeface="Courier New" pitchFamily="49" charset="0"/>
              </a:rPr>
              <a:t>,%</a:t>
            </a:r>
            <a:r>
              <a:rPr lang="da-DK" sz="1600" dirty="0" err="1">
                <a:latin typeface="Courier New" pitchFamily="49" charset="0"/>
              </a:rPr>
              <a:t>rdx</a:t>
            </a:r>
            <a:endParaRPr lang="da-DK" sz="1600" dirty="0">
              <a:latin typeface="Courier New" pitchFamily="49" charset="0"/>
            </a:endParaRPr>
          </a:p>
          <a:p>
            <a:pPr>
              <a:tabLst>
                <a:tab pos="685800" algn="l"/>
                <a:tab pos="1435100" algn="l"/>
                <a:tab pos="3606800" algn="l"/>
                <a:tab pos="4686300" algn="l"/>
              </a:tabLst>
            </a:pPr>
            <a:r>
              <a:rPr lang="da-DK" sz="1600" dirty="0">
                <a:latin typeface="Courier New" pitchFamily="49" charset="0"/>
              </a:rPr>
              <a:t>  401034:  </a:t>
            </a:r>
            <a:r>
              <a:rPr lang="da-DK" sz="1600" dirty="0" err="1">
                <a:latin typeface="Courier New" pitchFamily="49" charset="0"/>
              </a:rPr>
              <a:t>jne</a:t>
            </a:r>
            <a:r>
              <a:rPr lang="da-DK" sz="1600" dirty="0">
                <a:latin typeface="Courier New" pitchFamily="49" charset="0"/>
              </a:rPr>
              <a:t>    401029</a:t>
            </a:r>
            <a:endParaRPr lang="en-US" sz="1600" dirty="0">
              <a:latin typeface="Courier New" pitchFamily="49" charset="0"/>
            </a:endParaRPr>
          </a:p>
        </p:txBody>
      </p:sp>
      <p:sp>
        <p:nvSpPr>
          <p:cNvPr id="51206" name="Freeform 6"/>
          <p:cNvSpPr>
            <a:spLocks/>
          </p:cNvSpPr>
          <p:nvPr/>
        </p:nvSpPr>
        <p:spPr bwMode="auto">
          <a:xfrm>
            <a:off x="5597525" y="2133600"/>
            <a:ext cx="1587500" cy="514350"/>
          </a:xfrm>
          <a:custGeom>
            <a:avLst/>
            <a:gdLst>
              <a:gd name="T0" fmla="*/ 0 w 1000"/>
              <a:gd name="T1" fmla="*/ 0 h 224"/>
              <a:gd name="T2" fmla="*/ 880 w 1000"/>
              <a:gd name="T3" fmla="*/ 56 h 224"/>
              <a:gd name="T4" fmla="*/ 720 w 1000"/>
              <a:gd name="T5" fmla="*/ 224 h 224"/>
              <a:gd name="T6" fmla="*/ 0 60000 65536"/>
              <a:gd name="T7" fmla="*/ 0 60000 65536"/>
              <a:gd name="T8" fmla="*/ 0 60000 65536"/>
              <a:gd name="T9" fmla="*/ 0 w 1000"/>
              <a:gd name="T10" fmla="*/ 0 h 224"/>
              <a:gd name="T11" fmla="*/ 1000 w 1000"/>
              <a:gd name="T12" fmla="*/ 224 h 224"/>
            </a:gdLst>
            <a:ahLst/>
            <a:cxnLst>
              <a:cxn ang="T6">
                <a:pos x="T0" y="T1"/>
              </a:cxn>
              <a:cxn ang="T7">
                <a:pos x="T2" y="T3"/>
              </a:cxn>
              <a:cxn ang="T8">
                <a:pos x="T4" y="T5"/>
              </a:cxn>
            </a:cxnLst>
            <a:rect l="T9" t="T10" r="T11" b="T12"/>
            <a:pathLst>
              <a:path w="1000" h="224">
                <a:moveTo>
                  <a:pt x="0" y="0"/>
                </a:moveTo>
                <a:cubicBezTo>
                  <a:pt x="147" y="9"/>
                  <a:pt x="760" y="19"/>
                  <a:pt x="880" y="56"/>
                </a:cubicBezTo>
                <a:cubicBezTo>
                  <a:pt x="1000" y="93"/>
                  <a:pt x="753" y="189"/>
                  <a:pt x="720" y="224"/>
                </a:cubicBezTo>
              </a:path>
            </a:pathLst>
          </a:custGeom>
          <a:noFill/>
          <a:ln w="25400">
            <a:solidFill>
              <a:schemeClr val="tx1"/>
            </a:solidFill>
            <a:round/>
            <a:headEnd/>
            <a:tailEnd type="triangle" w="med" len="med"/>
          </a:ln>
        </p:spPr>
        <p:txBody>
          <a:bodyPr/>
          <a:lstStyle/>
          <a:p>
            <a:endParaRPr lang="en-US" dirty="0">
              <a:latin typeface="Calibri" pitchFamily="34" charset="0"/>
            </a:endParaRPr>
          </a:p>
        </p:txBody>
      </p:sp>
      <p:sp>
        <p:nvSpPr>
          <p:cNvPr id="51207" name="Freeform 7"/>
          <p:cNvSpPr>
            <a:spLocks/>
          </p:cNvSpPr>
          <p:nvPr/>
        </p:nvSpPr>
        <p:spPr bwMode="auto">
          <a:xfrm>
            <a:off x="5597525" y="3555860"/>
            <a:ext cx="1587500" cy="438291"/>
          </a:xfrm>
          <a:custGeom>
            <a:avLst/>
            <a:gdLst>
              <a:gd name="T0" fmla="*/ 0 w 1000"/>
              <a:gd name="T1" fmla="*/ 0 h 224"/>
              <a:gd name="T2" fmla="*/ 880 w 1000"/>
              <a:gd name="T3" fmla="*/ 56 h 224"/>
              <a:gd name="T4" fmla="*/ 720 w 1000"/>
              <a:gd name="T5" fmla="*/ 224 h 224"/>
              <a:gd name="T6" fmla="*/ 0 60000 65536"/>
              <a:gd name="T7" fmla="*/ 0 60000 65536"/>
              <a:gd name="T8" fmla="*/ 0 60000 65536"/>
              <a:gd name="T9" fmla="*/ 0 w 1000"/>
              <a:gd name="T10" fmla="*/ 0 h 224"/>
              <a:gd name="T11" fmla="*/ 1000 w 1000"/>
              <a:gd name="T12" fmla="*/ 224 h 224"/>
            </a:gdLst>
            <a:ahLst/>
            <a:cxnLst>
              <a:cxn ang="T6">
                <a:pos x="T0" y="T1"/>
              </a:cxn>
              <a:cxn ang="T7">
                <a:pos x="T2" y="T3"/>
              </a:cxn>
              <a:cxn ang="T8">
                <a:pos x="T4" y="T5"/>
              </a:cxn>
            </a:cxnLst>
            <a:rect l="T9" t="T10" r="T11" b="T12"/>
            <a:pathLst>
              <a:path w="1000" h="224">
                <a:moveTo>
                  <a:pt x="0" y="0"/>
                </a:moveTo>
                <a:cubicBezTo>
                  <a:pt x="147" y="9"/>
                  <a:pt x="760" y="19"/>
                  <a:pt x="880" y="56"/>
                </a:cubicBezTo>
                <a:cubicBezTo>
                  <a:pt x="1000" y="93"/>
                  <a:pt x="753" y="189"/>
                  <a:pt x="720" y="224"/>
                </a:cubicBezTo>
              </a:path>
            </a:pathLst>
          </a:custGeom>
          <a:noFill/>
          <a:ln w="25400">
            <a:solidFill>
              <a:schemeClr val="tx1"/>
            </a:solidFill>
            <a:round/>
            <a:headEnd/>
            <a:tailEnd type="triangle" w="med" len="med"/>
          </a:ln>
        </p:spPr>
        <p:txBody>
          <a:bodyPr/>
          <a:lstStyle/>
          <a:p>
            <a:endParaRPr lang="en-US" dirty="0">
              <a:latin typeface="Calibri" pitchFamily="34" charset="0"/>
            </a:endParaRPr>
          </a:p>
        </p:txBody>
      </p:sp>
      <p:sp>
        <p:nvSpPr>
          <p:cNvPr id="51208" name="Text Box 8"/>
          <p:cNvSpPr txBox="1">
            <a:spLocks noChangeArrowheads="1"/>
          </p:cNvSpPr>
          <p:nvPr/>
        </p:nvSpPr>
        <p:spPr bwMode="auto">
          <a:xfrm>
            <a:off x="5638800" y="1733550"/>
            <a:ext cx="692818" cy="369332"/>
          </a:xfrm>
          <a:prstGeom prst="rect">
            <a:avLst/>
          </a:prstGeom>
          <a:noFill/>
          <a:ln w="25400">
            <a:noFill/>
            <a:miter lim="800000"/>
            <a:headEnd/>
            <a:tailEnd/>
          </a:ln>
        </p:spPr>
        <p:txBody>
          <a:bodyPr wrap="none">
            <a:spAutoFit/>
          </a:bodyPr>
          <a:lstStyle/>
          <a:p>
            <a:pPr>
              <a:lnSpc>
                <a:spcPct val="100000"/>
              </a:lnSpc>
            </a:pPr>
            <a:r>
              <a:rPr lang="en-US" i="1" dirty="0" err="1">
                <a:solidFill>
                  <a:srgbClr val="C00000"/>
                </a:solidFill>
                <a:latin typeface="Calibri" pitchFamily="34" charset="0"/>
              </a:rPr>
              <a:t>i</a:t>
            </a:r>
            <a:r>
              <a:rPr lang="en-US" i="1" dirty="0">
                <a:solidFill>
                  <a:srgbClr val="C00000"/>
                </a:solidFill>
                <a:latin typeface="Calibri" pitchFamily="34" charset="0"/>
              </a:rPr>
              <a:t> = 98</a:t>
            </a:r>
          </a:p>
        </p:txBody>
      </p:sp>
      <p:sp>
        <p:nvSpPr>
          <p:cNvPr id="51209" name="Text Box 9"/>
          <p:cNvSpPr txBox="1">
            <a:spLocks noChangeArrowheads="1"/>
          </p:cNvSpPr>
          <p:nvPr/>
        </p:nvSpPr>
        <p:spPr bwMode="auto">
          <a:xfrm>
            <a:off x="5638800" y="3105150"/>
            <a:ext cx="692818" cy="369332"/>
          </a:xfrm>
          <a:prstGeom prst="rect">
            <a:avLst/>
          </a:prstGeom>
          <a:noFill/>
          <a:ln w="25400">
            <a:noFill/>
            <a:miter lim="800000"/>
            <a:headEnd/>
            <a:tailEnd/>
          </a:ln>
        </p:spPr>
        <p:txBody>
          <a:bodyPr wrap="none">
            <a:spAutoFit/>
          </a:bodyPr>
          <a:lstStyle/>
          <a:p>
            <a:pPr>
              <a:lnSpc>
                <a:spcPct val="100000"/>
              </a:lnSpc>
            </a:pPr>
            <a:r>
              <a:rPr lang="en-US" i="1" dirty="0" err="1">
                <a:solidFill>
                  <a:srgbClr val="C00000"/>
                </a:solidFill>
                <a:latin typeface="Calibri" pitchFamily="34" charset="0"/>
              </a:rPr>
              <a:t>i</a:t>
            </a:r>
            <a:r>
              <a:rPr lang="en-US" i="1" dirty="0">
                <a:solidFill>
                  <a:srgbClr val="C00000"/>
                </a:solidFill>
                <a:latin typeface="Calibri" pitchFamily="34" charset="0"/>
              </a:rPr>
              <a:t> = 99</a:t>
            </a:r>
          </a:p>
        </p:txBody>
      </p:sp>
      <p:sp>
        <p:nvSpPr>
          <p:cNvPr id="51210" name="Text Box 10"/>
          <p:cNvSpPr txBox="1">
            <a:spLocks noChangeArrowheads="1"/>
          </p:cNvSpPr>
          <p:nvPr/>
        </p:nvSpPr>
        <p:spPr bwMode="auto">
          <a:xfrm>
            <a:off x="5638801" y="4552950"/>
            <a:ext cx="809837" cy="369332"/>
          </a:xfrm>
          <a:prstGeom prst="rect">
            <a:avLst/>
          </a:prstGeom>
          <a:noFill/>
          <a:ln w="25400">
            <a:noFill/>
            <a:miter lim="800000"/>
            <a:headEnd/>
            <a:tailEnd/>
          </a:ln>
        </p:spPr>
        <p:txBody>
          <a:bodyPr wrap="none">
            <a:spAutoFit/>
          </a:bodyPr>
          <a:lstStyle/>
          <a:p>
            <a:pPr>
              <a:lnSpc>
                <a:spcPct val="100000"/>
              </a:lnSpc>
            </a:pPr>
            <a:r>
              <a:rPr lang="en-US" i="1" dirty="0" err="1">
                <a:solidFill>
                  <a:srgbClr val="C00000"/>
                </a:solidFill>
                <a:latin typeface="Calibri" pitchFamily="34" charset="0"/>
              </a:rPr>
              <a:t>i</a:t>
            </a:r>
            <a:r>
              <a:rPr lang="en-US" i="1" dirty="0">
                <a:solidFill>
                  <a:srgbClr val="C00000"/>
                </a:solidFill>
                <a:latin typeface="Calibri" pitchFamily="34" charset="0"/>
              </a:rPr>
              <a:t> = 100</a:t>
            </a:r>
          </a:p>
        </p:txBody>
      </p:sp>
      <p:sp>
        <p:nvSpPr>
          <p:cNvPr id="51211" name="Text Box 11"/>
          <p:cNvSpPr txBox="1">
            <a:spLocks noChangeArrowheads="1"/>
          </p:cNvSpPr>
          <p:nvPr/>
        </p:nvSpPr>
        <p:spPr bwMode="auto">
          <a:xfrm>
            <a:off x="7099339" y="2216628"/>
            <a:ext cx="2143087" cy="400110"/>
          </a:xfrm>
          <a:prstGeom prst="rect">
            <a:avLst/>
          </a:prstGeom>
          <a:noFill/>
          <a:ln w="25400">
            <a:noFill/>
            <a:miter lim="800000"/>
            <a:headEnd/>
            <a:tailEnd/>
          </a:ln>
        </p:spPr>
        <p:txBody>
          <a:bodyPr wrap="none">
            <a:spAutoFit/>
          </a:bodyPr>
          <a:lstStyle/>
          <a:p>
            <a:pPr>
              <a:lnSpc>
                <a:spcPct val="100000"/>
              </a:lnSpc>
            </a:pPr>
            <a:r>
              <a:rPr lang="en-US" sz="2000" dirty="0">
                <a:latin typeface="Calibri" pitchFamily="34" charset="0"/>
              </a:rPr>
              <a:t>Predict Taken (OK)</a:t>
            </a:r>
          </a:p>
        </p:txBody>
      </p:sp>
      <p:sp>
        <p:nvSpPr>
          <p:cNvPr id="51212" name="Text Box 12"/>
          <p:cNvSpPr txBox="1">
            <a:spLocks noChangeArrowheads="1"/>
          </p:cNvSpPr>
          <p:nvPr/>
        </p:nvSpPr>
        <p:spPr bwMode="auto">
          <a:xfrm>
            <a:off x="7072111" y="3409950"/>
            <a:ext cx="1610890" cy="707886"/>
          </a:xfrm>
          <a:prstGeom prst="rect">
            <a:avLst/>
          </a:prstGeom>
          <a:noFill/>
          <a:ln w="25400">
            <a:noFill/>
            <a:miter lim="800000"/>
            <a:headEnd/>
            <a:tailEnd/>
          </a:ln>
        </p:spPr>
        <p:txBody>
          <a:bodyPr wrap="none">
            <a:spAutoFit/>
          </a:bodyPr>
          <a:lstStyle/>
          <a:p>
            <a:pPr>
              <a:lnSpc>
                <a:spcPct val="100000"/>
              </a:lnSpc>
            </a:pPr>
            <a:r>
              <a:rPr lang="en-US" sz="2000" dirty="0">
                <a:latin typeface="Calibri" pitchFamily="34" charset="0"/>
              </a:rPr>
              <a:t>Predict Taken</a:t>
            </a:r>
          </a:p>
          <a:p>
            <a:pPr>
              <a:lnSpc>
                <a:spcPct val="100000"/>
              </a:lnSpc>
            </a:pPr>
            <a:r>
              <a:rPr lang="en-US" sz="2000" dirty="0">
                <a:latin typeface="Calibri" pitchFamily="34" charset="0"/>
              </a:rPr>
              <a:t>(Oops)</a:t>
            </a:r>
          </a:p>
        </p:txBody>
      </p:sp>
      <p:sp>
        <p:nvSpPr>
          <p:cNvPr id="51214" name="Text Box 14"/>
          <p:cNvSpPr txBox="1">
            <a:spLocks noChangeArrowheads="1"/>
          </p:cNvSpPr>
          <p:nvPr/>
        </p:nvSpPr>
        <p:spPr bwMode="auto">
          <a:xfrm>
            <a:off x="5638801" y="5946775"/>
            <a:ext cx="809837" cy="369332"/>
          </a:xfrm>
          <a:prstGeom prst="rect">
            <a:avLst/>
          </a:prstGeom>
          <a:noFill/>
          <a:ln w="25400">
            <a:noFill/>
            <a:miter lim="800000"/>
            <a:headEnd/>
            <a:tailEnd/>
          </a:ln>
        </p:spPr>
        <p:txBody>
          <a:bodyPr wrap="none">
            <a:spAutoFit/>
          </a:bodyPr>
          <a:lstStyle/>
          <a:p>
            <a:pPr>
              <a:lnSpc>
                <a:spcPct val="100000"/>
              </a:lnSpc>
            </a:pPr>
            <a:r>
              <a:rPr lang="en-US" i="1" dirty="0" err="1">
                <a:solidFill>
                  <a:srgbClr val="C00000"/>
                </a:solidFill>
                <a:latin typeface="Calibri" pitchFamily="34" charset="0"/>
              </a:rPr>
              <a:t>i</a:t>
            </a:r>
            <a:r>
              <a:rPr lang="en-US" i="1" dirty="0">
                <a:solidFill>
                  <a:srgbClr val="C00000"/>
                </a:solidFill>
                <a:latin typeface="Calibri" pitchFamily="34" charset="0"/>
              </a:rPr>
              <a:t> = 101</a:t>
            </a:r>
          </a:p>
        </p:txBody>
      </p:sp>
      <p:sp>
        <p:nvSpPr>
          <p:cNvPr id="51215" name="Freeform 15"/>
          <p:cNvSpPr>
            <a:spLocks/>
          </p:cNvSpPr>
          <p:nvPr/>
        </p:nvSpPr>
        <p:spPr bwMode="auto">
          <a:xfrm>
            <a:off x="5584825" y="4953000"/>
            <a:ext cx="1587500" cy="438150"/>
          </a:xfrm>
          <a:custGeom>
            <a:avLst/>
            <a:gdLst>
              <a:gd name="T0" fmla="*/ 0 w 1000"/>
              <a:gd name="T1" fmla="*/ 0 h 224"/>
              <a:gd name="T2" fmla="*/ 880 w 1000"/>
              <a:gd name="T3" fmla="*/ 56 h 224"/>
              <a:gd name="T4" fmla="*/ 720 w 1000"/>
              <a:gd name="T5" fmla="*/ 224 h 224"/>
              <a:gd name="T6" fmla="*/ 0 60000 65536"/>
              <a:gd name="T7" fmla="*/ 0 60000 65536"/>
              <a:gd name="T8" fmla="*/ 0 60000 65536"/>
              <a:gd name="T9" fmla="*/ 0 w 1000"/>
              <a:gd name="T10" fmla="*/ 0 h 224"/>
              <a:gd name="T11" fmla="*/ 1000 w 1000"/>
              <a:gd name="T12" fmla="*/ 224 h 224"/>
            </a:gdLst>
            <a:ahLst/>
            <a:cxnLst>
              <a:cxn ang="T6">
                <a:pos x="T0" y="T1"/>
              </a:cxn>
              <a:cxn ang="T7">
                <a:pos x="T2" y="T3"/>
              </a:cxn>
              <a:cxn ang="T8">
                <a:pos x="T4" y="T5"/>
              </a:cxn>
            </a:cxnLst>
            <a:rect l="T9" t="T10" r="T11" b="T12"/>
            <a:pathLst>
              <a:path w="1000" h="224">
                <a:moveTo>
                  <a:pt x="0" y="0"/>
                </a:moveTo>
                <a:cubicBezTo>
                  <a:pt x="147" y="9"/>
                  <a:pt x="760" y="19"/>
                  <a:pt x="880" y="56"/>
                </a:cubicBezTo>
                <a:cubicBezTo>
                  <a:pt x="1000" y="93"/>
                  <a:pt x="753" y="189"/>
                  <a:pt x="720" y="224"/>
                </a:cubicBezTo>
              </a:path>
            </a:pathLst>
          </a:custGeom>
          <a:noFill/>
          <a:ln w="25400">
            <a:solidFill>
              <a:schemeClr val="tx1"/>
            </a:solidFill>
            <a:round/>
            <a:headEnd/>
            <a:tailEnd type="triangle" w="med" len="med"/>
          </a:ln>
        </p:spPr>
        <p:txBody>
          <a:bodyPr/>
          <a:lstStyle/>
          <a:p>
            <a:endParaRPr lang="en-US" dirty="0">
              <a:latin typeface="Calibri" pitchFamily="34" charset="0"/>
            </a:endParaRPr>
          </a:p>
        </p:txBody>
      </p:sp>
      <p:sp>
        <p:nvSpPr>
          <p:cNvPr id="51216" name="Text Box 16"/>
          <p:cNvSpPr txBox="1">
            <a:spLocks noChangeArrowheads="1"/>
          </p:cNvSpPr>
          <p:nvPr/>
        </p:nvSpPr>
        <p:spPr bwMode="auto">
          <a:xfrm>
            <a:off x="7072112" y="1047750"/>
            <a:ext cx="2219325" cy="707886"/>
          </a:xfrm>
          <a:prstGeom prst="rect">
            <a:avLst/>
          </a:prstGeom>
          <a:noFill/>
          <a:ln w="25400">
            <a:noFill/>
            <a:miter lim="800000"/>
            <a:headEnd/>
            <a:tailEnd/>
          </a:ln>
        </p:spPr>
        <p:txBody>
          <a:bodyPr wrap="none">
            <a:spAutoFit/>
          </a:bodyPr>
          <a:lstStyle/>
          <a:p>
            <a:pPr>
              <a:lnSpc>
                <a:spcPct val="100000"/>
              </a:lnSpc>
            </a:pPr>
            <a:r>
              <a:rPr lang="en-US" sz="2000" i="1" dirty="0">
                <a:latin typeface="Calibri" pitchFamily="34" charset="0"/>
              </a:rPr>
              <a:t>Assume </a:t>
            </a:r>
          </a:p>
          <a:p>
            <a:pPr>
              <a:lnSpc>
                <a:spcPct val="100000"/>
              </a:lnSpc>
            </a:pPr>
            <a:r>
              <a:rPr lang="en-US" sz="2000" i="1" dirty="0">
                <a:latin typeface="Calibri" pitchFamily="34" charset="0"/>
              </a:rPr>
              <a:t>vector length = </a:t>
            </a:r>
            <a:r>
              <a:rPr lang="en-US" sz="2000" i="1" dirty="0">
                <a:solidFill>
                  <a:srgbClr val="C00000"/>
                </a:solidFill>
                <a:latin typeface="Calibri" pitchFamily="34" charset="0"/>
              </a:rPr>
              <a:t>100</a:t>
            </a:r>
          </a:p>
        </p:txBody>
      </p:sp>
      <p:sp>
        <p:nvSpPr>
          <p:cNvPr id="51217" name="Text Box 17"/>
          <p:cNvSpPr txBox="1">
            <a:spLocks noChangeArrowheads="1"/>
          </p:cNvSpPr>
          <p:nvPr/>
        </p:nvSpPr>
        <p:spPr bwMode="auto">
          <a:xfrm>
            <a:off x="7072111" y="4248151"/>
            <a:ext cx="1295400" cy="1015663"/>
          </a:xfrm>
          <a:prstGeom prst="rect">
            <a:avLst/>
          </a:prstGeom>
          <a:noFill/>
          <a:ln w="25400">
            <a:noFill/>
            <a:miter lim="800000"/>
            <a:headEnd/>
            <a:tailEnd/>
          </a:ln>
        </p:spPr>
        <p:txBody>
          <a:bodyPr>
            <a:spAutoFit/>
          </a:bodyPr>
          <a:lstStyle/>
          <a:p>
            <a:pPr>
              <a:lnSpc>
                <a:spcPct val="100000"/>
              </a:lnSpc>
            </a:pPr>
            <a:r>
              <a:rPr lang="en-US" sz="2000" dirty="0">
                <a:latin typeface="Calibri" pitchFamily="34" charset="0"/>
              </a:rPr>
              <a:t>Read invalid location</a:t>
            </a:r>
          </a:p>
        </p:txBody>
      </p:sp>
      <p:sp>
        <p:nvSpPr>
          <p:cNvPr id="51218" name="Line 18"/>
          <p:cNvSpPr>
            <a:spLocks noChangeShapeType="1"/>
          </p:cNvSpPr>
          <p:nvPr/>
        </p:nvSpPr>
        <p:spPr bwMode="auto">
          <a:xfrm flipH="1" flipV="1">
            <a:off x="6042025" y="4171950"/>
            <a:ext cx="1066800" cy="228600"/>
          </a:xfrm>
          <a:prstGeom prst="line">
            <a:avLst/>
          </a:prstGeom>
          <a:noFill/>
          <a:ln w="25400">
            <a:solidFill>
              <a:schemeClr val="tx1"/>
            </a:solidFill>
            <a:round/>
            <a:headEnd/>
            <a:tailEnd type="triangle" w="med" len="med"/>
          </a:ln>
        </p:spPr>
        <p:txBody>
          <a:bodyPr/>
          <a:lstStyle/>
          <a:p>
            <a:endParaRPr lang="en-US" dirty="0">
              <a:latin typeface="Calibri" pitchFamily="34" charset="0"/>
            </a:endParaRPr>
          </a:p>
        </p:txBody>
      </p:sp>
      <p:sp>
        <p:nvSpPr>
          <p:cNvPr id="51219" name="Line 19"/>
          <p:cNvSpPr>
            <a:spLocks noChangeShapeType="1"/>
          </p:cNvSpPr>
          <p:nvPr/>
        </p:nvSpPr>
        <p:spPr bwMode="auto">
          <a:xfrm>
            <a:off x="9413875" y="5086350"/>
            <a:ext cx="0" cy="1219200"/>
          </a:xfrm>
          <a:prstGeom prst="line">
            <a:avLst/>
          </a:prstGeom>
          <a:noFill/>
          <a:ln w="25400">
            <a:solidFill>
              <a:schemeClr val="tx1">
                <a:lumMod val="65000"/>
                <a:lumOff val="35000"/>
              </a:schemeClr>
            </a:solidFill>
            <a:round/>
            <a:headEnd/>
            <a:tailEnd type="triangle" w="med" len="med"/>
          </a:ln>
        </p:spPr>
        <p:txBody>
          <a:bodyPr/>
          <a:lstStyle/>
          <a:p>
            <a:endParaRPr lang="en-US" dirty="0">
              <a:solidFill>
                <a:schemeClr val="tx1">
                  <a:lumMod val="65000"/>
                  <a:lumOff val="35000"/>
                </a:schemeClr>
              </a:solidFill>
              <a:latin typeface="Calibri" pitchFamily="34" charset="0"/>
            </a:endParaRPr>
          </a:p>
        </p:txBody>
      </p:sp>
      <p:sp>
        <p:nvSpPr>
          <p:cNvPr id="51220" name="Line 20"/>
          <p:cNvSpPr>
            <a:spLocks noChangeShapeType="1"/>
          </p:cNvSpPr>
          <p:nvPr/>
        </p:nvSpPr>
        <p:spPr bwMode="auto">
          <a:xfrm>
            <a:off x="9413875" y="3867150"/>
            <a:ext cx="0" cy="1219200"/>
          </a:xfrm>
          <a:prstGeom prst="line">
            <a:avLst/>
          </a:prstGeom>
          <a:noFill/>
          <a:ln w="25400">
            <a:solidFill>
              <a:schemeClr val="tx1">
                <a:lumMod val="65000"/>
                <a:lumOff val="35000"/>
              </a:schemeClr>
            </a:solidFill>
            <a:round/>
            <a:headEnd/>
            <a:tailEnd type="triangle" w="med" len="med"/>
          </a:ln>
        </p:spPr>
        <p:txBody>
          <a:bodyPr/>
          <a:lstStyle/>
          <a:p>
            <a:endParaRPr lang="en-US" dirty="0">
              <a:solidFill>
                <a:schemeClr val="tx1">
                  <a:lumMod val="65000"/>
                  <a:lumOff val="35000"/>
                </a:schemeClr>
              </a:solidFill>
              <a:latin typeface="Calibri" pitchFamily="34" charset="0"/>
            </a:endParaRPr>
          </a:p>
        </p:txBody>
      </p:sp>
      <p:sp>
        <p:nvSpPr>
          <p:cNvPr id="51221" name="Text Box 21"/>
          <p:cNvSpPr txBox="1">
            <a:spLocks noChangeArrowheads="1"/>
          </p:cNvSpPr>
          <p:nvPr/>
        </p:nvSpPr>
        <p:spPr bwMode="auto">
          <a:xfrm>
            <a:off x="8804276" y="4220742"/>
            <a:ext cx="1036887" cy="369332"/>
          </a:xfrm>
          <a:prstGeom prst="rect">
            <a:avLst/>
          </a:prstGeom>
          <a:solidFill>
            <a:schemeClr val="bg1"/>
          </a:solidFill>
          <a:ln w="25400">
            <a:noFill/>
            <a:miter lim="800000"/>
            <a:headEnd/>
            <a:tailEnd/>
          </a:ln>
        </p:spPr>
        <p:txBody>
          <a:bodyPr wrap="none">
            <a:spAutoFit/>
          </a:bodyPr>
          <a:lstStyle/>
          <a:p>
            <a:pPr>
              <a:lnSpc>
                <a:spcPct val="100000"/>
              </a:lnSpc>
            </a:pPr>
            <a:r>
              <a:rPr lang="en-US" dirty="0">
                <a:solidFill>
                  <a:schemeClr val="tx1">
                    <a:lumMod val="65000"/>
                    <a:lumOff val="35000"/>
                  </a:schemeClr>
                </a:solidFill>
                <a:latin typeface="Calibri" pitchFamily="34" charset="0"/>
              </a:rPr>
              <a:t>Executed</a:t>
            </a:r>
          </a:p>
        </p:txBody>
      </p:sp>
      <p:sp>
        <p:nvSpPr>
          <p:cNvPr id="51222" name="Text Box 22"/>
          <p:cNvSpPr txBox="1">
            <a:spLocks noChangeArrowheads="1"/>
          </p:cNvSpPr>
          <p:nvPr/>
        </p:nvSpPr>
        <p:spPr bwMode="auto">
          <a:xfrm>
            <a:off x="8886826" y="5425654"/>
            <a:ext cx="932243" cy="369332"/>
          </a:xfrm>
          <a:prstGeom prst="rect">
            <a:avLst/>
          </a:prstGeom>
          <a:solidFill>
            <a:schemeClr val="bg1"/>
          </a:solidFill>
          <a:ln w="25400">
            <a:noFill/>
            <a:miter lim="800000"/>
            <a:headEnd/>
            <a:tailEnd/>
          </a:ln>
        </p:spPr>
        <p:txBody>
          <a:bodyPr wrap="none">
            <a:spAutoFit/>
          </a:bodyPr>
          <a:lstStyle/>
          <a:p>
            <a:pPr>
              <a:lnSpc>
                <a:spcPct val="100000"/>
              </a:lnSpc>
            </a:pPr>
            <a:r>
              <a:rPr lang="en-US" dirty="0">
                <a:solidFill>
                  <a:schemeClr val="tx1">
                    <a:lumMod val="65000"/>
                    <a:lumOff val="35000"/>
                  </a:schemeClr>
                </a:solidFill>
                <a:latin typeface="Calibri" pitchFamily="34" charset="0"/>
              </a:rPr>
              <a:t>Fetched</a:t>
            </a:r>
          </a:p>
        </p:txBody>
      </p:sp>
      <p:sp>
        <p:nvSpPr>
          <p:cNvPr id="51223" name="Line 23"/>
          <p:cNvSpPr>
            <a:spLocks noChangeShapeType="1"/>
          </p:cNvSpPr>
          <p:nvPr/>
        </p:nvSpPr>
        <p:spPr bwMode="auto">
          <a:xfrm flipV="1">
            <a:off x="9261475" y="3867150"/>
            <a:ext cx="304800" cy="0"/>
          </a:xfrm>
          <a:prstGeom prst="line">
            <a:avLst/>
          </a:prstGeom>
          <a:noFill/>
          <a:ln w="25400">
            <a:solidFill>
              <a:schemeClr val="tx1">
                <a:lumMod val="65000"/>
                <a:lumOff val="35000"/>
              </a:schemeClr>
            </a:solidFill>
            <a:round/>
            <a:headEnd/>
            <a:tailEnd/>
          </a:ln>
        </p:spPr>
        <p:txBody>
          <a:bodyPr/>
          <a:lstStyle/>
          <a:p>
            <a:endParaRPr lang="en-US" dirty="0">
              <a:solidFill>
                <a:schemeClr val="tx1">
                  <a:lumMod val="65000"/>
                  <a:lumOff val="35000"/>
                </a:schemeClr>
              </a:solidFill>
              <a:latin typeface="Calibri" pitchFamily="34" charset="0"/>
            </a:endParaRPr>
          </a:p>
        </p:txBody>
      </p:sp>
      <p:sp>
        <p:nvSpPr>
          <p:cNvPr id="51224" name="Line 24"/>
          <p:cNvSpPr>
            <a:spLocks noChangeShapeType="1"/>
          </p:cNvSpPr>
          <p:nvPr/>
        </p:nvSpPr>
        <p:spPr bwMode="auto">
          <a:xfrm flipV="1">
            <a:off x="9261475" y="5086350"/>
            <a:ext cx="304800" cy="0"/>
          </a:xfrm>
          <a:prstGeom prst="line">
            <a:avLst/>
          </a:prstGeom>
          <a:noFill/>
          <a:ln w="25400">
            <a:solidFill>
              <a:schemeClr val="tx1">
                <a:lumMod val="65000"/>
                <a:lumOff val="35000"/>
              </a:schemeClr>
            </a:solidFill>
            <a:round/>
            <a:headEnd/>
            <a:tailEnd/>
          </a:ln>
        </p:spPr>
        <p:txBody>
          <a:bodyPr/>
          <a:lstStyle/>
          <a:p>
            <a:endParaRPr lang="en-US" dirty="0">
              <a:solidFill>
                <a:schemeClr val="tx1">
                  <a:lumMod val="65000"/>
                  <a:lumOff val="35000"/>
                </a:schemeClr>
              </a:solidFill>
              <a:latin typeface="Calibri" pitchFamily="34" charset="0"/>
            </a:endParaRPr>
          </a:p>
        </p:txBody>
      </p:sp>
      <p:sp>
        <p:nvSpPr>
          <p:cNvPr id="51225" name="Line 25"/>
          <p:cNvSpPr>
            <a:spLocks noChangeShapeType="1"/>
          </p:cNvSpPr>
          <p:nvPr/>
        </p:nvSpPr>
        <p:spPr bwMode="auto">
          <a:xfrm flipV="1">
            <a:off x="9261475" y="6305550"/>
            <a:ext cx="304800" cy="0"/>
          </a:xfrm>
          <a:prstGeom prst="line">
            <a:avLst/>
          </a:prstGeom>
          <a:noFill/>
          <a:ln w="25400">
            <a:solidFill>
              <a:schemeClr val="tx1">
                <a:lumMod val="65000"/>
                <a:lumOff val="35000"/>
              </a:schemeClr>
            </a:solidFill>
            <a:round/>
            <a:headEnd/>
            <a:tailEnd/>
          </a:ln>
        </p:spPr>
        <p:txBody>
          <a:bodyPr/>
          <a:lstStyle/>
          <a:p>
            <a:endParaRPr lang="en-US" dirty="0">
              <a:solidFill>
                <a:schemeClr val="tx1">
                  <a:lumMod val="65000"/>
                  <a:lumOff val="35000"/>
                </a:schemeClr>
              </a:solidFill>
              <a:latin typeface="Calibri" pitchFamily="34" charset="0"/>
            </a:endParaRPr>
          </a:p>
        </p:txBody>
      </p:sp>
      <mc:AlternateContent xmlns:mc="http://schemas.openxmlformats.org/markup-compatibility/2006">
        <mc:Choice xmlns:a14="http://schemas.microsoft.com/office/drawing/2010/main" Requires="a14">
          <p:sp>
            <p:nvSpPr>
              <p:cNvPr id="29" name="Text Placeholder 5">
                <a:extLst>
                  <a:ext uri="{FF2B5EF4-FFF2-40B4-BE49-F238E27FC236}">
                    <a16:creationId xmlns:a16="http://schemas.microsoft.com/office/drawing/2014/main" id="{0CDE9191-303F-40DF-8316-348B02539942}"/>
                  </a:ext>
                </a:extLst>
              </p:cNvPr>
              <p:cNvSpPr txBox="1">
                <a:spLocks/>
              </p:cNvSpPr>
              <p:nvPr/>
            </p:nvSpPr>
            <p:spPr>
              <a:xfrm>
                <a:off x="147344" y="6525676"/>
                <a:ext cx="2567110" cy="20581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700" dirty="0"/>
                  <a:t>[15-213 @ CMU]</a:t>
                </a:r>
                <a14:m>
                  <m:oMath xmlns:m="http://schemas.openxmlformats.org/officeDocument/2006/math">
                    <m:r>
                      <a:rPr lang="en-US" sz="700" i="1">
                        <a:latin typeface="Cambria Math" panose="02040503050406030204" pitchFamily="18" charset="0"/>
                      </a:rPr>
                      <m:t>→</m:t>
                    </m:r>
                  </m:oMath>
                </a14:m>
                <a:endParaRPr lang="en-US" sz="700" dirty="0"/>
              </a:p>
            </p:txBody>
          </p:sp>
        </mc:Choice>
        <mc:Fallback>
          <p:sp>
            <p:nvSpPr>
              <p:cNvPr id="29" name="Text Placeholder 5">
                <a:extLst>
                  <a:ext uri="{FF2B5EF4-FFF2-40B4-BE49-F238E27FC236}">
                    <a16:creationId xmlns:a16="http://schemas.microsoft.com/office/drawing/2014/main" id="{0CDE9191-303F-40DF-8316-348B02539942}"/>
                  </a:ext>
                </a:extLst>
              </p:cNvPr>
              <p:cNvSpPr txBox="1">
                <a:spLocks noRot="1" noChangeAspect="1" noMove="1" noResize="1" noEditPoints="1" noAdjustHandles="1" noChangeArrowheads="1" noChangeShapeType="1" noTextEdit="1"/>
              </p:cNvSpPr>
              <p:nvPr/>
            </p:nvSpPr>
            <p:spPr>
              <a:xfrm>
                <a:off x="147344" y="6525676"/>
                <a:ext cx="2567110" cy="205819"/>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364999695"/>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3"/>
          <p:cNvSpPr>
            <a:spLocks noChangeArrowheads="1"/>
          </p:cNvSpPr>
          <p:nvPr/>
        </p:nvSpPr>
        <p:spPr bwMode="auto">
          <a:xfrm>
            <a:off x="2013956" y="2481207"/>
            <a:ext cx="4615445" cy="1074653"/>
          </a:xfrm>
          <a:prstGeom prst="rect">
            <a:avLst/>
          </a:prstGeom>
          <a:solidFill>
            <a:schemeClr val="bg1">
              <a:lumMod val="95000"/>
            </a:schemeClr>
          </a:solidFill>
          <a:ln w="9525" cmpd="dbl">
            <a:solidFill>
              <a:schemeClr val="tx1"/>
            </a:solidFill>
            <a:miter lim="800000"/>
            <a:headEnd/>
            <a:tailEnd/>
          </a:ln>
        </p:spPr>
        <p:txBody>
          <a:bodyPr wrap="none" lIns="90487" tIns="44450" rIns="90487" bIns="44450">
            <a:spAutoFit/>
          </a:bodyPr>
          <a:lstStyle/>
          <a:p>
            <a:pPr>
              <a:tabLst>
                <a:tab pos="685800" algn="l"/>
                <a:tab pos="1435100" algn="l"/>
                <a:tab pos="3606800" algn="l"/>
                <a:tab pos="4686300" algn="l"/>
              </a:tabLst>
            </a:pPr>
            <a:r>
              <a:rPr lang="en-US" sz="1600" dirty="0">
                <a:latin typeface="Courier New" pitchFamily="49" charset="0"/>
              </a:rPr>
              <a:t> </a:t>
            </a:r>
            <a:r>
              <a:rPr lang="da-DK" sz="1600" dirty="0">
                <a:latin typeface="Courier New" pitchFamily="49" charset="0"/>
              </a:rPr>
              <a:t> 401029:  </a:t>
            </a:r>
            <a:r>
              <a:rPr lang="da-DK" sz="1600" dirty="0" err="1">
                <a:latin typeface="Courier New" pitchFamily="49" charset="0"/>
              </a:rPr>
              <a:t>vmulsd</a:t>
            </a:r>
            <a:r>
              <a:rPr lang="da-DK" sz="1600" dirty="0">
                <a:latin typeface="Courier New" pitchFamily="49" charset="0"/>
              </a:rPr>
              <a:t> (%</a:t>
            </a:r>
            <a:r>
              <a:rPr lang="da-DK" sz="1600" dirty="0" err="1">
                <a:latin typeface="Courier New" pitchFamily="49" charset="0"/>
              </a:rPr>
              <a:t>rdx</a:t>
            </a:r>
            <a:r>
              <a:rPr lang="da-DK" sz="1600" dirty="0">
                <a:latin typeface="Courier New" pitchFamily="49" charset="0"/>
              </a:rPr>
              <a:t>),%xmm0,%xmm0</a:t>
            </a:r>
          </a:p>
          <a:p>
            <a:pPr>
              <a:tabLst>
                <a:tab pos="685800" algn="l"/>
                <a:tab pos="1435100" algn="l"/>
                <a:tab pos="3606800" algn="l"/>
                <a:tab pos="4686300" algn="l"/>
              </a:tabLst>
            </a:pPr>
            <a:r>
              <a:rPr lang="da-DK" sz="1600" dirty="0">
                <a:latin typeface="Courier New" pitchFamily="49" charset="0"/>
              </a:rPr>
              <a:t>  40102d:  </a:t>
            </a:r>
            <a:r>
              <a:rPr lang="da-DK" sz="1600" dirty="0" err="1">
                <a:latin typeface="Courier New" pitchFamily="49" charset="0"/>
              </a:rPr>
              <a:t>add</a:t>
            </a:r>
            <a:r>
              <a:rPr lang="da-DK" sz="1600" dirty="0">
                <a:latin typeface="Courier New" pitchFamily="49" charset="0"/>
              </a:rPr>
              <a:t>    $0x8,%rdx</a:t>
            </a:r>
          </a:p>
          <a:p>
            <a:pPr>
              <a:tabLst>
                <a:tab pos="685800" algn="l"/>
                <a:tab pos="1435100" algn="l"/>
                <a:tab pos="3606800" algn="l"/>
                <a:tab pos="4686300" algn="l"/>
              </a:tabLst>
            </a:pPr>
            <a:r>
              <a:rPr lang="da-DK" sz="1600" dirty="0">
                <a:latin typeface="Courier New" pitchFamily="49" charset="0"/>
              </a:rPr>
              <a:t>  401031:  </a:t>
            </a:r>
            <a:r>
              <a:rPr lang="da-DK" sz="1600" dirty="0" err="1">
                <a:latin typeface="Courier New" pitchFamily="49" charset="0"/>
              </a:rPr>
              <a:t>cmp</a:t>
            </a:r>
            <a:r>
              <a:rPr lang="da-DK" sz="1600" dirty="0">
                <a:latin typeface="Courier New" pitchFamily="49" charset="0"/>
              </a:rPr>
              <a:t>    %</a:t>
            </a:r>
            <a:r>
              <a:rPr lang="da-DK" sz="1600" dirty="0" err="1">
                <a:latin typeface="Courier New" pitchFamily="49" charset="0"/>
              </a:rPr>
              <a:t>rax</a:t>
            </a:r>
            <a:r>
              <a:rPr lang="da-DK" sz="1600" dirty="0">
                <a:latin typeface="Courier New" pitchFamily="49" charset="0"/>
              </a:rPr>
              <a:t>,%</a:t>
            </a:r>
            <a:r>
              <a:rPr lang="da-DK" sz="1600" dirty="0" err="1">
                <a:latin typeface="Courier New" pitchFamily="49" charset="0"/>
              </a:rPr>
              <a:t>rdx</a:t>
            </a:r>
            <a:endParaRPr lang="da-DK" sz="1600" dirty="0">
              <a:latin typeface="Courier New" pitchFamily="49" charset="0"/>
            </a:endParaRPr>
          </a:p>
          <a:p>
            <a:pPr>
              <a:tabLst>
                <a:tab pos="685800" algn="l"/>
                <a:tab pos="1435100" algn="l"/>
                <a:tab pos="3606800" algn="l"/>
                <a:tab pos="4686300" algn="l"/>
              </a:tabLst>
            </a:pPr>
            <a:r>
              <a:rPr lang="da-DK" sz="1600" dirty="0">
                <a:latin typeface="Courier New" pitchFamily="49" charset="0"/>
              </a:rPr>
              <a:t>  401034:  </a:t>
            </a:r>
            <a:r>
              <a:rPr lang="da-DK" sz="1600" dirty="0" err="1">
                <a:latin typeface="Courier New" pitchFamily="49" charset="0"/>
              </a:rPr>
              <a:t>jne</a:t>
            </a:r>
            <a:r>
              <a:rPr lang="da-DK" sz="1600" dirty="0">
                <a:latin typeface="Courier New" pitchFamily="49" charset="0"/>
              </a:rPr>
              <a:t>    401029</a:t>
            </a:r>
            <a:endParaRPr lang="en-US" sz="1600" dirty="0">
              <a:latin typeface="Courier New" pitchFamily="49" charset="0"/>
            </a:endParaRPr>
          </a:p>
        </p:txBody>
      </p:sp>
      <p:sp>
        <p:nvSpPr>
          <p:cNvPr id="29" name="Rectangle 3"/>
          <p:cNvSpPr>
            <a:spLocks noChangeArrowheads="1"/>
          </p:cNvSpPr>
          <p:nvPr/>
        </p:nvSpPr>
        <p:spPr bwMode="auto">
          <a:xfrm>
            <a:off x="2013956" y="3878348"/>
            <a:ext cx="4615445" cy="1074653"/>
          </a:xfrm>
          <a:prstGeom prst="rect">
            <a:avLst/>
          </a:prstGeom>
          <a:solidFill>
            <a:schemeClr val="bg1">
              <a:lumMod val="95000"/>
            </a:schemeClr>
          </a:solidFill>
          <a:ln w="9525" cmpd="dbl">
            <a:solidFill>
              <a:schemeClr val="tx1"/>
            </a:solidFill>
            <a:miter lim="800000"/>
            <a:headEnd/>
            <a:tailEnd/>
          </a:ln>
        </p:spPr>
        <p:txBody>
          <a:bodyPr wrap="none" lIns="90487" tIns="44450" rIns="90487" bIns="44450">
            <a:spAutoFit/>
          </a:bodyPr>
          <a:lstStyle/>
          <a:p>
            <a:pPr>
              <a:tabLst>
                <a:tab pos="685800" algn="l"/>
                <a:tab pos="1435100" algn="l"/>
                <a:tab pos="3606800" algn="l"/>
                <a:tab pos="4686300" algn="l"/>
              </a:tabLst>
            </a:pPr>
            <a:r>
              <a:rPr lang="en-US" sz="1600" dirty="0">
                <a:latin typeface="Courier New" pitchFamily="49" charset="0"/>
              </a:rPr>
              <a:t> </a:t>
            </a:r>
            <a:r>
              <a:rPr lang="da-DK" sz="1600" dirty="0">
                <a:latin typeface="Courier New" pitchFamily="49" charset="0"/>
              </a:rPr>
              <a:t> 401029:  </a:t>
            </a:r>
            <a:r>
              <a:rPr lang="da-DK" sz="1600" dirty="0" err="1">
                <a:latin typeface="Courier New" pitchFamily="49" charset="0"/>
              </a:rPr>
              <a:t>vmulsd</a:t>
            </a:r>
            <a:r>
              <a:rPr lang="da-DK" sz="1600" dirty="0">
                <a:latin typeface="Courier New" pitchFamily="49" charset="0"/>
              </a:rPr>
              <a:t> (%</a:t>
            </a:r>
            <a:r>
              <a:rPr lang="da-DK" sz="1600" dirty="0" err="1">
                <a:latin typeface="Courier New" pitchFamily="49" charset="0"/>
              </a:rPr>
              <a:t>rdx</a:t>
            </a:r>
            <a:r>
              <a:rPr lang="da-DK" sz="1600" dirty="0">
                <a:latin typeface="Courier New" pitchFamily="49" charset="0"/>
              </a:rPr>
              <a:t>),%xmm0,%xmm0</a:t>
            </a:r>
          </a:p>
          <a:p>
            <a:pPr>
              <a:tabLst>
                <a:tab pos="685800" algn="l"/>
                <a:tab pos="1435100" algn="l"/>
                <a:tab pos="3606800" algn="l"/>
                <a:tab pos="4686300" algn="l"/>
              </a:tabLst>
            </a:pPr>
            <a:r>
              <a:rPr lang="da-DK" sz="1600" dirty="0">
                <a:latin typeface="Courier New" pitchFamily="49" charset="0"/>
              </a:rPr>
              <a:t>  40102d:  </a:t>
            </a:r>
            <a:r>
              <a:rPr lang="da-DK" sz="1600" dirty="0" err="1">
                <a:latin typeface="Courier New" pitchFamily="49" charset="0"/>
              </a:rPr>
              <a:t>add</a:t>
            </a:r>
            <a:r>
              <a:rPr lang="da-DK" sz="1600" dirty="0">
                <a:latin typeface="Courier New" pitchFamily="49" charset="0"/>
              </a:rPr>
              <a:t>    $0x8,%rdx</a:t>
            </a:r>
          </a:p>
          <a:p>
            <a:pPr>
              <a:tabLst>
                <a:tab pos="685800" algn="l"/>
                <a:tab pos="1435100" algn="l"/>
                <a:tab pos="3606800" algn="l"/>
                <a:tab pos="4686300" algn="l"/>
              </a:tabLst>
            </a:pPr>
            <a:r>
              <a:rPr lang="da-DK" sz="1600" dirty="0">
                <a:latin typeface="Courier New" pitchFamily="49" charset="0"/>
              </a:rPr>
              <a:t>  401031:  </a:t>
            </a:r>
            <a:r>
              <a:rPr lang="da-DK" sz="1600" dirty="0" err="1">
                <a:latin typeface="Courier New" pitchFamily="49" charset="0"/>
              </a:rPr>
              <a:t>cmp</a:t>
            </a:r>
            <a:r>
              <a:rPr lang="da-DK" sz="1600" dirty="0">
                <a:latin typeface="Courier New" pitchFamily="49" charset="0"/>
              </a:rPr>
              <a:t>    %</a:t>
            </a:r>
            <a:r>
              <a:rPr lang="da-DK" sz="1600" dirty="0" err="1">
                <a:latin typeface="Courier New" pitchFamily="49" charset="0"/>
              </a:rPr>
              <a:t>rax</a:t>
            </a:r>
            <a:r>
              <a:rPr lang="da-DK" sz="1600" dirty="0">
                <a:latin typeface="Courier New" pitchFamily="49" charset="0"/>
              </a:rPr>
              <a:t>,%</a:t>
            </a:r>
            <a:r>
              <a:rPr lang="da-DK" sz="1600" dirty="0" err="1">
                <a:latin typeface="Courier New" pitchFamily="49" charset="0"/>
              </a:rPr>
              <a:t>rdx</a:t>
            </a:r>
            <a:endParaRPr lang="da-DK" sz="1600" dirty="0">
              <a:latin typeface="Courier New" pitchFamily="49" charset="0"/>
            </a:endParaRPr>
          </a:p>
          <a:p>
            <a:pPr>
              <a:tabLst>
                <a:tab pos="685800" algn="l"/>
                <a:tab pos="1435100" algn="l"/>
                <a:tab pos="3606800" algn="l"/>
                <a:tab pos="4686300" algn="l"/>
              </a:tabLst>
            </a:pPr>
            <a:r>
              <a:rPr lang="da-DK" sz="1600" dirty="0">
                <a:latin typeface="Courier New" pitchFamily="49" charset="0"/>
              </a:rPr>
              <a:t>  401034:  </a:t>
            </a:r>
            <a:r>
              <a:rPr lang="da-DK" sz="1600" dirty="0" err="1">
                <a:latin typeface="Courier New" pitchFamily="49" charset="0"/>
              </a:rPr>
              <a:t>jne</a:t>
            </a:r>
            <a:r>
              <a:rPr lang="da-DK" sz="1600" dirty="0">
                <a:latin typeface="Courier New" pitchFamily="49" charset="0"/>
              </a:rPr>
              <a:t>    401029</a:t>
            </a:r>
            <a:endParaRPr lang="en-US" sz="1600" dirty="0">
              <a:latin typeface="Courier New" pitchFamily="49" charset="0"/>
            </a:endParaRPr>
          </a:p>
        </p:txBody>
      </p:sp>
      <p:sp>
        <p:nvSpPr>
          <p:cNvPr id="30" name="Rectangle 3"/>
          <p:cNvSpPr>
            <a:spLocks noChangeArrowheads="1"/>
          </p:cNvSpPr>
          <p:nvPr/>
        </p:nvSpPr>
        <p:spPr bwMode="auto">
          <a:xfrm>
            <a:off x="2013956" y="5326148"/>
            <a:ext cx="4615445" cy="1074653"/>
          </a:xfrm>
          <a:prstGeom prst="rect">
            <a:avLst/>
          </a:prstGeom>
          <a:solidFill>
            <a:schemeClr val="bg1">
              <a:lumMod val="95000"/>
            </a:schemeClr>
          </a:solidFill>
          <a:ln w="9525" cmpd="dbl">
            <a:solidFill>
              <a:schemeClr val="tx1"/>
            </a:solidFill>
            <a:miter lim="800000"/>
            <a:headEnd/>
            <a:tailEnd/>
          </a:ln>
        </p:spPr>
        <p:txBody>
          <a:bodyPr wrap="none" lIns="90487" tIns="44450" rIns="90487" bIns="44450">
            <a:spAutoFit/>
          </a:bodyPr>
          <a:lstStyle/>
          <a:p>
            <a:pPr>
              <a:tabLst>
                <a:tab pos="685800" algn="l"/>
                <a:tab pos="1435100" algn="l"/>
                <a:tab pos="3606800" algn="l"/>
                <a:tab pos="4686300" algn="l"/>
              </a:tabLst>
            </a:pPr>
            <a:r>
              <a:rPr lang="en-US" sz="1600" dirty="0">
                <a:latin typeface="Courier New" pitchFamily="49" charset="0"/>
              </a:rPr>
              <a:t> </a:t>
            </a:r>
            <a:r>
              <a:rPr lang="da-DK" sz="1600" dirty="0">
                <a:latin typeface="Courier New" pitchFamily="49" charset="0"/>
              </a:rPr>
              <a:t> 401029:  </a:t>
            </a:r>
            <a:r>
              <a:rPr lang="da-DK" sz="1600" dirty="0" err="1">
                <a:latin typeface="Courier New" pitchFamily="49" charset="0"/>
              </a:rPr>
              <a:t>vmulsd</a:t>
            </a:r>
            <a:r>
              <a:rPr lang="da-DK" sz="1600" dirty="0">
                <a:latin typeface="Courier New" pitchFamily="49" charset="0"/>
              </a:rPr>
              <a:t> (%</a:t>
            </a:r>
            <a:r>
              <a:rPr lang="da-DK" sz="1600" dirty="0" err="1">
                <a:latin typeface="Courier New" pitchFamily="49" charset="0"/>
              </a:rPr>
              <a:t>rdx</a:t>
            </a:r>
            <a:r>
              <a:rPr lang="da-DK" sz="1600" dirty="0">
                <a:latin typeface="Courier New" pitchFamily="49" charset="0"/>
              </a:rPr>
              <a:t>),%xmm0,%xmm0</a:t>
            </a:r>
          </a:p>
          <a:p>
            <a:pPr>
              <a:tabLst>
                <a:tab pos="685800" algn="l"/>
                <a:tab pos="1435100" algn="l"/>
                <a:tab pos="3606800" algn="l"/>
                <a:tab pos="4686300" algn="l"/>
              </a:tabLst>
            </a:pPr>
            <a:r>
              <a:rPr lang="da-DK" sz="1600" dirty="0">
                <a:latin typeface="Courier New" pitchFamily="49" charset="0"/>
              </a:rPr>
              <a:t>  40102d:  </a:t>
            </a:r>
            <a:r>
              <a:rPr lang="da-DK" sz="1600" dirty="0" err="1">
                <a:latin typeface="Courier New" pitchFamily="49" charset="0"/>
              </a:rPr>
              <a:t>add</a:t>
            </a:r>
            <a:r>
              <a:rPr lang="da-DK" sz="1600" dirty="0">
                <a:latin typeface="Courier New" pitchFamily="49" charset="0"/>
              </a:rPr>
              <a:t>    $0x8,%rdx</a:t>
            </a:r>
          </a:p>
          <a:p>
            <a:pPr>
              <a:tabLst>
                <a:tab pos="685800" algn="l"/>
                <a:tab pos="1435100" algn="l"/>
                <a:tab pos="3606800" algn="l"/>
                <a:tab pos="4686300" algn="l"/>
              </a:tabLst>
            </a:pPr>
            <a:r>
              <a:rPr lang="da-DK" sz="1600" dirty="0">
                <a:latin typeface="Courier New" pitchFamily="49" charset="0"/>
              </a:rPr>
              <a:t>  401031:  </a:t>
            </a:r>
            <a:r>
              <a:rPr lang="da-DK" sz="1600" dirty="0" err="1">
                <a:latin typeface="Courier New" pitchFamily="49" charset="0"/>
              </a:rPr>
              <a:t>cmp</a:t>
            </a:r>
            <a:r>
              <a:rPr lang="da-DK" sz="1600" dirty="0">
                <a:latin typeface="Courier New" pitchFamily="49" charset="0"/>
              </a:rPr>
              <a:t>    %</a:t>
            </a:r>
            <a:r>
              <a:rPr lang="da-DK" sz="1600" dirty="0" err="1">
                <a:latin typeface="Courier New" pitchFamily="49" charset="0"/>
              </a:rPr>
              <a:t>rax</a:t>
            </a:r>
            <a:r>
              <a:rPr lang="da-DK" sz="1600" dirty="0">
                <a:latin typeface="Courier New" pitchFamily="49" charset="0"/>
              </a:rPr>
              <a:t>,%</a:t>
            </a:r>
            <a:r>
              <a:rPr lang="da-DK" sz="1600" dirty="0" err="1">
                <a:latin typeface="Courier New" pitchFamily="49" charset="0"/>
              </a:rPr>
              <a:t>rdx</a:t>
            </a:r>
            <a:endParaRPr lang="da-DK" sz="1600" dirty="0">
              <a:latin typeface="Courier New" pitchFamily="49" charset="0"/>
            </a:endParaRPr>
          </a:p>
          <a:p>
            <a:pPr>
              <a:tabLst>
                <a:tab pos="685800" algn="l"/>
                <a:tab pos="1435100" algn="l"/>
                <a:tab pos="3606800" algn="l"/>
                <a:tab pos="4686300" algn="l"/>
              </a:tabLst>
            </a:pPr>
            <a:r>
              <a:rPr lang="da-DK" sz="1600" dirty="0">
                <a:latin typeface="Courier New" pitchFamily="49" charset="0"/>
              </a:rPr>
              <a:t>  401034:  </a:t>
            </a:r>
            <a:r>
              <a:rPr lang="da-DK" sz="1600" dirty="0" err="1">
                <a:latin typeface="Courier New" pitchFamily="49" charset="0"/>
              </a:rPr>
              <a:t>jne</a:t>
            </a:r>
            <a:r>
              <a:rPr lang="da-DK" sz="1600" dirty="0">
                <a:latin typeface="Courier New" pitchFamily="49" charset="0"/>
              </a:rPr>
              <a:t>    401029</a:t>
            </a:r>
            <a:endParaRPr lang="en-US" sz="1600" dirty="0">
              <a:latin typeface="Courier New" pitchFamily="49" charset="0"/>
            </a:endParaRPr>
          </a:p>
        </p:txBody>
      </p:sp>
      <p:sp>
        <p:nvSpPr>
          <p:cNvPr id="31" name="Rectangle 3"/>
          <p:cNvSpPr>
            <a:spLocks noChangeArrowheads="1"/>
          </p:cNvSpPr>
          <p:nvPr/>
        </p:nvSpPr>
        <p:spPr bwMode="auto">
          <a:xfrm>
            <a:off x="2013956" y="1120563"/>
            <a:ext cx="4615445" cy="1074653"/>
          </a:xfrm>
          <a:prstGeom prst="rect">
            <a:avLst/>
          </a:prstGeom>
          <a:solidFill>
            <a:schemeClr val="bg1">
              <a:lumMod val="95000"/>
            </a:schemeClr>
          </a:solidFill>
          <a:ln w="9525" cmpd="dbl">
            <a:solidFill>
              <a:schemeClr val="tx1"/>
            </a:solidFill>
            <a:miter lim="800000"/>
            <a:headEnd/>
            <a:tailEnd/>
          </a:ln>
        </p:spPr>
        <p:txBody>
          <a:bodyPr wrap="none" lIns="90487" tIns="44450" rIns="90487" bIns="44450">
            <a:spAutoFit/>
          </a:bodyPr>
          <a:lstStyle/>
          <a:p>
            <a:pPr>
              <a:tabLst>
                <a:tab pos="685800" algn="l"/>
                <a:tab pos="1435100" algn="l"/>
                <a:tab pos="3606800" algn="l"/>
                <a:tab pos="4686300" algn="l"/>
              </a:tabLst>
            </a:pPr>
            <a:r>
              <a:rPr lang="en-US" sz="1600" dirty="0">
                <a:latin typeface="Courier New" pitchFamily="49" charset="0"/>
              </a:rPr>
              <a:t> </a:t>
            </a:r>
            <a:r>
              <a:rPr lang="da-DK" sz="1600" dirty="0">
                <a:latin typeface="Courier New" pitchFamily="49" charset="0"/>
              </a:rPr>
              <a:t> 401029:  </a:t>
            </a:r>
            <a:r>
              <a:rPr lang="da-DK" sz="1600" dirty="0" err="1">
                <a:latin typeface="Courier New" pitchFamily="49" charset="0"/>
              </a:rPr>
              <a:t>vmulsd</a:t>
            </a:r>
            <a:r>
              <a:rPr lang="da-DK" sz="1600" dirty="0">
                <a:latin typeface="Courier New" pitchFamily="49" charset="0"/>
              </a:rPr>
              <a:t> (%</a:t>
            </a:r>
            <a:r>
              <a:rPr lang="da-DK" sz="1600" dirty="0" err="1">
                <a:latin typeface="Courier New" pitchFamily="49" charset="0"/>
              </a:rPr>
              <a:t>rdx</a:t>
            </a:r>
            <a:r>
              <a:rPr lang="da-DK" sz="1600" dirty="0">
                <a:latin typeface="Courier New" pitchFamily="49" charset="0"/>
              </a:rPr>
              <a:t>),%xmm0,%xmm0</a:t>
            </a:r>
          </a:p>
          <a:p>
            <a:pPr>
              <a:tabLst>
                <a:tab pos="685800" algn="l"/>
                <a:tab pos="1435100" algn="l"/>
                <a:tab pos="3606800" algn="l"/>
                <a:tab pos="4686300" algn="l"/>
              </a:tabLst>
            </a:pPr>
            <a:r>
              <a:rPr lang="da-DK" sz="1600" dirty="0">
                <a:latin typeface="Courier New" pitchFamily="49" charset="0"/>
              </a:rPr>
              <a:t>  40102d:  </a:t>
            </a:r>
            <a:r>
              <a:rPr lang="da-DK" sz="1600" dirty="0" err="1">
                <a:latin typeface="Courier New" pitchFamily="49" charset="0"/>
              </a:rPr>
              <a:t>add</a:t>
            </a:r>
            <a:r>
              <a:rPr lang="da-DK" sz="1600" dirty="0">
                <a:latin typeface="Courier New" pitchFamily="49" charset="0"/>
              </a:rPr>
              <a:t>    $0x8,%rdx</a:t>
            </a:r>
          </a:p>
          <a:p>
            <a:pPr>
              <a:tabLst>
                <a:tab pos="685800" algn="l"/>
                <a:tab pos="1435100" algn="l"/>
                <a:tab pos="3606800" algn="l"/>
                <a:tab pos="4686300" algn="l"/>
              </a:tabLst>
            </a:pPr>
            <a:r>
              <a:rPr lang="da-DK" sz="1600" dirty="0">
                <a:latin typeface="Courier New" pitchFamily="49" charset="0"/>
              </a:rPr>
              <a:t>  401031:  </a:t>
            </a:r>
            <a:r>
              <a:rPr lang="da-DK" sz="1600" dirty="0" err="1">
                <a:latin typeface="Courier New" pitchFamily="49" charset="0"/>
              </a:rPr>
              <a:t>cmp</a:t>
            </a:r>
            <a:r>
              <a:rPr lang="da-DK" sz="1600" dirty="0">
                <a:latin typeface="Courier New" pitchFamily="49" charset="0"/>
              </a:rPr>
              <a:t>    %</a:t>
            </a:r>
            <a:r>
              <a:rPr lang="da-DK" sz="1600" dirty="0" err="1">
                <a:latin typeface="Courier New" pitchFamily="49" charset="0"/>
              </a:rPr>
              <a:t>rax</a:t>
            </a:r>
            <a:r>
              <a:rPr lang="da-DK" sz="1600" dirty="0">
                <a:latin typeface="Courier New" pitchFamily="49" charset="0"/>
              </a:rPr>
              <a:t>,%</a:t>
            </a:r>
            <a:r>
              <a:rPr lang="da-DK" sz="1600" dirty="0" err="1">
                <a:latin typeface="Courier New" pitchFamily="49" charset="0"/>
              </a:rPr>
              <a:t>rdx</a:t>
            </a:r>
            <a:endParaRPr lang="da-DK" sz="1600" dirty="0">
              <a:latin typeface="Courier New" pitchFamily="49" charset="0"/>
            </a:endParaRPr>
          </a:p>
          <a:p>
            <a:pPr>
              <a:tabLst>
                <a:tab pos="685800" algn="l"/>
                <a:tab pos="1435100" algn="l"/>
                <a:tab pos="3606800" algn="l"/>
                <a:tab pos="4686300" algn="l"/>
              </a:tabLst>
            </a:pPr>
            <a:r>
              <a:rPr lang="da-DK" sz="1600" dirty="0">
                <a:latin typeface="Courier New" pitchFamily="49" charset="0"/>
              </a:rPr>
              <a:t>  401034:  </a:t>
            </a:r>
            <a:r>
              <a:rPr lang="da-DK" sz="1600" dirty="0" err="1">
                <a:latin typeface="Courier New" pitchFamily="49" charset="0"/>
              </a:rPr>
              <a:t>jne</a:t>
            </a:r>
            <a:r>
              <a:rPr lang="da-DK" sz="1600" dirty="0">
                <a:latin typeface="Courier New" pitchFamily="49" charset="0"/>
              </a:rPr>
              <a:t>    401029</a:t>
            </a:r>
            <a:endParaRPr lang="en-US" sz="1600" dirty="0">
              <a:latin typeface="Courier New" pitchFamily="49" charset="0"/>
            </a:endParaRPr>
          </a:p>
        </p:txBody>
      </p:sp>
      <p:sp>
        <p:nvSpPr>
          <p:cNvPr id="32" name="Freeform 6"/>
          <p:cNvSpPr>
            <a:spLocks/>
          </p:cNvSpPr>
          <p:nvPr/>
        </p:nvSpPr>
        <p:spPr bwMode="auto">
          <a:xfrm>
            <a:off x="5597525" y="2133600"/>
            <a:ext cx="1587500" cy="514350"/>
          </a:xfrm>
          <a:custGeom>
            <a:avLst/>
            <a:gdLst>
              <a:gd name="T0" fmla="*/ 0 w 1000"/>
              <a:gd name="T1" fmla="*/ 0 h 224"/>
              <a:gd name="T2" fmla="*/ 880 w 1000"/>
              <a:gd name="T3" fmla="*/ 56 h 224"/>
              <a:gd name="T4" fmla="*/ 720 w 1000"/>
              <a:gd name="T5" fmla="*/ 224 h 224"/>
              <a:gd name="T6" fmla="*/ 0 60000 65536"/>
              <a:gd name="T7" fmla="*/ 0 60000 65536"/>
              <a:gd name="T8" fmla="*/ 0 60000 65536"/>
              <a:gd name="T9" fmla="*/ 0 w 1000"/>
              <a:gd name="T10" fmla="*/ 0 h 224"/>
              <a:gd name="T11" fmla="*/ 1000 w 1000"/>
              <a:gd name="T12" fmla="*/ 224 h 224"/>
            </a:gdLst>
            <a:ahLst/>
            <a:cxnLst>
              <a:cxn ang="T6">
                <a:pos x="T0" y="T1"/>
              </a:cxn>
              <a:cxn ang="T7">
                <a:pos x="T2" y="T3"/>
              </a:cxn>
              <a:cxn ang="T8">
                <a:pos x="T4" y="T5"/>
              </a:cxn>
            </a:cxnLst>
            <a:rect l="T9" t="T10" r="T11" b="T12"/>
            <a:pathLst>
              <a:path w="1000" h="224">
                <a:moveTo>
                  <a:pt x="0" y="0"/>
                </a:moveTo>
                <a:cubicBezTo>
                  <a:pt x="147" y="9"/>
                  <a:pt x="760" y="19"/>
                  <a:pt x="880" y="56"/>
                </a:cubicBezTo>
                <a:cubicBezTo>
                  <a:pt x="1000" y="93"/>
                  <a:pt x="753" y="189"/>
                  <a:pt x="720" y="224"/>
                </a:cubicBezTo>
              </a:path>
            </a:pathLst>
          </a:custGeom>
          <a:noFill/>
          <a:ln w="25400">
            <a:solidFill>
              <a:schemeClr val="tx1"/>
            </a:solidFill>
            <a:round/>
            <a:headEnd/>
            <a:tailEnd type="triangle" w="med" len="med"/>
          </a:ln>
        </p:spPr>
        <p:txBody>
          <a:bodyPr/>
          <a:lstStyle/>
          <a:p>
            <a:endParaRPr lang="en-US" dirty="0">
              <a:latin typeface="Calibri" pitchFamily="34" charset="0"/>
            </a:endParaRPr>
          </a:p>
        </p:txBody>
      </p:sp>
      <p:sp>
        <p:nvSpPr>
          <p:cNvPr id="33" name="Freeform 7"/>
          <p:cNvSpPr>
            <a:spLocks/>
          </p:cNvSpPr>
          <p:nvPr/>
        </p:nvSpPr>
        <p:spPr bwMode="auto">
          <a:xfrm>
            <a:off x="5597525" y="3555860"/>
            <a:ext cx="1587500" cy="438291"/>
          </a:xfrm>
          <a:custGeom>
            <a:avLst/>
            <a:gdLst>
              <a:gd name="T0" fmla="*/ 0 w 1000"/>
              <a:gd name="T1" fmla="*/ 0 h 224"/>
              <a:gd name="T2" fmla="*/ 880 w 1000"/>
              <a:gd name="T3" fmla="*/ 56 h 224"/>
              <a:gd name="T4" fmla="*/ 720 w 1000"/>
              <a:gd name="T5" fmla="*/ 224 h 224"/>
              <a:gd name="T6" fmla="*/ 0 60000 65536"/>
              <a:gd name="T7" fmla="*/ 0 60000 65536"/>
              <a:gd name="T8" fmla="*/ 0 60000 65536"/>
              <a:gd name="T9" fmla="*/ 0 w 1000"/>
              <a:gd name="T10" fmla="*/ 0 h 224"/>
              <a:gd name="T11" fmla="*/ 1000 w 1000"/>
              <a:gd name="T12" fmla="*/ 224 h 224"/>
            </a:gdLst>
            <a:ahLst/>
            <a:cxnLst>
              <a:cxn ang="T6">
                <a:pos x="T0" y="T1"/>
              </a:cxn>
              <a:cxn ang="T7">
                <a:pos x="T2" y="T3"/>
              </a:cxn>
              <a:cxn ang="T8">
                <a:pos x="T4" y="T5"/>
              </a:cxn>
            </a:cxnLst>
            <a:rect l="T9" t="T10" r="T11" b="T12"/>
            <a:pathLst>
              <a:path w="1000" h="224">
                <a:moveTo>
                  <a:pt x="0" y="0"/>
                </a:moveTo>
                <a:cubicBezTo>
                  <a:pt x="147" y="9"/>
                  <a:pt x="760" y="19"/>
                  <a:pt x="880" y="56"/>
                </a:cubicBezTo>
                <a:cubicBezTo>
                  <a:pt x="1000" y="93"/>
                  <a:pt x="753" y="189"/>
                  <a:pt x="720" y="224"/>
                </a:cubicBezTo>
              </a:path>
            </a:pathLst>
          </a:custGeom>
          <a:noFill/>
          <a:ln w="25400">
            <a:solidFill>
              <a:schemeClr val="tx1"/>
            </a:solidFill>
            <a:round/>
            <a:headEnd/>
            <a:tailEnd type="triangle" w="med" len="med"/>
          </a:ln>
        </p:spPr>
        <p:txBody>
          <a:bodyPr/>
          <a:lstStyle/>
          <a:p>
            <a:endParaRPr lang="en-US" dirty="0">
              <a:latin typeface="Calibri" pitchFamily="34" charset="0"/>
            </a:endParaRPr>
          </a:p>
        </p:txBody>
      </p:sp>
      <p:sp>
        <p:nvSpPr>
          <p:cNvPr id="34" name="Text Box 8"/>
          <p:cNvSpPr txBox="1">
            <a:spLocks noChangeArrowheads="1"/>
          </p:cNvSpPr>
          <p:nvPr/>
        </p:nvSpPr>
        <p:spPr bwMode="auto">
          <a:xfrm>
            <a:off x="5638800" y="1733550"/>
            <a:ext cx="692818" cy="369332"/>
          </a:xfrm>
          <a:prstGeom prst="rect">
            <a:avLst/>
          </a:prstGeom>
          <a:noFill/>
          <a:ln w="25400">
            <a:noFill/>
            <a:miter lim="800000"/>
            <a:headEnd/>
            <a:tailEnd/>
          </a:ln>
        </p:spPr>
        <p:txBody>
          <a:bodyPr wrap="none">
            <a:spAutoFit/>
          </a:bodyPr>
          <a:lstStyle/>
          <a:p>
            <a:pPr>
              <a:lnSpc>
                <a:spcPct val="100000"/>
              </a:lnSpc>
            </a:pPr>
            <a:r>
              <a:rPr lang="en-US" i="1" dirty="0" err="1">
                <a:solidFill>
                  <a:srgbClr val="C00000"/>
                </a:solidFill>
                <a:latin typeface="Calibri" pitchFamily="34" charset="0"/>
              </a:rPr>
              <a:t>i</a:t>
            </a:r>
            <a:r>
              <a:rPr lang="en-US" i="1" dirty="0">
                <a:solidFill>
                  <a:srgbClr val="C00000"/>
                </a:solidFill>
                <a:latin typeface="Calibri" pitchFamily="34" charset="0"/>
              </a:rPr>
              <a:t> = 98</a:t>
            </a:r>
          </a:p>
        </p:txBody>
      </p:sp>
      <p:sp>
        <p:nvSpPr>
          <p:cNvPr id="35" name="Text Box 9"/>
          <p:cNvSpPr txBox="1">
            <a:spLocks noChangeArrowheads="1"/>
          </p:cNvSpPr>
          <p:nvPr/>
        </p:nvSpPr>
        <p:spPr bwMode="auto">
          <a:xfrm>
            <a:off x="5638800" y="3105150"/>
            <a:ext cx="692818" cy="369332"/>
          </a:xfrm>
          <a:prstGeom prst="rect">
            <a:avLst/>
          </a:prstGeom>
          <a:noFill/>
          <a:ln w="25400">
            <a:noFill/>
            <a:miter lim="800000"/>
            <a:headEnd/>
            <a:tailEnd/>
          </a:ln>
        </p:spPr>
        <p:txBody>
          <a:bodyPr wrap="none">
            <a:spAutoFit/>
          </a:bodyPr>
          <a:lstStyle/>
          <a:p>
            <a:pPr>
              <a:lnSpc>
                <a:spcPct val="100000"/>
              </a:lnSpc>
            </a:pPr>
            <a:r>
              <a:rPr lang="en-US" i="1" dirty="0" err="1">
                <a:solidFill>
                  <a:srgbClr val="C00000"/>
                </a:solidFill>
                <a:latin typeface="Calibri" pitchFamily="34" charset="0"/>
              </a:rPr>
              <a:t>i</a:t>
            </a:r>
            <a:r>
              <a:rPr lang="en-US" i="1" dirty="0">
                <a:solidFill>
                  <a:srgbClr val="C00000"/>
                </a:solidFill>
                <a:latin typeface="Calibri" pitchFamily="34" charset="0"/>
              </a:rPr>
              <a:t> = 99</a:t>
            </a:r>
          </a:p>
        </p:txBody>
      </p:sp>
      <p:sp>
        <p:nvSpPr>
          <p:cNvPr id="36" name="Text Box 10"/>
          <p:cNvSpPr txBox="1">
            <a:spLocks noChangeArrowheads="1"/>
          </p:cNvSpPr>
          <p:nvPr/>
        </p:nvSpPr>
        <p:spPr bwMode="auto">
          <a:xfrm>
            <a:off x="5638801" y="4552950"/>
            <a:ext cx="809837" cy="369332"/>
          </a:xfrm>
          <a:prstGeom prst="rect">
            <a:avLst/>
          </a:prstGeom>
          <a:noFill/>
          <a:ln w="25400">
            <a:noFill/>
            <a:miter lim="800000"/>
            <a:headEnd/>
            <a:tailEnd/>
          </a:ln>
        </p:spPr>
        <p:txBody>
          <a:bodyPr wrap="none">
            <a:spAutoFit/>
          </a:bodyPr>
          <a:lstStyle/>
          <a:p>
            <a:pPr>
              <a:lnSpc>
                <a:spcPct val="100000"/>
              </a:lnSpc>
            </a:pPr>
            <a:r>
              <a:rPr lang="en-US" i="1" dirty="0" err="1">
                <a:solidFill>
                  <a:srgbClr val="C00000"/>
                </a:solidFill>
                <a:latin typeface="Calibri" pitchFamily="34" charset="0"/>
              </a:rPr>
              <a:t>i</a:t>
            </a:r>
            <a:r>
              <a:rPr lang="en-US" i="1" dirty="0">
                <a:solidFill>
                  <a:srgbClr val="C00000"/>
                </a:solidFill>
                <a:latin typeface="Calibri" pitchFamily="34" charset="0"/>
              </a:rPr>
              <a:t> = 100</a:t>
            </a:r>
          </a:p>
        </p:txBody>
      </p:sp>
      <p:sp>
        <p:nvSpPr>
          <p:cNvPr id="37" name="Text Box 11"/>
          <p:cNvSpPr txBox="1">
            <a:spLocks noChangeArrowheads="1"/>
          </p:cNvSpPr>
          <p:nvPr/>
        </p:nvSpPr>
        <p:spPr bwMode="auto">
          <a:xfrm>
            <a:off x="7099339" y="2216628"/>
            <a:ext cx="2143087" cy="400110"/>
          </a:xfrm>
          <a:prstGeom prst="rect">
            <a:avLst/>
          </a:prstGeom>
          <a:noFill/>
          <a:ln w="25400">
            <a:noFill/>
            <a:miter lim="800000"/>
            <a:headEnd/>
            <a:tailEnd/>
          </a:ln>
        </p:spPr>
        <p:txBody>
          <a:bodyPr wrap="none">
            <a:spAutoFit/>
          </a:bodyPr>
          <a:lstStyle/>
          <a:p>
            <a:pPr>
              <a:lnSpc>
                <a:spcPct val="100000"/>
              </a:lnSpc>
            </a:pPr>
            <a:r>
              <a:rPr lang="en-US" sz="2000" dirty="0">
                <a:latin typeface="Calibri" pitchFamily="34" charset="0"/>
              </a:rPr>
              <a:t>Predict Taken (OK)</a:t>
            </a:r>
          </a:p>
        </p:txBody>
      </p:sp>
      <p:sp>
        <p:nvSpPr>
          <p:cNvPr id="38" name="Text Box 12"/>
          <p:cNvSpPr txBox="1">
            <a:spLocks noChangeArrowheads="1"/>
          </p:cNvSpPr>
          <p:nvPr/>
        </p:nvSpPr>
        <p:spPr bwMode="auto">
          <a:xfrm>
            <a:off x="7072111" y="3409950"/>
            <a:ext cx="1610890" cy="707886"/>
          </a:xfrm>
          <a:prstGeom prst="rect">
            <a:avLst/>
          </a:prstGeom>
          <a:noFill/>
          <a:ln w="25400">
            <a:noFill/>
            <a:miter lim="800000"/>
            <a:headEnd/>
            <a:tailEnd/>
          </a:ln>
        </p:spPr>
        <p:txBody>
          <a:bodyPr wrap="none">
            <a:spAutoFit/>
          </a:bodyPr>
          <a:lstStyle/>
          <a:p>
            <a:pPr>
              <a:lnSpc>
                <a:spcPct val="100000"/>
              </a:lnSpc>
            </a:pPr>
            <a:r>
              <a:rPr lang="en-US" sz="2000" dirty="0">
                <a:latin typeface="Calibri" pitchFamily="34" charset="0"/>
              </a:rPr>
              <a:t>Predict Taken</a:t>
            </a:r>
          </a:p>
          <a:p>
            <a:pPr>
              <a:lnSpc>
                <a:spcPct val="100000"/>
              </a:lnSpc>
            </a:pPr>
            <a:r>
              <a:rPr lang="en-US" sz="2000" dirty="0">
                <a:latin typeface="Calibri" pitchFamily="34" charset="0"/>
              </a:rPr>
              <a:t>(Oops)</a:t>
            </a:r>
          </a:p>
        </p:txBody>
      </p:sp>
      <p:sp>
        <p:nvSpPr>
          <p:cNvPr id="39" name="Text Box 14"/>
          <p:cNvSpPr txBox="1">
            <a:spLocks noChangeArrowheads="1"/>
          </p:cNvSpPr>
          <p:nvPr/>
        </p:nvSpPr>
        <p:spPr bwMode="auto">
          <a:xfrm>
            <a:off x="5638801" y="5946775"/>
            <a:ext cx="809837" cy="369332"/>
          </a:xfrm>
          <a:prstGeom prst="rect">
            <a:avLst/>
          </a:prstGeom>
          <a:noFill/>
          <a:ln w="25400">
            <a:noFill/>
            <a:miter lim="800000"/>
            <a:headEnd/>
            <a:tailEnd/>
          </a:ln>
        </p:spPr>
        <p:txBody>
          <a:bodyPr wrap="none">
            <a:spAutoFit/>
          </a:bodyPr>
          <a:lstStyle/>
          <a:p>
            <a:pPr>
              <a:lnSpc>
                <a:spcPct val="100000"/>
              </a:lnSpc>
            </a:pPr>
            <a:r>
              <a:rPr lang="en-US" i="1" dirty="0" err="1">
                <a:solidFill>
                  <a:srgbClr val="C00000"/>
                </a:solidFill>
                <a:latin typeface="Calibri" pitchFamily="34" charset="0"/>
              </a:rPr>
              <a:t>i</a:t>
            </a:r>
            <a:r>
              <a:rPr lang="en-US" i="1" dirty="0">
                <a:solidFill>
                  <a:srgbClr val="C00000"/>
                </a:solidFill>
                <a:latin typeface="Calibri" pitchFamily="34" charset="0"/>
              </a:rPr>
              <a:t> = 101</a:t>
            </a:r>
          </a:p>
        </p:txBody>
      </p:sp>
      <p:sp>
        <p:nvSpPr>
          <p:cNvPr id="40" name="Freeform 15"/>
          <p:cNvSpPr>
            <a:spLocks/>
          </p:cNvSpPr>
          <p:nvPr/>
        </p:nvSpPr>
        <p:spPr bwMode="auto">
          <a:xfrm>
            <a:off x="5584825" y="4953000"/>
            <a:ext cx="1587500" cy="438150"/>
          </a:xfrm>
          <a:custGeom>
            <a:avLst/>
            <a:gdLst>
              <a:gd name="T0" fmla="*/ 0 w 1000"/>
              <a:gd name="T1" fmla="*/ 0 h 224"/>
              <a:gd name="T2" fmla="*/ 880 w 1000"/>
              <a:gd name="T3" fmla="*/ 56 h 224"/>
              <a:gd name="T4" fmla="*/ 720 w 1000"/>
              <a:gd name="T5" fmla="*/ 224 h 224"/>
              <a:gd name="T6" fmla="*/ 0 60000 65536"/>
              <a:gd name="T7" fmla="*/ 0 60000 65536"/>
              <a:gd name="T8" fmla="*/ 0 60000 65536"/>
              <a:gd name="T9" fmla="*/ 0 w 1000"/>
              <a:gd name="T10" fmla="*/ 0 h 224"/>
              <a:gd name="T11" fmla="*/ 1000 w 1000"/>
              <a:gd name="T12" fmla="*/ 224 h 224"/>
            </a:gdLst>
            <a:ahLst/>
            <a:cxnLst>
              <a:cxn ang="T6">
                <a:pos x="T0" y="T1"/>
              </a:cxn>
              <a:cxn ang="T7">
                <a:pos x="T2" y="T3"/>
              </a:cxn>
              <a:cxn ang="T8">
                <a:pos x="T4" y="T5"/>
              </a:cxn>
            </a:cxnLst>
            <a:rect l="T9" t="T10" r="T11" b="T12"/>
            <a:pathLst>
              <a:path w="1000" h="224">
                <a:moveTo>
                  <a:pt x="0" y="0"/>
                </a:moveTo>
                <a:cubicBezTo>
                  <a:pt x="147" y="9"/>
                  <a:pt x="760" y="19"/>
                  <a:pt x="880" y="56"/>
                </a:cubicBezTo>
                <a:cubicBezTo>
                  <a:pt x="1000" y="93"/>
                  <a:pt x="753" y="189"/>
                  <a:pt x="720" y="224"/>
                </a:cubicBezTo>
              </a:path>
            </a:pathLst>
          </a:custGeom>
          <a:noFill/>
          <a:ln w="25400">
            <a:solidFill>
              <a:schemeClr val="tx1"/>
            </a:solidFill>
            <a:round/>
            <a:headEnd/>
            <a:tailEnd type="triangle" w="med" len="med"/>
          </a:ln>
        </p:spPr>
        <p:txBody>
          <a:bodyPr/>
          <a:lstStyle/>
          <a:p>
            <a:endParaRPr lang="en-US" dirty="0">
              <a:latin typeface="Calibri" pitchFamily="34" charset="0"/>
            </a:endParaRPr>
          </a:p>
        </p:txBody>
      </p:sp>
      <p:sp>
        <p:nvSpPr>
          <p:cNvPr id="41" name="Text Box 16"/>
          <p:cNvSpPr txBox="1">
            <a:spLocks noChangeArrowheads="1"/>
          </p:cNvSpPr>
          <p:nvPr/>
        </p:nvSpPr>
        <p:spPr bwMode="auto">
          <a:xfrm>
            <a:off x="7072112" y="1047750"/>
            <a:ext cx="2219325" cy="707886"/>
          </a:xfrm>
          <a:prstGeom prst="rect">
            <a:avLst/>
          </a:prstGeom>
          <a:noFill/>
          <a:ln w="25400">
            <a:noFill/>
            <a:miter lim="800000"/>
            <a:headEnd/>
            <a:tailEnd/>
          </a:ln>
        </p:spPr>
        <p:txBody>
          <a:bodyPr wrap="none">
            <a:spAutoFit/>
          </a:bodyPr>
          <a:lstStyle/>
          <a:p>
            <a:pPr>
              <a:lnSpc>
                <a:spcPct val="100000"/>
              </a:lnSpc>
            </a:pPr>
            <a:r>
              <a:rPr lang="en-US" sz="2000" i="1" dirty="0">
                <a:latin typeface="Calibri" pitchFamily="34" charset="0"/>
              </a:rPr>
              <a:t>Assume </a:t>
            </a:r>
          </a:p>
          <a:p>
            <a:pPr>
              <a:lnSpc>
                <a:spcPct val="100000"/>
              </a:lnSpc>
            </a:pPr>
            <a:r>
              <a:rPr lang="en-US" sz="2000" i="1" dirty="0">
                <a:latin typeface="Calibri" pitchFamily="34" charset="0"/>
              </a:rPr>
              <a:t>vector length = </a:t>
            </a:r>
            <a:r>
              <a:rPr lang="en-US" sz="2000" i="1" dirty="0">
                <a:solidFill>
                  <a:srgbClr val="C00000"/>
                </a:solidFill>
                <a:latin typeface="Calibri" pitchFamily="34" charset="0"/>
              </a:rPr>
              <a:t>100</a:t>
            </a:r>
          </a:p>
        </p:txBody>
      </p:sp>
      <p:sp>
        <p:nvSpPr>
          <p:cNvPr id="668674" name="Rectangle 2"/>
          <p:cNvSpPr>
            <a:spLocks noGrp="1" noChangeArrowheads="1"/>
          </p:cNvSpPr>
          <p:nvPr>
            <p:ph type="title"/>
          </p:nvPr>
        </p:nvSpPr>
        <p:spPr/>
        <p:txBody>
          <a:bodyPr>
            <a:normAutofit/>
          </a:bodyPr>
          <a:lstStyle/>
          <a:p>
            <a:pPr eaLnBrk="1" hangingPunct="1">
              <a:defRPr/>
            </a:pPr>
            <a:r>
              <a:rPr lang="en-US"/>
              <a:t>Branch Misprediction Invalidation</a:t>
            </a:r>
          </a:p>
        </p:txBody>
      </p:sp>
      <p:sp>
        <p:nvSpPr>
          <p:cNvPr id="2" name="Slide Number Placeholder 1">
            <a:extLst>
              <a:ext uri="{FF2B5EF4-FFF2-40B4-BE49-F238E27FC236}">
                <a16:creationId xmlns:a16="http://schemas.microsoft.com/office/drawing/2014/main" id="{F49A26D7-C353-423F-84BB-130D790C477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2239" name="Text Box 15"/>
          <p:cNvSpPr txBox="1">
            <a:spLocks noChangeArrowheads="1"/>
          </p:cNvSpPr>
          <p:nvPr/>
        </p:nvSpPr>
        <p:spPr bwMode="auto">
          <a:xfrm>
            <a:off x="7467600" y="4928556"/>
            <a:ext cx="1097736" cy="369332"/>
          </a:xfrm>
          <a:prstGeom prst="rect">
            <a:avLst/>
          </a:prstGeom>
          <a:noFill/>
          <a:ln w="25400">
            <a:noFill/>
            <a:miter lim="800000"/>
            <a:headEnd/>
            <a:tailEnd/>
          </a:ln>
        </p:spPr>
        <p:txBody>
          <a:bodyPr wrap="none">
            <a:spAutoFit/>
          </a:bodyPr>
          <a:lstStyle/>
          <a:p>
            <a:pPr>
              <a:lnSpc>
                <a:spcPct val="100000"/>
              </a:lnSpc>
            </a:pPr>
            <a:r>
              <a:rPr lang="en-US" dirty="0">
                <a:solidFill>
                  <a:srgbClr val="C00000"/>
                </a:solidFill>
                <a:latin typeface="Calibri" pitchFamily="34" charset="0"/>
              </a:rPr>
              <a:t>Invalidate</a:t>
            </a:r>
          </a:p>
        </p:txBody>
      </p:sp>
      <p:sp>
        <p:nvSpPr>
          <p:cNvPr id="52242" name="Line 18"/>
          <p:cNvSpPr>
            <a:spLocks noChangeShapeType="1"/>
          </p:cNvSpPr>
          <p:nvPr/>
        </p:nvSpPr>
        <p:spPr bwMode="auto">
          <a:xfrm>
            <a:off x="2209800" y="4114800"/>
            <a:ext cx="4419600" cy="0"/>
          </a:xfrm>
          <a:prstGeom prst="line">
            <a:avLst/>
          </a:prstGeom>
          <a:noFill/>
          <a:ln w="25400">
            <a:solidFill>
              <a:srgbClr val="C00000"/>
            </a:solidFill>
            <a:round/>
            <a:headEnd/>
            <a:tailEnd/>
          </a:ln>
        </p:spPr>
        <p:txBody>
          <a:bodyPr/>
          <a:lstStyle/>
          <a:p>
            <a:endParaRPr lang="en-US" dirty="0">
              <a:latin typeface="Calibri" pitchFamily="34" charset="0"/>
            </a:endParaRPr>
          </a:p>
        </p:txBody>
      </p:sp>
      <p:sp>
        <p:nvSpPr>
          <p:cNvPr id="52243" name="Line 19"/>
          <p:cNvSpPr>
            <a:spLocks noChangeShapeType="1"/>
          </p:cNvSpPr>
          <p:nvPr/>
        </p:nvSpPr>
        <p:spPr bwMode="auto">
          <a:xfrm>
            <a:off x="2209800" y="4385096"/>
            <a:ext cx="4419600" cy="0"/>
          </a:xfrm>
          <a:prstGeom prst="line">
            <a:avLst/>
          </a:prstGeom>
          <a:noFill/>
          <a:ln w="25400">
            <a:solidFill>
              <a:srgbClr val="C00000"/>
            </a:solidFill>
            <a:round/>
            <a:headEnd/>
            <a:tailEnd/>
          </a:ln>
        </p:spPr>
        <p:txBody>
          <a:bodyPr/>
          <a:lstStyle/>
          <a:p>
            <a:endParaRPr lang="en-US" dirty="0">
              <a:latin typeface="Calibri" pitchFamily="34" charset="0"/>
            </a:endParaRPr>
          </a:p>
        </p:txBody>
      </p:sp>
      <p:sp>
        <p:nvSpPr>
          <p:cNvPr id="52244" name="Line 20"/>
          <p:cNvSpPr>
            <a:spLocks noChangeShapeType="1"/>
          </p:cNvSpPr>
          <p:nvPr/>
        </p:nvSpPr>
        <p:spPr bwMode="auto">
          <a:xfrm>
            <a:off x="2209800" y="4613696"/>
            <a:ext cx="4419600" cy="0"/>
          </a:xfrm>
          <a:prstGeom prst="line">
            <a:avLst/>
          </a:prstGeom>
          <a:noFill/>
          <a:ln w="25400">
            <a:solidFill>
              <a:srgbClr val="C00000"/>
            </a:solidFill>
            <a:round/>
            <a:headEnd/>
            <a:tailEnd/>
          </a:ln>
        </p:spPr>
        <p:txBody>
          <a:bodyPr/>
          <a:lstStyle/>
          <a:p>
            <a:endParaRPr lang="en-US" dirty="0">
              <a:latin typeface="Calibri" pitchFamily="34" charset="0"/>
            </a:endParaRPr>
          </a:p>
        </p:txBody>
      </p:sp>
      <p:sp>
        <p:nvSpPr>
          <p:cNvPr id="52245" name="Line 21"/>
          <p:cNvSpPr>
            <a:spLocks noChangeShapeType="1"/>
          </p:cNvSpPr>
          <p:nvPr/>
        </p:nvSpPr>
        <p:spPr bwMode="auto">
          <a:xfrm>
            <a:off x="2209800" y="4876800"/>
            <a:ext cx="4419600" cy="0"/>
          </a:xfrm>
          <a:prstGeom prst="line">
            <a:avLst/>
          </a:prstGeom>
          <a:noFill/>
          <a:ln w="25400">
            <a:solidFill>
              <a:srgbClr val="C00000"/>
            </a:solidFill>
            <a:round/>
            <a:headEnd/>
            <a:tailEnd/>
          </a:ln>
        </p:spPr>
        <p:txBody>
          <a:bodyPr/>
          <a:lstStyle/>
          <a:p>
            <a:endParaRPr lang="en-US" dirty="0">
              <a:latin typeface="Calibri" pitchFamily="34" charset="0"/>
            </a:endParaRPr>
          </a:p>
        </p:txBody>
      </p:sp>
      <p:sp>
        <p:nvSpPr>
          <p:cNvPr id="52246" name="Line 22"/>
          <p:cNvSpPr>
            <a:spLocks noChangeShapeType="1"/>
          </p:cNvSpPr>
          <p:nvPr/>
        </p:nvSpPr>
        <p:spPr bwMode="auto">
          <a:xfrm>
            <a:off x="2209800" y="5105400"/>
            <a:ext cx="4419600" cy="0"/>
          </a:xfrm>
          <a:prstGeom prst="line">
            <a:avLst/>
          </a:prstGeom>
          <a:noFill/>
          <a:ln w="25400">
            <a:solidFill>
              <a:srgbClr val="C00000"/>
            </a:solidFill>
            <a:round/>
            <a:headEnd/>
            <a:tailEnd/>
          </a:ln>
        </p:spPr>
        <p:txBody>
          <a:bodyPr/>
          <a:lstStyle/>
          <a:p>
            <a:endParaRPr lang="en-US" dirty="0">
              <a:latin typeface="Calibri" pitchFamily="34" charset="0"/>
            </a:endParaRPr>
          </a:p>
        </p:txBody>
      </p:sp>
      <p:sp>
        <p:nvSpPr>
          <p:cNvPr id="52247" name="Line 23"/>
          <p:cNvSpPr>
            <a:spLocks noChangeShapeType="1"/>
          </p:cNvSpPr>
          <p:nvPr/>
        </p:nvSpPr>
        <p:spPr bwMode="auto">
          <a:xfrm>
            <a:off x="2209800" y="5545348"/>
            <a:ext cx="4419600" cy="0"/>
          </a:xfrm>
          <a:prstGeom prst="line">
            <a:avLst/>
          </a:prstGeom>
          <a:noFill/>
          <a:ln w="25400">
            <a:solidFill>
              <a:srgbClr val="C00000"/>
            </a:solidFill>
            <a:round/>
            <a:headEnd/>
            <a:tailEnd/>
          </a:ln>
        </p:spPr>
        <p:txBody>
          <a:bodyPr/>
          <a:lstStyle/>
          <a:p>
            <a:endParaRPr lang="en-US" dirty="0">
              <a:latin typeface="Calibri" pitchFamily="34" charset="0"/>
            </a:endParaRPr>
          </a:p>
        </p:txBody>
      </p:sp>
      <p:sp>
        <p:nvSpPr>
          <p:cNvPr id="52248" name="Line 24"/>
          <p:cNvSpPr>
            <a:spLocks noChangeShapeType="1"/>
          </p:cNvSpPr>
          <p:nvPr/>
        </p:nvSpPr>
        <p:spPr bwMode="auto">
          <a:xfrm>
            <a:off x="2209800" y="5773948"/>
            <a:ext cx="4419600" cy="0"/>
          </a:xfrm>
          <a:prstGeom prst="line">
            <a:avLst/>
          </a:prstGeom>
          <a:noFill/>
          <a:ln w="25400">
            <a:solidFill>
              <a:srgbClr val="C00000"/>
            </a:solidFill>
            <a:round/>
            <a:headEnd/>
            <a:tailEnd/>
          </a:ln>
        </p:spPr>
        <p:txBody>
          <a:bodyPr/>
          <a:lstStyle/>
          <a:p>
            <a:endParaRPr lang="en-US" dirty="0">
              <a:latin typeface="Calibri" pitchFamily="34" charset="0"/>
            </a:endParaRPr>
          </a:p>
        </p:txBody>
      </p:sp>
      <p:sp>
        <p:nvSpPr>
          <p:cNvPr id="52249" name="Line 25"/>
          <p:cNvSpPr>
            <a:spLocks noChangeShapeType="1"/>
          </p:cNvSpPr>
          <p:nvPr/>
        </p:nvSpPr>
        <p:spPr bwMode="auto">
          <a:xfrm>
            <a:off x="2209800" y="6019800"/>
            <a:ext cx="4419600" cy="0"/>
          </a:xfrm>
          <a:prstGeom prst="line">
            <a:avLst/>
          </a:prstGeom>
          <a:noFill/>
          <a:ln w="25400">
            <a:solidFill>
              <a:srgbClr val="C00000"/>
            </a:solidFill>
            <a:round/>
            <a:headEnd/>
            <a:tailEnd/>
          </a:ln>
        </p:spPr>
        <p:txBody>
          <a:bodyPr/>
          <a:lstStyle/>
          <a:p>
            <a:endParaRPr lang="en-US" dirty="0">
              <a:latin typeface="Calibri" pitchFamily="34" charset="0"/>
            </a:endParaRPr>
          </a:p>
        </p:txBody>
      </p:sp>
      <p:sp>
        <p:nvSpPr>
          <p:cNvPr id="52250" name="AutoShape 26"/>
          <p:cNvSpPr>
            <a:spLocks/>
          </p:cNvSpPr>
          <p:nvPr/>
        </p:nvSpPr>
        <p:spPr bwMode="auto">
          <a:xfrm>
            <a:off x="7086600" y="4070350"/>
            <a:ext cx="304800" cy="2178050"/>
          </a:xfrm>
          <a:prstGeom prst="rightBrace">
            <a:avLst>
              <a:gd name="adj1" fmla="val 56250"/>
              <a:gd name="adj2" fmla="val 50000"/>
            </a:avLst>
          </a:prstGeom>
          <a:noFill/>
          <a:ln w="25400">
            <a:solidFill>
              <a:srgbClr val="C00000"/>
            </a:solidFill>
            <a:round/>
            <a:headEnd/>
            <a:tailEnd/>
          </a:ln>
        </p:spPr>
        <p:txBody>
          <a:bodyPr wrap="none" anchor="ctr"/>
          <a:lstStyle/>
          <a:p>
            <a:endParaRPr lang="en-US" dirty="0">
              <a:solidFill>
                <a:srgbClr val="C00000"/>
              </a:solidFill>
              <a:latin typeface="Calibri" pitchFamily="34" charset="0"/>
            </a:endParaRPr>
          </a:p>
        </p:txBody>
      </p:sp>
      <p:sp>
        <p:nvSpPr>
          <p:cNvPr id="46" name="Line 25"/>
          <p:cNvSpPr>
            <a:spLocks noChangeShapeType="1"/>
          </p:cNvSpPr>
          <p:nvPr/>
        </p:nvSpPr>
        <p:spPr bwMode="auto">
          <a:xfrm>
            <a:off x="2209800" y="6248400"/>
            <a:ext cx="4419600" cy="0"/>
          </a:xfrm>
          <a:prstGeom prst="line">
            <a:avLst/>
          </a:prstGeom>
          <a:noFill/>
          <a:ln w="25400">
            <a:solidFill>
              <a:srgbClr val="C00000"/>
            </a:solidFill>
            <a:round/>
            <a:headEnd/>
            <a:tailEnd/>
          </a:ln>
        </p:spPr>
        <p:txBody>
          <a:bodyPr/>
          <a:lstStyle/>
          <a:p>
            <a:endParaRPr lang="en-US" dirty="0">
              <a:latin typeface="Calibri" pitchFamily="34" charset="0"/>
            </a:endParaRPr>
          </a:p>
        </p:txBody>
      </p:sp>
      <mc:AlternateContent xmlns:mc="http://schemas.openxmlformats.org/markup-compatibility/2006">
        <mc:Choice xmlns:a14="http://schemas.microsoft.com/office/drawing/2010/main" Requires="a14">
          <p:sp>
            <p:nvSpPr>
              <p:cNvPr id="42" name="Text Placeholder 5">
                <a:extLst>
                  <a:ext uri="{FF2B5EF4-FFF2-40B4-BE49-F238E27FC236}">
                    <a16:creationId xmlns:a16="http://schemas.microsoft.com/office/drawing/2014/main" id="{0CDE9191-303F-40DF-8316-348B02539942}"/>
                  </a:ext>
                </a:extLst>
              </p:cNvPr>
              <p:cNvSpPr txBox="1">
                <a:spLocks/>
              </p:cNvSpPr>
              <p:nvPr/>
            </p:nvSpPr>
            <p:spPr>
              <a:xfrm>
                <a:off x="147344" y="6525676"/>
                <a:ext cx="2567110" cy="20581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700" dirty="0"/>
                  <a:t>[15-213 @ CMU]</a:t>
                </a:r>
                <a14:m>
                  <m:oMath xmlns:m="http://schemas.openxmlformats.org/officeDocument/2006/math">
                    <m:r>
                      <a:rPr lang="en-US" sz="700" i="1">
                        <a:latin typeface="Cambria Math" panose="02040503050406030204" pitchFamily="18" charset="0"/>
                      </a:rPr>
                      <m:t>→</m:t>
                    </m:r>
                  </m:oMath>
                </a14:m>
                <a:endParaRPr lang="en-US" sz="700" dirty="0"/>
              </a:p>
            </p:txBody>
          </p:sp>
        </mc:Choice>
        <mc:Fallback>
          <p:sp>
            <p:nvSpPr>
              <p:cNvPr id="42" name="Text Placeholder 5">
                <a:extLst>
                  <a:ext uri="{FF2B5EF4-FFF2-40B4-BE49-F238E27FC236}">
                    <a16:creationId xmlns:a16="http://schemas.microsoft.com/office/drawing/2014/main" id="{0CDE9191-303F-40DF-8316-348B02539942}"/>
                  </a:ext>
                </a:extLst>
              </p:cNvPr>
              <p:cNvSpPr txBox="1">
                <a:spLocks noRot="1" noChangeAspect="1" noMove="1" noResize="1" noEditPoints="1" noAdjustHandles="1" noChangeArrowheads="1" noChangeShapeType="1" noTextEdit="1"/>
              </p:cNvSpPr>
              <p:nvPr/>
            </p:nvSpPr>
            <p:spPr>
              <a:xfrm>
                <a:off x="147344" y="6525676"/>
                <a:ext cx="2567110" cy="205819"/>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223109953"/>
      </p:ext>
    </p:extLst>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9698" name="Rectangle 2"/>
          <p:cNvSpPr>
            <a:spLocks noGrp="1" noChangeArrowheads="1"/>
          </p:cNvSpPr>
          <p:nvPr>
            <p:ph type="title"/>
          </p:nvPr>
        </p:nvSpPr>
        <p:spPr/>
        <p:txBody>
          <a:bodyPr>
            <a:normAutofit/>
          </a:bodyPr>
          <a:lstStyle/>
          <a:p>
            <a:pPr eaLnBrk="1" hangingPunct="1">
              <a:defRPr/>
            </a:pPr>
            <a:r>
              <a:rPr lang="en-US" dirty="0"/>
              <a:t>Branch Misprediction Recovery</a:t>
            </a:r>
          </a:p>
        </p:txBody>
      </p:sp>
      <p:sp>
        <p:nvSpPr>
          <p:cNvPr id="2" name="Slide Number Placeholder 1">
            <a:extLst>
              <a:ext uri="{FF2B5EF4-FFF2-40B4-BE49-F238E27FC236}">
                <a16:creationId xmlns:a16="http://schemas.microsoft.com/office/drawing/2014/main" id="{1AE860FF-340C-40F1-96E3-E76CA7F47C4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69699" name="Rectangle 3"/>
          <p:cNvSpPr>
            <a:spLocks noGrp="1" noChangeArrowheads="1"/>
          </p:cNvSpPr>
          <p:nvPr>
            <p:ph type="body" idx="4294967295"/>
          </p:nvPr>
        </p:nvSpPr>
        <p:spPr>
          <a:xfrm>
            <a:off x="0" y="3962400"/>
            <a:ext cx="8010525" cy="1368425"/>
          </a:xfrm>
        </p:spPr>
        <p:txBody>
          <a:bodyPr/>
          <a:lstStyle/>
          <a:p>
            <a:pPr eaLnBrk="1" hangingPunct="1">
              <a:defRPr/>
            </a:pPr>
            <a:r>
              <a:rPr lang="en-US" dirty="0"/>
              <a:t>Performance Cost</a:t>
            </a:r>
          </a:p>
          <a:p>
            <a:pPr lvl="1" eaLnBrk="1" hangingPunct="1">
              <a:defRPr/>
            </a:pPr>
            <a:r>
              <a:rPr lang="en-US" dirty="0"/>
              <a:t>Multiple clock cycles on modern processor</a:t>
            </a:r>
          </a:p>
          <a:p>
            <a:pPr lvl="1" eaLnBrk="1" hangingPunct="1">
              <a:defRPr/>
            </a:pPr>
            <a:r>
              <a:rPr lang="en-US" dirty="0"/>
              <a:t>Can be a major performance limiter</a:t>
            </a:r>
          </a:p>
        </p:txBody>
      </p:sp>
      <p:sp>
        <p:nvSpPr>
          <p:cNvPr id="53252" name="Rectangle 5"/>
          <p:cNvSpPr>
            <a:spLocks noChangeArrowheads="1"/>
          </p:cNvSpPr>
          <p:nvPr/>
        </p:nvSpPr>
        <p:spPr bwMode="auto">
          <a:xfrm>
            <a:off x="2113862" y="1354029"/>
            <a:ext cx="5341039" cy="1813317"/>
          </a:xfrm>
          <a:prstGeom prst="rect">
            <a:avLst/>
          </a:prstGeom>
          <a:solidFill>
            <a:schemeClr val="bg1">
              <a:lumMod val="95000"/>
            </a:schemeClr>
          </a:solidFill>
          <a:ln w="12700" cmpd="dbl">
            <a:solidFill>
              <a:schemeClr val="tx1"/>
            </a:solidFill>
            <a:miter lim="800000"/>
            <a:headEnd/>
            <a:tailEnd/>
          </a:ln>
        </p:spPr>
        <p:txBody>
          <a:bodyPr wrap="square" lIns="90487" tIns="44450" rIns="90487" bIns="44450">
            <a:spAutoFit/>
          </a:bodyPr>
          <a:lstStyle/>
          <a:p>
            <a:pPr>
              <a:tabLst>
                <a:tab pos="685800" algn="l"/>
                <a:tab pos="1435100" algn="l"/>
                <a:tab pos="3606800" algn="l"/>
                <a:tab pos="4686300" algn="l"/>
              </a:tabLst>
            </a:pPr>
            <a:r>
              <a:rPr lang="cs-CZ" sz="1600" dirty="0">
                <a:latin typeface="Courier New" pitchFamily="49" charset="0"/>
              </a:rPr>
              <a:t>  401029:  </a:t>
            </a:r>
            <a:r>
              <a:rPr lang="cs-CZ" sz="1600" dirty="0" err="1">
                <a:latin typeface="Courier New" pitchFamily="49" charset="0"/>
              </a:rPr>
              <a:t>vmulsd</a:t>
            </a:r>
            <a:r>
              <a:rPr lang="cs-CZ" sz="1600" dirty="0">
                <a:latin typeface="Courier New" pitchFamily="49" charset="0"/>
              </a:rPr>
              <a:t> (%</a:t>
            </a:r>
            <a:r>
              <a:rPr lang="cs-CZ" sz="1600" dirty="0" err="1">
                <a:latin typeface="Courier New" pitchFamily="49" charset="0"/>
              </a:rPr>
              <a:t>rdx</a:t>
            </a:r>
            <a:r>
              <a:rPr lang="cs-CZ" sz="1600" dirty="0">
                <a:latin typeface="Courier New" pitchFamily="49" charset="0"/>
              </a:rPr>
              <a:t>),%xmm0,%xmm0</a:t>
            </a:r>
          </a:p>
          <a:p>
            <a:pPr>
              <a:tabLst>
                <a:tab pos="685800" algn="l"/>
                <a:tab pos="1435100" algn="l"/>
                <a:tab pos="3606800" algn="l"/>
                <a:tab pos="4686300" algn="l"/>
              </a:tabLst>
            </a:pPr>
            <a:r>
              <a:rPr lang="cs-CZ" sz="1600" dirty="0">
                <a:latin typeface="Courier New" pitchFamily="49" charset="0"/>
              </a:rPr>
              <a:t>  40102d:  </a:t>
            </a:r>
            <a:r>
              <a:rPr lang="cs-CZ" sz="1600" dirty="0" err="1">
                <a:latin typeface="Courier New" pitchFamily="49" charset="0"/>
              </a:rPr>
              <a:t>add</a:t>
            </a:r>
            <a:r>
              <a:rPr lang="cs-CZ" sz="1600" dirty="0">
                <a:latin typeface="Courier New" pitchFamily="49" charset="0"/>
              </a:rPr>
              <a:t>    $0x8,%rdx</a:t>
            </a:r>
          </a:p>
          <a:p>
            <a:pPr>
              <a:tabLst>
                <a:tab pos="685800" algn="l"/>
                <a:tab pos="1435100" algn="l"/>
                <a:tab pos="3606800" algn="l"/>
                <a:tab pos="4686300" algn="l"/>
              </a:tabLst>
            </a:pPr>
            <a:r>
              <a:rPr lang="cs-CZ" sz="1600" dirty="0">
                <a:latin typeface="Courier New" pitchFamily="49" charset="0"/>
              </a:rPr>
              <a:t>  401031:  </a:t>
            </a:r>
            <a:r>
              <a:rPr lang="cs-CZ" sz="1600" dirty="0" err="1">
                <a:latin typeface="Courier New" pitchFamily="49" charset="0"/>
              </a:rPr>
              <a:t>cmp</a:t>
            </a:r>
            <a:r>
              <a:rPr lang="cs-CZ" sz="1600" dirty="0">
                <a:latin typeface="Courier New" pitchFamily="49" charset="0"/>
              </a:rPr>
              <a:t>    %</a:t>
            </a:r>
            <a:r>
              <a:rPr lang="cs-CZ" sz="1600" dirty="0" err="1">
                <a:latin typeface="Courier New" pitchFamily="49" charset="0"/>
              </a:rPr>
              <a:t>rax</a:t>
            </a:r>
            <a:r>
              <a:rPr lang="cs-CZ" sz="1600" dirty="0">
                <a:latin typeface="Courier New" pitchFamily="49" charset="0"/>
              </a:rPr>
              <a:t>,%</a:t>
            </a:r>
            <a:r>
              <a:rPr lang="cs-CZ" sz="1600" dirty="0" err="1">
                <a:latin typeface="Courier New" pitchFamily="49" charset="0"/>
              </a:rPr>
              <a:t>rdx</a:t>
            </a:r>
            <a:endParaRPr lang="cs-CZ" sz="1600" dirty="0">
              <a:latin typeface="Courier New" pitchFamily="49" charset="0"/>
            </a:endParaRPr>
          </a:p>
          <a:p>
            <a:pPr>
              <a:tabLst>
                <a:tab pos="685800" algn="l"/>
                <a:tab pos="1435100" algn="l"/>
                <a:tab pos="3606800" algn="l"/>
                <a:tab pos="4686300" algn="l"/>
              </a:tabLst>
            </a:pPr>
            <a:r>
              <a:rPr lang="cs-CZ" sz="1600" dirty="0">
                <a:latin typeface="Courier New" pitchFamily="49" charset="0"/>
              </a:rPr>
              <a:t>  401034:  </a:t>
            </a:r>
            <a:r>
              <a:rPr lang="cs-CZ" sz="1600" dirty="0" err="1">
                <a:latin typeface="Courier New" pitchFamily="49" charset="0"/>
              </a:rPr>
              <a:t>jne</a:t>
            </a:r>
            <a:r>
              <a:rPr lang="cs-CZ" sz="1600" dirty="0">
                <a:latin typeface="Courier New" pitchFamily="49" charset="0"/>
              </a:rPr>
              <a:t>    401029</a:t>
            </a:r>
          </a:p>
          <a:p>
            <a:pPr>
              <a:tabLst>
                <a:tab pos="685800" algn="l"/>
                <a:tab pos="1435100" algn="l"/>
                <a:tab pos="3606800" algn="l"/>
                <a:tab pos="4686300" algn="l"/>
              </a:tabLst>
            </a:pPr>
            <a:r>
              <a:rPr lang="cs-CZ" sz="1600" dirty="0">
                <a:latin typeface="Courier New" pitchFamily="49" charset="0"/>
              </a:rPr>
              <a:t>  401036:  </a:t>
            </a:r>
            <a:r>
              <a:rPr lang="cs-CZ" sz="1600" dirty="0" err="1">
                <a:latin typeface="Courier New" pitchFamily="49" charset="0"/>
              </a:rPr>
              <a:t>jmp</a:t>
            </a:r>
            <a:r>
              <a:rPr lang="cs-CZ" sz="1600" dirty="0">
                <a:latin typeface="Courier New" pitchFamily="49" charset="0"/>
              </a:rPr>
              <a:t>    401040</a:t>
            </a:r>
          </a:p>
          <a:p>
            <a:pPr>
              <a:tabLst>
                <a:tab pos="685800" algn="l"/>
                <a:tab pos="1435100" algn="l"/>
                <a:tab pos="3606800" algn="l"/>
                <a:tab pos="4686300" algn="l"/>
              </a:tabLst>
            </a:pPr>
            <a:r>
              <a:rPr lang="cs-CZ" sz="1600" dirty="0">
                <a:latin typeface="Courier New" pitchFamily="49" charset="0"/>
              </a:rPr>
              <a:t>   . . .</a:t>
            </a:r>
          </a:p>
          <a:p>
            <a:pPr>
              <a:tabLst>
                <a:tab pos="685800" algn="l"/>
                <a:tab pos="1435100" algn="l"/>
                <a:tab pos="3606800" algn="l"/>
                <a:tab pos="4686300" algn="l"/>
              </a:tabLst>
            </a:pPr>
            <a:r>
              <a:rPr lang="cs-CZ" sz="1600" dirty="0">
                <a:latin typeface="Courier New" pitchFamily="49" charset="0"/>
              </a:rPr>
              <a:t>  401040:  </a:t>
            </a:r>
            <a:r>
              <a:rPr lang="cs-CZ" sz="1600" dirty="0" err="1">
                <a:latin typeface="Courier New" pitchFamily="49" charset="0"/>
              </a:rPr>
              <a:t>vmovsd</a:t>
            </a:r>
            <a:r>
              <a:rPr lang="cs-CZ" sz="1600" dirty="0">
                <a:latin typeface="Courier New" pitchFamily="49" charset="0"/>
              </a:rPr>
              <a:t> %xmm0,(%r12)</a:t>
            </a:r>
            <a:endParaRPr lang="en-US" sz="1600" dirty="0">
              <a:latin typeface="Courier New" pitchFamily="49" charset="0"/>
            </a:endParaRPr>
          </a:p>
        </p:txBody>
      </p:sp>
      <p:sp>
        <p:nvSpPr>
          <p:cNvPr id="53253" name="Freeform 7"/>
          <p:cNvSpPr>
            <a:spLocks/>
          </p:cNvSpPr>
          <p:nvPr/>
        </p:nvSpPr>
        <p:spPr bwMode="auto">
          <a:xfrm>
            <a:off x="5317627" y="2260687"/>
            <a:ext cx="1968500" cy="228600"/>
          </a:xfrm>
          <a:custGeom>
            <a:avLst/>
            <a:gdLst>
              <a:gd name="T0" fmla="*/ 0 w 1000"/>
              <a:gd name="T1" fmla="*/ 0 h 224"/>
              <a:gd name="T2" fmla="*/ 880 w 1000"/>
              <a:gd name="T3" fmla="*/ 56 h 224"/>
              <a:gd name="T4" fmla="*/ 720 w 1000"/>
              <a:gd name="T5" fmla="*/ 224 h 224"/>
              <a:gd name="T6" fmla="*/ 0 60000 65536"/>
              <a:gd name="T7" fmla="*/ 0 60000 65536"/>
              <a:gd name="T8" fmla="*/ 0 60000 65536"/>
              <a:gd name="T9" fmla="*/ 0 w 1000"/>
              <a:gd name="T10" fmla="*/ 0 h 224"/>
              <a:gd name="T11" fmla="*/ 1000 w 1000"/>
              <a:gd name="T12" fmla="*/ 224 h 224"/>
            </a:gdLst>
            <a:ahLst/>
            <a:cxnLst>
              <a:cxn ang="T6">
                <a:pos x="T0" y="T1"/>
              </a:cxn>
              <a:cxn ang="T7">
                <a:pos x="T2" y="T3"/>
              </a:cxn>
              <a:cxn ang="T8">
                <a:pos x="T4" y="T5"/>
              </a:cxn>
            </a:cxnLst>
            <a:rect l="T9" t="T10" r="T11" b="T12"/>
            <a:pathLst>
              <a:path w="1000" h="224">
                <a:moveTo>
                  <a:pt x="0" y="0"/>
                </a:moveTo>
                <a:cubicBezTo>
                  <a:pt x="147" y="9"/>
                  <a:pt x="760" y="19"/>
                  <a:pt x="880" y="56"/>
                </a:cubicBezTo>
                <a:cubicBezTo>
                  <a:pt x="1000" y="93"/>
                  <a:pt x="753" y="189"/>
                  <a:pt x="720" y="224"/>
                </a:cubicBezTo>
              </a:path>
            </a:pathLst>
          </a:custGeom>
          <a:noFill/>
          <a:ln w="25400">
            <a:solidFill>
              <a:schemeClr val="tx1"/>
            </a:solidFill>
            <a:round/>
            <a:headEnd/>
            <a:tailEnd type="triangle" w="med" len="med"/>
          </a:ln>
        </p:spPr>
        <p:txBody>
          <a:bodyPr/>
          <a:lstStyle/>
          <a:p>
            <a:endParaRPr lang="en-US" dirty="0">
              <a:latin typeface="Calibri" pitchFamily="34" charset="0"/>
            </a:endParaRPr>
          </a:p>
        </p:txBody>
      </p:sp>
      <p:sp>
        <p:nvSpPr>
          <p:cNvPr id="53254" name="Text Box 9"/>
          <p:cNvSpPr txBox="1">
            <a:spLocks noChangeArrowheads="1"/>
          </p:cNvSpPr>
          <p:nvPr/>
        </p:nvSpPr>
        <p:spPr bwMode="auto">
          <a:xfrm>
            <a:off x="6301877" y="1676400"/>
            <a:ext cx="692818" cy="369332"/>
          </a:xfrm>
          <a:prstGeom prst="rect">
            <a:avLst/>
          </a:prstGeom>
          <a:noFill/>
          <a:ln w="25400">
            <a:noFill/>
            <a:miter lim="800000"/>
            <a:headEnd/>
            <a:tailEnd/>
          </a:ln>
        </p:spPr>
        <p:txBody>
          <a:bodyPr wrap="none">
            <a:spAutoFit/>
          </a:bodyPr>
          <a:lstStyle/>
          <a:p>
            <a:pPr>
              <a:lnSpc>
                <a:spcPct val="100000"/>
              </a:lnSpc>
            </a:pPr>
            <a:r>
              <a:rPr lang="en-US" i="1" dirty="0" err="1">
                <a:solidFill>
                  <a:srgbClr val="C00000"/>
                </a:solidFill>
                <a:latin typeface="Calibri" pitchFamily="34" charset="0"/>
              </a:rPr>
              <a:t>i</a:t>
            </a:r>
            <a:r>
              <a:rPr lang="en-US" i="1" dirty="0">
                <a:solidFill>
                  <a:srgbClr val="C00000"/>
                </a:solidFill>
                <a:latin typeface="Calibri" pitchFamily="34" charset="0"/>
              </a:rPr>
              <a:t> = 99</a:t>
            </a:r>
          </a:p>
        </p:txBody>
      </p:sp>
      <p:sp>
        <p:nvSpPr>
          <p:cNvPr id="53255" name="Text Box 11"/>
          <p:cNvSpPr txBox="1">
            <a:spLocks noChangeArrowheads="1"/>
          </p:cNvSpPr>
          <p:nvPr/>
        </p:nvSpPr>
        <p:spPr bwMode="auto">
          <a:xfrm>
            <a:off x="7489372" y="1796230"/>
            <a:ext cx="2030941" cy="369332"/>
          </a:xfrm>
          <a:prstGeom prst="rect">
            <a:avLst/>
          </a:prstGeom>
          <a:noFill/>
          <a:ln w="25400">
            <a:noFill/>
            <a:miter lim="800000"/>
            <a:headEnd/>
            <a:tailEnd/>
          </a:ln>
        </p:spPr>
        <p:txBody>
          <a:bodyPr wrap="none">
            <a:spAutoFit/>
          </a:bodyPr>
          <a:lstStyle/>
          <a:p>
            <a:pPr>
              <a:lnSpc>
                <a:spcPct val="100000"/>
              </a:lnSpc>
            </a:pPr>
            <a:r>
              <a:rPr lang="en-US" dirty="0">
                <a:latin typeface="Calibri" pitchFamily="34" charset="0"/>
              </a:rPr>
              <a:t>Definitely not taken</a:t>
            </a:r>
          </a:p>
        </p:txBody>
      </p:sp>
      <p:sp>
        <p:nvSpPr>
          <p:cNvPr id="8" name="AutoShape 8"/>
          <p:cNvSpPr>
            <a:spLocks/>
          </p:cNvSpPr>
          <p:nvPr/>
        </p:nvSpPr>
        <p:spPr bwMode="auto">
          <a:xfrm>
            <a:off x="7482114" y="2471651"/>
            <a:ext cx="304800" cy="609600"/>
          </a:xfrm>
          <a:prstGeom prst="rightBrace">
            <a:avLst>
              <a:gd name="adj1" fmla="val 16667"/>
              <a:gd name="adj2" fmla="val 50000"/>
            </a:avLst>
          </a:prstGeom>
          <a:noFill/>
          <a:ln w="25400">
            <a:solidFill>
              <a:schemeClr val="tx1"/>
            </a:solidFill>
            <a:round/>
            <a:headEnd/>
            <a:tailEnd/>
          </a:ln>
        </p:spPr>
        <p:txBody>
          <a:bodyPr wrap="none" anchor="ctr"/>
          <a:lstStyle/>
          <a:p>
            <a:endParaRPr lang="en-US" dirty="0">
              <a:latin typeface="Calibri" pitchFamily="34" charset="0"/>
            </a:endParaRPr>
          </a:p>
        </p:txBody>
      </p:sp>
      <p:sp>
        <p:nvSpPr>
          <p:cNvPr id="9" name="Text Box 9"/>
          <p:cNvSpPr txBox="1">
            <a:spLocks noChangeArrowheads="1"/>
          </p:cNvSpPr>
          <p:nvPr/>
        </p:nvSpPr>
        <p:spPr bwMode="auto">
          <a:xfrm>
            <a:off x="7828732" y="2370026"/>
            <a:ext cx="936475" cy="646331"/>
          </a:xfrm>
          <a:prstGeom prst="rect">
            <a:avLst/>
          </a:prstGeom>
          <a:noFill/>
          <a:ln w="25400">
            <a:noFill/>
            <a:miter lim="800000"/>
            <a:headEnd/>
            <a:tailEnd/>
          </a:ln>
        </p:spPr>
        <p:txBody>
          <a:bodyPr wrap="none">
            <a:spAutoFit/>
          </a:bodyPr>
          <a:lstStyle/>
          <a:p>
            <a:pPr>
              <a:lnSpc>
                <a:spcPct val="100000"/>
              </a:lnSpc>
            </a:pPr>
            <a:r>
              <a:rPr lang="en-US" dirty="0">
                <a:latin typeface="Calibri" pitchFamily="34" charset="0"/>
              </a:rPr>
              <a:t>Reload</a:t>
            </a:r>
          </a:p>
          <a:p>
            <a:pPr>
              <a:lnSpc>
                <a:spcPct val="100000"/>
              </a:lnSpc>
            </a:pPr>
            <a:r>
              <a:rPr lang="en-US" dirty="0">
                <a:latin typeface="Calibri" pitchFamily="34" charset="0"/>
              </a:rPr>
              <a:t>Pipeline</a:t>
            </a:r>
          </a:p>
        </p:txBody>
      </p:sp>
      <mc:AlternateContent xmlns:mc="http://schemas.openxmlformats.org/markup-compatibility/2006">
        <mc:Choice xmlns:a14="http://schemas.microsoft.com/office/drawing/2010/main" Requires="a14">
          <p:sp>
            <p:nvSpPr>
              <p:cNvPr id="11" name="Text Placeholder 5">
                <a:extLst>
                  <a:ext uri="{FF2B5EF4-FFF2-40B4-BE49-F238E27FC236}">
                    <a16:creationId xmlns:a16="http://schemas.microsoft.com/office/drawing/2014/main" id="{0CDE9191-303F-40DF-8316-348B02539942}"/>
                  </a:ext>
                </a:extLst>
              </p:cNvPr>
              <p:cNvSpPr txBox="1">
                <a:spLocks/>
              </p:cNvSpPr>
              <p:nvPr/>
            </p:nvSpPr>
            <p:spPr>
              <a:xfrm>
                <a:off x="147344" y="6525676"/>
                <a:ext cx="2567110" cy="20581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700" dirty="0"/>
                  <a:t>[15-213 @ CMU]</a:t>
                </a:r>
                <a14:m>
                  <m:oMath xmlns:m="http://schemas.openxmlformats.org/officeDocument/2006/math">
                    <m:r>
                      <a:rPr lang="en-US" sz="700" i="1">
                        <a:latin typeface="Cambria Math" panose="02040503050406030204" pitchFamily="18" charset="0"/>
                      </a:rPr>
                      <m:t>→</m:t>
                    </m:r>
                  </m:oMath>
                </a14:m>
                <a:endParaRPr lang="en-US" sz="700" dirty="0"/>
              </a:p>
            </p:txBody>
          </p:sp>
        </mc:Choice>
        <mc:Fallback>
          <p:sp>
            <p:nvSpPr>
              <p:cNvPr id="11" name="Text Placeholder 5">
                <a:extLst>
                  <a:ext uri="{FF2B5EF4-FFF2-40B4-BE49-F238E27FC236}">
                    <a16:creationId xmlns:a16="http://schemas.microsoft.com/office/drawing/2014/main" id="{0CDE9191-303F-40DF-8316-348B02539942}"/>
                  </a:ext>
                </a:extLst>
              </p:cNvPr>
              <p:cNvSpPr txBox="1">
                <a:spLocks noRot="1" noChangeAspect="1" noMove="1" noResize="1" noEditPoints="1" noAdjustHandles="1" noChangeArrowheads="1" noChangeShapeType="1" noTextEdit="1"/>
              </p:cNvSpPr>
              <p:nvPr/>
            </p:nvSpPr>
            <p:spPr>
              <a:xfrm>
                <a:off x="147344" y="6525676"/>
                <a:ext cx="2567110" cy="205819"/>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34151125"/>
      </p:ext>
    </p:extLst>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Branch Prediction Numbers</a:t>
            </a:r>
          </a:p>
        </p:txBody>
      </p:sp>
      <p:sp>
        <p:nvSpPr>
          <p:cNvPr id="3" name="Content Placeholder 2"/>
          <p:cNvSpPr>
            <a:spLocks noGrp="1"/>
          </p:cNvSpPr>
          <p:nvPr>
            <p:ph idx="1"/>
          </p:nvPr>
        </p:nvSpPr>
        <p:spPr/>
        <p:txBody>
          <a:bodyPr/>
          <a:lstStyle/>
          <a:p>
            <a:endParaRPr lang="en-US" dirty="0"/>
          </a:p>
          <a:p>
            <a:r>
              <a:rPr lang="en-US" dirty="0"/>
              <a:t>Default behavior:</a:t>
            </a:r>
          </a:p>
          <a:p>
            <a:pPr lvl="1"/>
            <a:r>
              <a:rPr lang="en-US" dirty="0"/>
              <a:t>Backwards branches are often loops so predict taken </a:t>
            </a:r>
          </a:p>
          <a:p>
            <a:pPr lvl="1"/>
            <a:r>
              <a:rPr lang="en-US" dirty="0"/>
              <a:t>Forwards branches are often if so predict not taken</a:t>
            </a:r>
          </a:p>
          <a:p>
            <a:pPr marL="0" indent="0">
              <a:buNone/>
            </a:pPr>
            <a:endParaRPr lang="en-US" dirty="0"/>
          </a:p>
          <a:p>
            <a:r>
              <a:rPr lang="en-US" dirty="0"/>
              <a:t>Predictors average better than 95% accuracy</a:t>
            </a:r>
          </a:p>
          <a:p>
            <a:pPr lvl="1"/>
            <a:r>
              <a:rPr lang="en-US" dirty="0"/>
              <a:t>Most branches are already predictable.</a:t>
            </a:r>
          </a:p>
          <a:p>
            <a:pPr marL="0" indent="0">
              <a:buNone/>
            </a:pPr>
            <a:endParaRPr lang="en-US" dirty="0"/>
          </a:p>
          <a:p>
            <a:endParaRPr lang="en-US" dirty="0"/>
          </a:p>
          <a:p>
            <a:r>
              <a:rPr lang="en-US" dirty="0"/>
              <a:t>Bonus material: </a:t>
            </a:r>
          </a:p>
          <a:p>
            <a:pPr lvl="1"/>
            <a:r>
              <a:rPr lang="en-US" sz="1800" dirty="0">
                <a:hlinkClick r:id="rId2"/>
              </a:rPr>
              <a:t>http://stackoverflow.com/questions/11227809/why-is-processing-a-sorted-array-faster-than-an-unsorted-array</a:t>
            </a:r>
            <a:r>
              <a:rPr lang="en-US" sz="1800" dirty="0"/>
              <a:t> </a:t>
            </a:r>
            <a:endParaRPr lang="en-US" dirty="0"/>
          </a:p>
        </p:txBody>
      </p:sp>
      <p:sp>
        <p:nvSpPr>
          <p:cNvPr id="4" name="Slide Number Placeholder 3">
            <a:extLst>
              <a:ext uri="{FF2B5EF4-FFF2-40B4-BE49-F238E27FC236}">
                <a16:creationId xmlns:a16="http://schemas.microsoft.com/office/drawing/2014/main" id="{7CBA4805-4EE8-442A-ADA9-2BBA3E9B3FC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mc:AlternateContent xmlns:mc="http://schemas.openxmlformats.org/markup-compatibility/2006">
        <mc:Choice xmlns:a14="http://schemas.microsoft.com/office/drawing/2010/main" Requires="a14">
          <p:sp>
            <p:nvSpPr>
              <p:cNvPr id="5" name="Text Placeholder 5">
                <a:extLst>
                  <a:ext uri="{FF2B5EF4-FFF2-40B4-BE49-F238E27FC236}">
                    <a16:creationId xmlns:a16="http://schemas.microsoft.com/office/drawing/2014/main" id="{0CDE9191-303F-40DF-8316-348B02539942}"/>
                  </a:ext>
                </a:extLst>
              </p:cNvPr>
              <p:cNvSpPr txBox="1">
                <a:spLocks/>
              </p:cNvSpPr>
              <p:nvPr/>
            </p:nvSpPr>
            <p:spPr>
              <a:xfrm>
                <a:off x="147344" y="6525676"/>
                <a:ext cx="2567110" cy="20581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700" dirty="0"/>
                  <a:t>[15-213 @ CMU]</a:t>
                </a:r>
                <a14:m>
                  <m:oMath xmlns:m="http://schemas.openxmlformats.org/officeDocument/2006/math">
                    <m:r>
                      <a:rPr lang="en-US" sz="700" i="1">
                        <a:latin typeface="Cambria Math" panose="02040503050406030204" pitchFamily="18" charset="0"/>
                      </a:rPr>
                      <m:t>→</m:t>
                    </m:r>
                  </m:oMath>
                </a14:m>
                <a:endParaRPr lang="en-US" sz="700" dirty="0"/>
              </a:p>
            </p:txBody>
          </p:sp>
        </mc:Choice>
        <mc:Fallback>
          <p:sp>
            <p:nvSpPr>
              <p:cNvPr id="5" name="Text Placeholder 5">
                <a:extLst>
                  <a:ext uri="{FF2B5EF4-FFF2-40B4-BE49-F238E27FC236}">
                    <a16:creationId xmlns:a16="http://schemas.microsoft.com/office/drawing/2014/main" id="{0CDE9191-303F-40DF-8316-348B02539942}"/>
                  </a:ext>
                </a:extLst>
              </p:cNvPr>
              <p:cNvSpPr txBox="1">
                <a:spLocks noRot="1" noChangeAspect="1" noMove="1" noResize="1" noEditPoints="1" noAdjustHandles="1" noChangeArrowheads="1" noChangeShapeType="1" noTextEdit="1"/>
              </p:cNvSpPr>
              <p:nvPr/>
            </p:nvSpPr>
            <p:spPr>
              <a:xfrm>
                <a:off x="147344" y="6525676"/>
                <a:ext cx="2567110" cy="205819"/>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13265799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07B79827-5E68-425C-9B80-AD25E74BC3A6}"/>
              </a:ext>
            </a:extLst>
          </p:cNvPr>
          <p:cNvSpPr>
            <a:spLocks noGrp="1"/>
          </p:cNvSpPr>
          <p:nvPr>
            <p:ph type="title"/>
          </p:nvPr>
        </p:nvSpPr>
        <p:spPr/>
        <p:txBody>
          <a:bodyPr/>
          <a:lstStyle/>
          <a:p>
            <a:r>
              <a:rPr lang="en-US" dirty="0"/>
              <a:t>Short trip: actors, the “speculative execution” trick </a:t>
            </a:r>
            <a:r>
              <a:rPr lang="en-US" sz="2000" dirty="0"/>
              <a:t>[it’s tricky]</a:t>
            </a:r>
            <a:endParaRPr lang="en-US" dirty="0"/>
          </a:p>
        </p:txBody>
      </p:sp>
      <p:sp>
        <p:nvSpPr>
          <p:cNvPr id="10" name="Content Placeholder 9">
            <a:extLst>
              <a:ext uri="{FF2B5EF4-FFF2-40B4-BE49-F238E27FC236}">
                <a16:creationId xmlns:a16="http://schemas.microsoft.com/office/drawing/2014/main" id="{FC7D147A-637C-4FDA-8B77-8927622D603C}"/>
              </a:ext>
            </a:extLst>
          </p:cNvPr>
          <p:cNvSpPr>
            <a:spLocks noGrp="1"/>
          </p:cNvSpPr>
          <p:nvPr>
            <p:ph idx="1"/>
          </p:nvPr>
        </p:nvSpPr>
        <p:spPr/>
        <p:txBody>
          <a:bodyPr>
            <a:normAutofit fontScale="92500" lnSpcReduction="20000"/>
          </a:bodyPr>
          <a:lstStyle/>
          <a:p>
            <a:r>
              <a:rPr lang="en-US" dirty="0"/>
              <a:t>“instruction issue phase” vs. “instruction retirement phase”:  two different animals</a:t>
            </a:r>
          </a:p>
          <a:p>
            <a:pPr lvl="1"/>
            <a:endParaRPr lang="en-US" dirty="0"/>
          </a:p>
          <a:p>
            <a:r>
              <a:rPr lang="en-US" dirty="0"/>
              <a:t>ROB: reorder buffer </a:t>
            </a:r>
          </a:p>
          <a:p>
            <a:pPr lvl="1"/>
            <a:r>
              <a:rPr lang="en-US" dirty="0"/>
              <a:t>At issue time, an instruction is assigned an entry at the tail of the ROB. It’s there while in flight, before being committed</a:t>
            </a:r>
          </a:p>
          <a:p>
            <a:pPr lvl="1"/>
            <a:endParaRPr lang="en-US" dirty="0"/>
          </a:p>
          <a:p>
            <a:r>
              <a:rPr lang="en-US" dirty="0"/>
              <a:t>RAT: register alias table</a:t>
            </a:r>
          </a:p>
          <a:p>
            <a:pPr lvl="1"/>
            <a:r>
              <a:rPr lang="en-US" dirty="0"/>
              <a:t>RAT needed because of “register renaming”, which is a technique that abstracts logical registers from physical registers</a:t>
            </a:r>
          </a:p>
          <a:p>
            <a:pPr lvl="2"/>
            <a:r>
              <a:rPr lang="en-US" dirty="0"/>
              <a:t>Every logical register has a set of physical registers associated with it</a:t>
            </a:r>
          </a:p>
          <a:p>
            <a:pPr lvl="2"/>
            <a:r>
              <a:rPr lang="en-US" dirty="0"/>
              <a:t>The physical registers are opaque and cannot be referenced directly but only via the canonical names</a:t>
            </a:r>
          </a:p>
          <a:p>
            <a:pPr lvl="1"/>
            <a:endParaRPr lang="en-US" dirty="0"/>
          </a:p>
          <a:p>
            <a:r>
              <a:rPr lang="en-US" dirty="0"/>
              <a:t>The interplay between ROB and RAT allows an unwinding of the instructions without compromising the state of the program (since things were not committed yet)</a:t>
            </a:r>
          </a:p>
          <a:p>
            <a:pPr lvl="1"/>
            <a:endParaRPr lang="en-US" dirty="0"/>
          </a:p>
          <a:p>
            <a:r>
              <a:rPr lang="en-US" dirty="0"/>
              <a:t>Resources: see </a:t>
            </a:r>
            <a:r>
              <a:rPr lang="en-US" dirty="0">
                <a:hlinkClick r:id="rId2"/>
              </a:rPr>
              <a:t>here</a:t>
            </a:r>
            <a:r>
              <a:rPr lang="en-US" dirty="0"/>
              <a:t> and </a:t>
            </a:r>
            <a:r>
              <a:rPr lang="en-US" dirty="0">
                <a:hlinkClick r:id="rId3"/>
              </a:rPr>
              <a:t>here</a:t>
            </a:r>
            <a:r>
              <a:rPr lang="en-US" dirty="0"/>
              <a:t>, it takes 7 mins total.</a:t>
            </a:r>
          </a:p>
        </p:txBody>
      </p:sp>
      <p:sp>
        <p:nvSpPr>
          <p:cNvPr id="3" name="Slide Number Placeholder 2">
            <a:extLst>
              <a:ext uri="{FF2B5EF4-FFF2-40B4-BE49-F238E27FC236}">
                <a16:creationId xmlns:a16="http://schemas.microsoft.com/office/drawing/2014/main" id="{4490AF9F-4289-470D-8739-60E9279D275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7031134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1954" name="Rectangle 2"/>
          <p:cNvSpPr>
            <a:spLocks noGrp="1" noChangeArrowheads="1"/>
          </p:cNvSpPr>
          <p:nvPr>
            <p:ph type="title"/>
          </p:nvPr>
        </p:nvSpPr>
        <p:spPr/>
        <p:txBody>
          <a:bodyPr>
            <a:normAutofit/>
          </a:bodyPr>
          <a:lstStyle/>
          <a:p>
            <a:pPr eaLnBrk="1" hangingPunct="1">
              <a:defRPr/>
            </a:pPr>
            <a:r>
              <a:rPr lang="en-US" dirty="0"/>
              <a:t>Looking back at examples, what we did to improve performance</a:t>
            </a:r>
          </a:p>
        </p:txBody>
      </p:sp>
      <p:sp>
        <p:nvSpPr>
          <p:cNvPr id="381955" name="Rectangle 3"/>
          <p:cNvSpPr>
            <a:spLocks noGrp="1" noChangeArrowheads="1"/>
          </p:cNvSpPr>
          <p:nvPr>
            <p:ph idx="1"/>
          </p:nvPr>
        </p:nvSpPr>
        <p:spPr/>
        <p:txBody>
          <a:bodyPr>
            <a:normAutofit/>
          </a:bodyPr>
          <a:lstStyle/>
          <a:p>
            <a:pPr lvl="1">
              <a:defRPr/>
            </a:pPr>
            <a:endParaRPr lang="en-US" dirty="0"/>
          </a:p>
          <a:p>
            <a:pPr eaLnBrk="1" hangingPunct="1">
              <a:defRPr/>
            </a:pPr>
            <a:endParaRPr lang="en-US" dirty="0"/>
          </a:p>
          <a:p>
            <a:pPr lvl="1">
              <a:defRPr/>
            </a:pPr>
            <a:endParaRPr lang="en-US" dirty="0"/>
          </a:p>
          <a:p>
            <a:pPr lvl="1">
              <a:defRPr/>
            </a:pPr>
            <a:r>
              <a:rPr lang="en-US" dirty="0"/>
              <a:t>Used good compiler and the right flags</a:t>
            </a:r>
          </a:p>
          <a:p>
            <a:pPr lvl="1">
              <a:defRPr/>
            </a:pPr>
            <a:endParaRPr lang="en-US" dirty="0"/>
          </a:p>
          <a:p>
            <a:pPr lvl="1">
              <a:defRPr/>
            </a:pPr>
            <a:r>
              <a:rPr lang="en-US" dirty="0"/>
              <a:t>Helped the compiler get optimization going (e.g., use “</a:t>
            </a:r>
            <a:r>
              <a:rPr lang="en-US" dirty="0">
                <a:latin typeface="Consolas" panose="020B0609020204030204" pitchFamily="49" charset="0"/>
              </a:rPr>
              <a:t>restrict</a:t>
            </a:r>
            <a:r>
              <a:rPr lang="en-US" dirty="0"/>
              <a:t>” keyword on pointer arguments)</a:t>
            </a:r>
          </a:p>
          <a:p>
            <a:pPr lvl="1" eaLnBrk="1" hangingPunct="1">
              <a:defRPr/>
            </a:pPr>
            <a:endParaRPr lang="en-US" dirty="0"/>
          </a:p>
          <a:p>
            <a:pPr lvl="1" eaLnBrk="1" hangingPunct="1">
              <a:defRPr/>
            </a:pPr>
            <a:r>
              <a:rPr lang="en-US" dirty="0"/>
              <a:t>Exploited instruction-level parallelism</a:t>
            </a:r>
          </a:p>
        </p:txBody>
      </p:sp>
      <p:sp>
        <p:nvSpPr>
          <p:cNvPr id="2" name="Slide Number Placeholder 1">
            <a:extLst>
              <a:ext uri="{FF2B5EF4-FFF2-40B4-BE49-F238E27FC236}">
                <a16:creationId xmlns:a16="http://schemas.microsoft.com/office/drawing/2014/main" id="{F1DACE25-A51E-482A-B495-6445E2D59475}"/>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94352337"/>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2734" y="4005547"/>
            <a:ext cx="10263117" cy="823393"/>
          </a:xfrm>
        </p:spPr>
        <p:txBody>
          <a:bodyPr>
            <a:normAutofit fontScale="90000"/>
          </a:bodyPr>
          <a:lstStyle/>
          <a:p>
            <a:r>
              <a:rPr lang="en-US" dirty="0"/>
              <a:t>Parallel Computing with the Message Passing Interface (MPI)</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5450568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6" name="Rectangle 2"/>
          <p:cNvSpPr>
            <a:spLocks noGrp="1" noChangeArrowheads="1"/>
          </p:cNvSpPr>
          <p:nvPr>
            <p:ph type="title"/>
          </p:nvPr>
        </p:nvSpPr>
        <p:spPr/>
        <p:txBody>
          <a:bodyPr/>
          <a:lstStyle/>
          <a:p>
            <a:pPr eaLnBrk="1" hangingPunct="1"/>
            <a:r>
              <a:rPr lang="en-US" sz="3200" dirty="0"/>
              <a:t>Acknowledgments</a:t>
            </a:r>
          </a:p>
        </p:txBody>
      </p:sp>
      <p:sp>
        <p:nvSpPr>
          <p:cNvPr id="3077" name="Rectangle 3"/>
          <p:cNvSpPr>
            <a:spLocks noGrp="1" noChangeArrowheads="1"/>
          </p:cNvSpPr>
          <p:nvPr>
            <p:ph idx="1"/>
          </p:nvPr>
        </p:nvSpPr>
        <p:spPr/>
        <p:txBody>
          <a:bodyPr/>
          <a:lstStyle/>
          <a:p>
            <a:pPr eaLnBrk="1" hangingPunct="1">
              <a:lnSpc>
                <a:spcPct val="90000"/>
              </a:lnSpc>
            </a:pPr>
            <a:endParaRPr lang="en-US" sz="1800" dirty="0"/>
          </a:p>
          <a:p>
            <a:pPr eaLnBrk="1" hangingPunct="1">
              <a:lnSpc>
                <a:spcPct val="90000"/>
              </a:lnSpc>
            </a:pPr>
            <a:endParaRPr lang="en-US" sz="1800" dirty="0"/>
          </a:p>
          <a:p>
            <a:pPr eaLnBrk="1" hangingPunct="1">
              <a:lnSpc>
                <a:spcPct val="90000"/>
              </a:lnSpc>
            </a:pPr>
            <a:endParaRPr lang="en-US" sz="1800" dirty="0"/>
          </a:p>
          <a:p>
            <a:pPr eaLnBrk="1" hangingPunct="1">
              <a:lnSpc>
                <a:spcPct val="90000"/>
              </a:lnSpc>
            </a:pPr>
            <a:r>
              <a:rPr lang="en-US" sz="1800" dirty="0"/>
              <a:t>Parts of the MPI material covered draws on slides made available by Irish Centre for High-End Computing (ICHEC)</a:t>
            </a:r>
          </a:p>
          <a:p>
            <a:pPr lvl="1">
              <a:lnSpc>
                <a:spcPct val="90000"/>
              </a:lnSpc>
            </a:pPr>
            <a:r>
              <a:rPr lang="en-US" sz="1400" dirty="0"/>
              <a:t>The ICHEC material was based on the MPI course developed by Rolf </a:t>
            </a:r>
            <a:r>
              <a:rPr lang="en-US" sz="1400" dirty="0" err="1"/>
              <a:t>Rabenseifner</a:t>
            </a:r>
            <a:r>
              <a:rPr lang="en-US" sz="1400" dirty="0"/>
              <a:t> at the High-Performance Computing-Center Stuttgart (HLRS), University of Stuttgart in collaboration with the EPCC Training and Education Centre, Edinburgh Parallel Computing Centre, University of Edinburgh</a:t>
            </a:r>
          </a:p>
          <a:p>
            <a:pPr eaLnBrk="1" hangingPunct="1">
              <a:lnSpc>
                <a:spcPct val="90000"/>
              </a:lnSpc>
            </a:pPr>
            <a:endParaRPr lang="en-US" sz="1800" dirty="0"/>
          </a:p>
          <a:p>
            <a:pPr eaLnBrk="1" hangingPunct="1">
              <a:lnSpc>
                <a:spcPct val="90000"/>
              </a:lnSpc>
            </a:pPr>
            <a:endParaRPr lang="en-US" sz="1800" dirty="0"/>
          </a:p>
          <a:p>
            <a:pPr eaLnBrk="1" hangingPunct="1">
              <a:lnSpc>
                <a:spcPct val="90000"/>
              </a:lnSpc>
            </a:pPr>
            <a:endParaRPr lang="en-US" sz="1800" dirty="0"/>
          </a:p>
          <a:p>
            <a:pPr eaLnBrk="1" hangingPunct="1">
              <a:lnSpc>
                <a:spcPct val="90000"/>
              </a:lnSpc>
            </a:pPr>
            <a:r>
              <a:rPr lang="en-US" sz="1800" dirty="0"/>
              <a:t>Slides have been changed, which probably explains any inaccuracies in the material</a:t>
            </a:r>
          </a:p>
          <a:p>
            <a:pPr eaLnBrk="1" hangingPunct="1">
              <a:lnSpc>
                <a:spcPct val="90000"/>
              </a:lnSpc>
              <a:buNone/>
            </a:pPr>
            <a:endParaRPr lang="en-US" sz="1800" dirty="0"/>
          </a:p>
        </p:txBody>
      </p:sp>
      <p:sp>
        <p:nvSpPr>
          <p:cNvPr id="3075" name="Slide Number Placeholder 5"/>
          <p:cNvSpPr>
            <a:spLocks noGrp="1"/>
          </p:cNvSpPr>
          <p:nvPr>
            <p:ph type="sldNum" sz="quarter" idx="12"/>
          </p:nvPr>
        </p:nvSpPr>
        <p:spPr>
          <a:noFill/>
          <a:ln>
            <a:miter lim="800000"/>
            <a:headEnd/>
            <a:tailEnd/>
          </a:ln>
        </p:spPr>
        <p:txBody>
          <a:bodyPr/>
          <a:lstStyle/>
          <a:p>
            <a:fld id="{4D46A19B-6443-4264-8DEE-2894200F6237}" type="slidenum">
              <a:rPr lang="en-US"/>
              <a:pPr/>
              <a:t>49</a:t>
            </a:fld>
            <a:endParaRPr lang="en-US" dirty="0"/>
          </a:p>
        </p:txBody>
      </p:sp>
    </p:spTree>
    <p:extLst>
      <p:ext uri="{BB962C8B-B14F-4D97-AF65-F5344CB8AC3E}">
        <p14:creationId xmlns:p14="http://schemas.microsoft.com/office/powerpoint/2010/main" val="31581937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76B76-D309-457C-8093-2FAC57B06A06}"/>
              </a:ext>
            </a:extLst>
          </p:cNvPr>
          <p:cNvSpPr>
            <a:spLocks noGrp="1"/>
          </p:cNvSpPr>
          <p:nvPr>
            <p:ph type="title"/>
          </p:nvPr>
        </p:nvSpPr>
        <p:spPr/>
        <p:txBody>
          <a:bodyPr/>
          <a:lstStyle/>
          <a:p>
            <a:endParaRPr lang="en-US"/>
          </a:p>
        </p:txBody>
      </p:sp>
      <p:sp>
        <p:nvSpPr>
          <p:cNvPr id="5" name="Content Placeholder 4">
            <a:extLst>
              <a:ext uri="{FF2B5EF4-FFF2-40B4-BE49-F238E27FC236}">
                <a16:creationId xmlns:a16="http://schemas.microsoft.com/office/drawing/2014/main" id="{FFECD130-1752-4F05-AA89-9001D2AB3D4F}"/>
              </a:ext>
            </a:extLst>
          </p:cNvPr>
          <p:cNvSpPr>
            <a:spLocks noGrp="1"/>
          </p:cNvSpPr>
          <p:nvPr>
            <p:ph idx="1"/>
          </p:nvPr>
        </p:nvSpPr>
        <p:spPr/>
        <p:txBody>
          <a:bodyPr>
            <a:normAutofit/>
          </a:bodyPr>
          <a:lstStyle/>
          <a:p>
            <a:endParaRPr lang="en-US" sz="1800" dirty="0"/>
          </a:p>
          <a:p>
            <a:endParaRPr lang="en-US" sz="1800" dirty="0"/>
          </a:p>
          <a:p>
            <a:endParaRPr lang="en-US" sz="1800" dirty="0"/>
          </a:p>
          <a:p>
            <a:endParaRPr lang="en-US" sz="1800" dirty="0"/>
          </a:p>
          <a:p>
            <a:r>
              <a:rPr lang="en-US" sz="1800" dirty="0"/>
              <a:t>Is BBC recording on?</a:t>
            </a:r>
          </a:p>
          <a:p>
            <a:endParaRPr lang="en-US" sz="1800" dirty="0"/>
          </a:p>
          <a:p>
            <a:endParaRPr lang="en-US" sz="1800" dirty="0"/>
          </a:p>
          <a:p>
            <a:r>
              <a:rPr lang="en-US" sz="1800" dirty="0"/>
              <a:t>If my internet connection goes down, I’ll email from my phone to provide more information – go/no-go, next step, etc.</a:t>
            </a:r>
          </a:p>
        </p:txBody>
      </p:sp>
      <p:sp>
        <p:nvSpPr>
          <p:cNvPr id="3" name="Slide Number Placeholder 2">
            <a:extLst>
              <a:ext uri="{FF2B5EF4-FFF2-40B4-BE49-F238E27FC236}">
                <a16:creationId xmlns:a16="http://schemas.microsoft.com/office/drawing/2014/main" id="{6741B91E-5E75-4C3F-B884-349EE03F1802}"/>
              </a:ext>
            </a:extLst>
          </p:cNvPr>
          <p:cNvSpPr>
            <a:spLocks noGrp="1"/>
          </p:cNvSpPr>
          <p:nvPr>
            <p:ph type="sldNum" sz="quarter" idx="12"/>
          </p:nvPr>
        </p:nvSpPr>
        <p:spPr/>
        <p:txBody>
          <a:bodyPr/>
          <a:lstStyle/>
          <a:p>
            <a:fld id="{67D2203D-769A-4D5A-AE4C-EA73FDE6A130}" type="slidenum">
              <a:rPr lang="en-US" smtClean="0"/>
              <a:t>5</a:t>
            </a:fld>
            <a:endParaRPr lang="en-US"/>
          </a:p>
        </p:txBody>
      </p:sp>
    </p:spTree>
    <p:extLst>
      <p:ext uri="{BB962C8B-B14F-4D97-AF65-F5344CB8AC3E}">
        <p14:creationId xmlns:p14="http://schemas.microsoft.com/office/powerpoint/2010/main" val="362259865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ME759: where we are right now</a:t>
            </a:r>
          </a:p>
        </p:txBody>
      </p:sp>
      <p:sp>
        <p:nvSpPr>
          <p:cNvPr id="9" name="Content Placeholder 8"/>
          <p:cNvSpPr>
            <a:spLocks noGrp="1"/>
          </p:cNvSpPr>
          <p:nvPr>
            <p:ph idx="1"/>
          </p:nvPr>
        </p:nvSpPr>
        <p:spPr/>
        <p:txBody>
          <a:bodyPr>
            <a:normAutofit/>
          </a:bodyPr>
          <a:lstStyle/>
          <a:p>
            <a:pPr lvl="1"/>
            <a:endParaRPr lang="en-US" dirty="0"/>
          </a:p>
          <a:p>
            <a:r>
              <a:rPr lang="en-US" dirty="0"/>
              <a:t>Behind us: OpenMP &amp; CUDA</a:t>
            </a:r>
          </a:p>
          <a:p>
            <a:pPr lvl="1"/>
            <a:r>
              <a:rPr lang="en-US" i="1" dirty="0"/>
              <a:t>Commodity </a:t>
            </a:r>
            <a:r>
              <a:rPr lang="en-US" dirty="0"/>
              <a:t>parallel computing (eight cores, or one GPU, etc.)</a:t>
            </a:r>
          </a:p>
          <a:p>
            <a:pPr lvl="1"/>
            <a:endParaRPr lang="en-US" dirty="0"/>
          </a:p>
          <a:p>
            <a:pPr lvl="1"/>
            <a:endParaRPr lang="en-US" dirty="0"/>
          </a:p>
          <a:p>
            <a:r>
              <a:rPr lang="en-US" dirty="0"/>
              <a:t>Next segment: the </a:t>
            </a:r>
            <a:r>
              <a:rPr lang="en-US" i="1" dirty="0"/>
              <a:t>non-commodity</a:t>
            </a:r>
            <a:r>
              <a:rPr lang="en-US" dirty="0"/>
              <a:t> parallel computing</a:t>
            </a:r>
          </a:p>
          <a:p>
            <a:pPr lvl="1"/>
            <a:r>
              <a:rPr lang="en-US" dirty="0"/>
              <a:t>Reliance on supercomputers</a:t>
            </a:r>
          </a:p>
          <a:p>
            <a:pPr lvl="1"/>
            <a:endParaRPr lang="en-US" dirty="0"/>
          </a:p>
          <a:p>
            <a:pPr lvl="1"/>
            <a:endParaRPr lang="en-US" dirty="0"/>
          </a:p>
          <a:p>
            <a:r>
              <a:rPr lang="en-US" dirty="0"/>
              <a:t>We will focus on the Message Passing Interface (MPI) standard</a:t>
            </a:r>
          </a:p>
          <a:p>
            <a:pPr lvl="1"/>
            <a:r>
              <a:rPr lang="en-US" dirty="0"/>
              <a:t>MPI: The software environment that makes supercomputers tick</a:t>
            </a:r>
          </a:p>
          <a:p>
            <a:pPr lvl="1"/>
            <a:r>
              <a:rPr lang="en-US" dirty="0"/>
              <a:t>MPI is for supercomputers what CUDA is for the GPU and OpenMP for the multi-core chip</a:t>
            </a: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06099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9" end="9"/>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xEl>
                                              <p:pRg st="10" end="1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Opportunities for Efficiency Gains</a:t>
            </a:r>
          </a:p>
        </p:txBody>
      </p:sp>
      <p:sp>
        <p:nvSpPr>
          <p:cNvPr id="4" name="Slide Number Placeholder 3"/>
          <p:cNvSpPr>
            <a:spLocks noGrp="1"/>
          </p:cNvSpPr>
          <p:nvPr>
            <p:ph type="sldNum" sz="quarter" idx="12"/>
          </p:nvPr>
        </p:nvSpPr>
        <p:spPr/>
        <p:txBody>
          <a:bodyPr/>
          <a:lstStyle/>
          <a:p>
            <a:fld id="{04A7C484-7E24-447E-8CB0-5149A4D34DEF}" type="slidenum">
              <a:rPr lang="en-US" altLang="en-US" smtClean="0"/>
              <a:pPr/>
              <a:t>51</a:t>
            </a:fld>
            <a:endParaRPr lang="en-US" altLang="en-US"/>
          </a:p>
        </p:txBody>
      </p:sp>
      <p:sp>
        <p:nvSpPr>
          <p:cNvPr id="6" name="Rectangle 5"/>
          <p:cNvSpPr/>
          <p:nvPr/>
        </p:nvSpPr>
        <p:spPr>
          <a:xfrm>
            <a:off x="7315200" y="4525566"/>
            <a:ext cx="2393412" cy="307777"/>
          </a:xfrm>
          <a:prstGeom prst="rect">
            <a:avLst/>
          </a:prstGeom>
        </p:spPr>
        <p:txBody>
          <a:bodyPr wrap="none">
            <a:spAutoFit/>
          </a:bodyPr>
          <a:lstStyle/>
          <a:p>
            <a:pPr defTabSz="457200"/>
            <a:r>
              <a:rPr lang="en-US" sz="1400" dirty="0">
                <a:solidFill>
                  <a:srgbClr val="000000"/>
                </a:solidFill>
                <a:latin typeface="Corbel"/>
              </a:rPr>
              <a:t>We have little to no control </a:t>
            </a:r>
            <a:r>
              <a:rPr lang="en-US" sz="1400" dirty="0">
                <a:solidFill>
                  <a:srgbClr val="000000"/>
                </a:solidFill>
                <a:latin typeface="Corbel"/>
                <a:sym typeface="Symbol" panose="05050102010706020507" pitchFamily="18" charset="2"/>
              </a:rPr>
              <a:t></a:t>
            </a:r>
            <a:endParaRPr lang="en-US" sz="1400" dirty="0">
              <a:solidFill>
                <a:srgbClr val="000000"/>
              </a:solidFill>
              <a:latin typeface="Corbel"/>
            </a:endParaRPr>
          </a:p>
        </p:txBody>
      </p:sp>
      <p:sp>
        <p:nvSpPr>
          <p:cNvPr id="7" name="Rectangle 6"/>
          <p:cNvSpPr/>
          <p:nvPr/>
        </p:nvSpPr>
        <p:spPr>
          <a:xfrm>
            <a:off x="9789979" y="4617006"/>
            <a:ext cx="533400" cy="150911"/>
          </a:xfrm>
          <a:prstGeom prst="rect">
            <a:avLst/>
          </a:prstGeom>
          <a:solidFill>
            <a:srgbClr val="FFC000"/>
          </a:solidFill>
          <a:ln w="19050" cap="flat" cmpd="sng" algn="ctr">
            <a:solidFill>
              <a:srgbClr val="FFC000"/>
            </a:solidFill>
            <a:prstDash val="solid"/>
          </a:ln>
          <a:effectLst/>
        </p:spPr>
        <p:txBody>
          <a:bodyPr rtlCol="0" anchor="ctr"/>
          <a:lstStyle/>
          <a:p>
            <a:pPr algn="ctr" defTabSz="457200">
              <a:defRPr/>
            </a:pPr>
            <a:endParaRPr lang="en-US" kern="0">
              <a:solidFill>
                <a:srgbClr val="FFFFFF"/>
              </a:solidFill>
              <a:latin typeface="Corbel"/>
            </a:endParaRPr>
          </a:p>
        </p:txBody>
      </p:sp>
      <p:sp>
        <p:nvSpPr>
          <p:cNvPr id="8" name="Rectangle 7"/>
          <p:cNvSpPr/>
          <p:nvPr/>
        </p:nvSpPr>
        <p:spPr>
          <a:xfrm>
            <a:off x="7315200" y="4110486"/>
            <a:ext cx="1902893" cy="307777"/>
          </a:xfrm>
          <a:prstGeom prst="rect">
            <a:avLst/>
          </a:prstGeom>
        </p:spPr>
        <p:txBody>
          <a:bodyPr wrap="none">
            <a:spAutoFit/>
          </a:bodyPr>
          <a:lstStyle/>
          <a:p>
            <a:pPr defTabSz="457200"/>
            <a:r>
              <a:rPr lang="en-US" sz="1400" dirty="0">
                <a:solidFill>
                  <a:srgbClr val="000000"/>
                </a:solidFill>
                <a:latin typeface="Corbel"/>
              </a:rPr>
              <a:t>We have full control  </a:t>
            </a:r>
            <a:r>
              <a:rPr lang="en-US" sz="1400" dirty="0">
                <a:solidFill>
                  <a:srgbClr val="000000"/>
                </a:solidFill>
                <a:latin typeface="Corbel"/>
                <a:sym typeface="Symbol" panose="05050102010706020507" pitchFamily="18" charset="2"/>
              </a:rPr>
              <a:t></a:t>
            </a:r>
            <a:endParaRPr lang="en-US" sz="1400" dirty="0">
              <a:solidFill>
                <a:srgbClr val="000000"/>
              </a:solidFill>
              <a:latin typeface="Corbel"/>
            </a:endParaRPr>
          </a:p>
        </p:txBody>
      </p:sp>
      <p:sp>
        <p:nvSpPr>
          <p:cNvPr id="9" name="Rectangle 8"/>
          <p:cNvSpPr/>
          <p:nvPr/>
        </p:nvSpPr>
        <p:spPr>
          <a:xfrm>
            <a:off x="9315320" y="4197163"/>
            <a:ext cx="533400" cy="150911"/>
          </a:xfrm>
          <a:prstGeom prst="rect">
            <a:avLst/>
          </a:prstGeom>
          <a:solidFill>
            <a:srgbClr val="00B050"/>
          </a:solidFill>
          <a:ln w="19050" cap="flat" cmpd="sng" algn="ctr">
            <a:solidFill>
              <a:srgbClr val="00B050"/>
            </a:solidFill>
            <a:prstDash val="solid"/>
          </a:ln>
          <a:effectLst/>
        </p:spPr>
        <p:txBody>
          <a:bodyPr rtlCol="0" anchor="ctr"/>
          <a:lstStyle/>
          <a:p>
            <a:pPr algn="ctr" defTabSz="457200">
              <a:defRPr/>
            </a:pPr>
            <a:endParaRPr lang="en-US" kern="0">
              <a:solidFill>
                <a:srgbClr val="FFFFFF"/>
              </a:solidFill>
              <a:latin typeface="Corbel"/>
            </a:endParaRPr>
          </a:p>
        </p:txBody>
      </p:sp>
      <p:grpSp>
        <p:nvGrpSpPr>
          <p:cNvPr id="2" name="Group 1"/>
          <p:cNvGrpSpPr/>
          <p:nvPr/>
        </p:nvGrpSpPr>
        <p:grpSpPr>
          <a:xfrm>
            <a:off x="2105602" y="1797516"/>
            <a:ext cx="8141578" cy="2117816"/>
            <a:chOff x="761998" y="2361167"/>
            <a:chExt cx="8141578" cy="2117816"/>
          </a:xfrm>
        </p:grpSpPr>
        <p:sp>
          <p:nvSpPr>
            <p:cNvPr id="10" name="Flowchart: Process 9"/>
            <p:cNvSpPr/>
            <p:nvPr/>
          </p:nvSpPr>
          <p:spPr>
            <a:xfrm>
              <a:off x="761999" y="4182188"/>
              <a:ext cx="1923850" cy="296795"/>
            </a:xfrm>
            <a:prstGeom prst="flowChartProcess">
              <a:avLst/>
            </a:prstGeom>
            <a:solidFill>
              <a:srgbClr val="DF5327"/>
            </a:solidFill>
            <a:ln w="19050" cap="flat" cmpd="sng" algn="ctr">
              <a:solidFill>
                <a:srgbClr val="DF5327">
                  <a:shade val="50000"/>
                </a:srgbClr>
              </a:solidFill>
              <a:prstDash val="solid"/>
            </a:ln>
            <a:effectLst/>
          </p:spPr>
          <p:txBody>
            <a:bodyPr rtlCol="0" anchor="ctr"/>
            <a:lstStyle/>
            <a:p>
              <a:pPr algn="ctr" defTabSz="457200">
                <a:defRPr/>
              </a:pPr>
              <a:r>
                <a:rPr lang="en-US" sz="1200" kern="0" dirty="0">
                  <a:solidFill>
                    <a:srgbClr val="FFFFFF"/>
                  </a:solidFill>
                  <a:latin typeface="Corbel"/>
                </a:rPr>
                <a:t>Superscalar</a:t>
              </a:r>
            </a:p>
          </p:txBody>
        </p:sp>
        <p:sp>
          <p:nvSpPr>
            <p:cNvPr id="11" name="Flowchart: Process 10"/>
            <p:cNvSpPr/>
            <p:nvPr/>
          </p:nvSpPr>
          <p:spPr>
            <a:xfrm>
              <a:off x="2882391" y="4180447"/>
              <a:ext cx="4223259" cy="296795"/>
            </a:xfrm>
            <a:prstGeom prst="flowChartProcess">
              <a:avLst/>
            </a:prstGeom>
            <a:solidFill>
              <a:srgbClr val="418AB3"/>
            </a:solidFill>
            <a:ln w="19050" cap="flat" cmpd="sng" algn="ctr">
              <a:solidFill>
                <a:srgbClr val="418AB3">
                  <a:shade val="50000"/>
                </a:srgbClr>
              </a:solidFill>
              <a:prstDash val="solid"/>
            </a:ln>
            <a:effectLst/>
          </p:spPr>
          <p:txBody>
            <a:bodyPr rtlCol="0" anchor="ctr"/>
            <a:lstStyle/>
            <a:p>
              <a:pPr algn="ctr" defTabSz="457200">
                <a:defRPr/>
              </a:pPr>
              <a:r>
                <a:rPr lang="en-US" sz="1200" kern="0" dirty="0">
                  <a:solidFill>
                    <a:srgbClr val="FFFFFF"/>
                  </a:solidFill>
                  <a:latin typeface="Corbel"/>
                </a:rPr>
                <a:t>Non-sequence instructions sharing functional units</a:t>
              </a:r>
            </a:p>
          </p:txBody>
        </p:sp>
        <p:sp>
          <p:nvSpPr>
            <p:cNvPr id="12" name="Flowchart: Process 11"/>
            <p:cNvSpPr/>
            <p:nvPr/>
          </p:nvSpPr>
          <p:spPr>
            <a:xfrm>
              <a:off x="2687965" y="4182188"/>
              <a:ext cx="194426" cy="296795"/>
            </a:xfrm>
            <a:prstGeom prst="flowChartProcess">
              <a:avLst/>
            </a:prstGeom>
            <a:solidFill>
              <a:srgbClr val="FFC000"/>
            </a:solidFill>
            <a:ln w="19050" cap="flat" cmpd="sng" algn="ctr">
              <a:solidFill>
                <a:srgbClr val="418AB3">
                  <a:shade val="50000"/>
                </a:srgbClr>
              </a:solidFill>
              <a:prstDash val="solid"/>
            </a:ln>
            <a:effectLst/>
          </p:spPr>
          <p:txBody>
            <a:bodyPr rtlCol="0" anchor="ctr"/>
            <a:lstStyle/>
            <a:p>
              <a:pPr algn="ctr" defTabSz="457200">
                <a:defRPr/>
              </a:pPr>
              <a:endParaRPr lang="en-US" sz="1200" kern="0" dirty="0">
                <a:solidFill>
                  <a:srgbClr val="FFFFFF"/>
                </a:solidFill>
                <a:latin typeface="Corbel"/>
              </a:endParaRPr>
            </a:p>
          </p:txBody>
        </p:sp>
        <p:sp>
          <p:nvSpPr>
            <p:cNvPr id="13" name="Flowchart: Process 12"/>
            <p:cNvSpPr/>
            <p:nvPr/>
          </p:nvSpPr>
          <p:spPr>
            <a:xfrm>
              <a:off x="761999" y="3879720"/>
              <a:ext cx="1923850" cy="296795"/>
            </a:xfrm>
            <a:prstGeom prst="flowChartProcess">
              <a:avLst/>
            </a:prstGeom>
            <a:solidFill>
              <a:srgbClr val="DF5327"/>
            </a:solidFill>
            <a:ln w="19050" cap="flat" cmpd="sng" algn="ctr">
              <a:solidFill>
                <a:srgbClr val="DF5327">
                  <a:shade val="50000"/>
                </a:srgbClr>
              </a:solidFill>
              <a:prstDash val="solid"/>
            </a:ln>
            <a:effectLst/>
          </p:spPr>
          <p:txBody>
            <a:bodyPr rtlCol="0" anchor="ctr"/>
            <a:lstStyle/>
            <a:p>
              <a:pPr algn="ctr" defTabSz="457200">
                <a:defRPr/>
              </a:pPr>
              <a:r>
                <a:rPr lang="en-US" sz="1200" kern="0" dirty="0">
                  <a:solidFill>
                    <a:srgbClr val="FFFFFF"/>
                  </a:solidFill>
                  <a:latin typeface="Corbel"/>
                </a:rPr>
                <a:t>Pipelining</a:t>
              </a:r>
            </a:p>
          </p:txBody>
        </p:sp>
        <p:sp>
          <p:nvSpPr>
            <p:cNvPr id="14" name="Flowchart: Process 13"/>
            <p:cNvSpPr/>
            <p:nvPr/>
          </p:nvSpPr>
          <p:spPr>
            <a:xfrm>
              <a:off x="2882391" y="3879720"/>
              <a:ext cx="4223259" cy="296795"/>
            </a:xfrm>
            <a:prstGeom prst="flowChartProcess">
              <a:avLst/>
            </a:prstGeom>
            <a:solidFill>
              <a:srgbClr val="418AB3"/>
            </a:solidFill>
            <a:ln w="19050" cap="flat" cmpd="sng" algn="ctr">
              <a:solidFill>
                <a:srgbClr val="418AB3">
                  <a:shade val="50000"/>
                </a:srgbClr>
              </a:solidFill>
              <a:prstDash val="solid"/>
            </a:ln>
            <a:effectLst/>
          </p:spPr>
          <p:txBody>
            <a:bodyPr rtlCol="0" anchor="ctr"/>
            <a:lstStyle/>
            <a:p>
              <a:pPr algn="ctr" defTabSz="457200">
                <a:defRPr/>
              </a:pPr>
              <a:r>
                <a:rPr lang="en-US" sz="1200" kern="0" dirty="0">
                  <a:solidFill>
                    <a:srgbClr val="FFFFFF"/>
                  </a:solidFill>
                  <a:latin typeface="Corbel"/>
                </a:rPr>
                <a:t>Sequence of instruction sharing functional units  </a:t>
              </a:r>
            </a:p>
          </p:txBody>
        </p:sp>
        <p:sp>
          <p:nvSpPr>
            <p:cNvPr id="15" name="Flowchart: Process 14"/>
            <p:cNvSpPr/>
            <p:nvPr/>
          </p:nvSpPr>
          <p:spPr>
            <a:xfrm>
              <a:off x="2687965" y="3879720"/>
              <a:ext cx="194426" cy="296795"/>
            </a:xfrm>
            <a:prstGeom prst="flowChartProcess">
              <a:avLst/>
            </a:prstGeom>
            <a:solidFill>
              <a:srgbClr val="FFC000"/>
            </a:solidFill>
            <a:ln w="19050" cap="flat" cmpd="sng" algn="ctr">
              <a:solidFill>
                <a:srgbClr val="418AB3">
                  <a:shade val="50000"/>
                </a:srgbClr>
              </a:solidFill>
              <a:prstDash val="solid"/>
            </a:ln>
            <a:effectLst/>
          </p:spPr>
          <p:txBody>
            <a:bodyPr rtlCol="0" anchor="ctr"/>
            <a:lstStyle/>
            <a:p>
              <a:pPr algn="ctr" defTabSz="457200">
                <a:defRPr/>
              </a:pPr>
              <a:endParaRPr lang="en-US" sz="1200" kern="0" dirty="0">
                <a:solidFill>
                  <a:srgbClr val="FFFFFF"/>
                </a:solidFill>
                <a:latin typeface="Corbel"/>
              </a:endParaRPr>
            </a:p>
          </p:txBody>
        </p:sp>
        <p:sp>
          <p:nvSpPr>
            <p:cNvPr id="16" name="Flowchart: Process 15"/>
            <p:cNvSpPr/>
            <p:nvPr/>
          </p:nvSpPr>
          <p:spPr>
            <a:xfrm>
              <a:off x="761999" y="3575343"/>
              <a:ext cx="1923851" cy="296795"/>
            </a:xfrm>
            <a:prstGeom prst="flowChartProcess">
              <a:avLst/>
            </a:prstGeom>
            <a:solidFill>
              <a:srgbClr val="DF5327"/>
            </a:solidFill>
            <a:ln w="19050" cap="flat" cmpd="sng" algn="ctr">
              <a:solidFill>
                <a:srgbClr val="DF5327">
                  <a:shade val="50000"/>
                </a:srgbClr>
              </a:solidFill>
              <a:prstDash val="solid"/>
            </a:ln>
            <a:effectLst/>
          </p:spPr>
          <p:txBody>
            <a:bodyPr rtlCol="0" anchor="ctr"/>
            <a:lstStyle/>
            <a:p>
              <a:pPr algn="ctr" defTabSz="457200">
                <a:defRPr/>
              </a:pPr>
              <a:r>
                <a:rPr lang="en-US" sz="1200" kern="0" dirty="0">
                  <a:solidFill>
                    <a:srgbClr val="FFFFFF"/>
                  </a:solidFill>
                  <a:latin typeface="Corbel"/>
                </a:rPr>
                <a:t>Vectorization</a:t>
              </a:r>
            </a:p>
          </p:txBody>
        </p:sp>
        <p:sp>
          <p:nvSpPr>
            <p:cNvPr id="17" name="Flowchart: Process 16"/>
            <p:cNvSpPr/>
            <p:nvPr/>
          </p:nvSpPr>
          <p:spPr>
            <a:xfrm>
              <a:off x="2882391" y="3575343"/>
              <a:ext cx="4223259" cy="296795"/>
            </a:xfrm>
            <a:prstGeom prst="flowChartProcess">
              <a:avLst/>
            </a:prstGeom>
            <a:solidFill>
              <a:srgbClr val="418AB3"/>
            </a:solidFill>
            <a:ln w="19050" cap="flat" cmpd="sng" algn="ctr">
              <a:solidFill>
                <a:srgbClr val="418AB3">
                  <a:shade val="50000"/>
                </a:srgbClr>
              </a:solidFill>
              <a:prstDash val="solid"/>
            </a:ln>
            <a:effectLst/>
          </p:spPr>
          <p:txBody>
            <a:bodyPr rtlCol="0" anchor="ctr"/>
            <a:lstStyle/>
            <a:p>
              <a:pPr algn="ctr" defTabSz="457200">
                <a:defRPr/>
              </a:pPr>
              <a:r>
                <a:rPr lang="en-US" sz="1200" kern="0" dirty="0">
                  <a:solidFill>
                    <a:srgbClr val="FFFFFF"/>
                  </a:solidFill>
                  <a:latin typeface="Corbel"/>
                </a:rPr>
                <a:t>Higher operation throughput via special/fat registers</a:t>
              </a:r>
            </a:p>
          </p:txBody>
        </p:sp>
        <p:sp>
          <p:nvSpPr>
            <p:cNvPr id="18" name="Flowchart: Process 17"/>
            <p:cNvSpPr/>
            <p:nvPr/>
          </p:nvSpPr>
          <p:spPr>
            <a:xfrm>
              <a:off x="2687965" y="3575343"/>
              <a:ext cx="194426" cy="296795"/>
            </a:xfrm>
            <a:prstGeom prst="flowChartProcess">
              <a:avLst/>
            </a:prstGeom>
            <a:solidFill>
              <a:srgbClr val="00B050"/>
            </a:solidFill>
            <a:ln w="19050" cap="flat" cmpd="sng" algn="ctr">
              <a:solidFill>
                <a:srgbClr val="418AB3">
                  <a:shade val="50000"/>
                </a:srgbClr>
              </a:solidFill>
              <a:prstDash val="solid"/>
            </a:ln>
            <a:effectLst/>
          </p:spPr>
          <p:txBody>
            <a:bodyPr rtlCol="0" anchor="ctr"/>
            <a:lstStyle/>
            <a:p>
              <a:pPr algn="ctr" defTabSz="457200">
                <a:defRPr/>
              </a:pPr>
              <a:endParaRPr lang="en-US" sz="1200" kern="0" dirty="0">
                <a:solidFill>
                  <a:srgbClr val="FFFFFF"/>
                </a:solidFill>
                <a:latin typeface="Corbel"/>
              </a:endParaRPr>
            </a:p>
          </p:txBody>
        </p:sp>
        <p:sp>
          <p:nvSpPr>
            <p:cNvPr id="19" name="Flowchart: Process 18"/>
            <p:cNvSpPr/>
            <p:nvPr/>
          </p:nvSpPr>
          <p:spPr>
            <a:xfrm>
              <a:off x="761999" y="3270966"/>
              <a:ext cx="1923851" cy="296795"/>
            </a:xfrm>
            <a:prstGeom prst="flowChartProcess">
              <a:avLst/>
            </a:prstGeom>
            <a:solidFill>
              <a:srgbClr val="DF5327"/>
            </a:solidFill>
            <a:ln w="19050" cap="flat" cmpd="sng" algn="ctr">
              <a:solidFill>
                <a:srgbClr val="DF5327">
                  <a:shade val="50000"/>
                </a:srgbClr>
              </a:solidFill>
              <a:prstDash val="solid"/>
            </a:ln>
            <a:effectLst/>
          </p:spPr>
          <p:txBody>
            <a:bodyPr rtlCol="0" anchor="ctr"/>
            <a:lstStyle/>
            <a:p>
              <a:pPr algn="ctr" defTabSz="457200">
                <a:defRPr/>
              </a:pPr>
              <a:r>
                <a:rPr lang="en-US" sz="1200" kern="0" dirty="0">
                  <a:solidFill>
                    <a:srgbClr val="FFFFFF"/>
                  </a:solidFill>
                  <a:latin typeface="Corbel"/>
                </a:rPr>
                <a:t>Multi-Core Processor</a:t>
              </a:r>
            </a:p>
          </p:txBody>
        </p:sp>
        <p:sp>
          <p:nvSpPr>
            <p:cNvPr id="20" name="Flowchart: Process 19"/>
            <p:cNvSpPr/>
            <p:nvPr/>
          </p:nvSpPr>
          <p:spPr>
            <a:xfrm>
              <a:off x="2882391" y="3270966"/>
              <a:ext cx="4223259" cy="296795"/>
            </a:xfrm>
            <a:prstGeom prst="flowChartProcess">
              <a:avLst/>
            </a:prstGeom>
            <a:solidFill>
              <a:srgbClr val="418AB3"/>
            </a:solidFill>
            <a:ln w="19050" cap="flat" cmpd="sng" algn="ctr">
              <a:solidFill>
                <a:srgbClr val="418AB3">
                  <a:shade val="50000"/>
                </a:srgbClr>
              </a:solidFill>
              <a:prstDash val="solid"/>
            </a:ln>
            <a:effectLst/>
          </p:spPr>
          <p:txBody>
            <a:bodyPr rtlCol="0" anchor="ctr"/>
            <a:lstStyle/>
            <a:p>
              <a:pPr algn="ctr" defTabSz="457200">
                <a:defRPr/>
              </a:pPr>
              <a:r>
                <a:rPr lang="en-US" sz="1200" kern="0" dirty="0">
                  <a:solidFill>
                    <a:srgbClr val="FFFFFF"/>
                  </a:solidFill>
                  <a:latin typeface="Corbel"/>
                </a:rPr>
                <a:t>Communication through shared caches and main mem.</a:t>
              </a:r>
            </a:p>
          </p:txBody>
        </p:sp>
        <p:sp>
          <p:nvSpPr>
            <p:cNvPr id="21" name="Flowchart: Process 20"/>
            <p:cNvSpPr/>
            <p:nvPr/>
          </p:nvSpPr>
          <p:spPr>
            <a:xfrm>
              <a:off x="2687965" y="3270966"/>
              <a:ext cx="194426" cy="296795"/>
            </a:xfrm>
            <a:prstGeom prst="flowChartProcess">
              <a:avLst/>
            </a:prstGeom>
            <a:solidFill>
              <a:srgbClr val="00B050"/>
            </a:solidFill>
            <a:ln w="19050" cap="flat" cmpd="sng" algn="ctr">
              <a:solidFill>
                <a:srgbClr val="418AB3">
                  <a:shade val="50000"/>
                </a:srgbClr>
              </a:solidFill>
              <a:prstDash val="solid"/>
            </a:ln>
            <a:effectLst/>
          </p:spPr>
          <p:txBody>
            <a:bodyPr rtlCol="0" anchor="ctr"/>
            <a:lstStyle/>
            <a:p>
              <a:pPr algn="ctr" defTabSz="457200">
                <a:defRPr/>
              </a:pPr>
              <a:endParaRPr lang="en-US" sz="1200" kern="0" dirty="0">
                <a:solidFill>
                  <a:srgbClr val="FFFFFF"/>
                </a:solidFill>
                <a:latin typeface="Corbel"/>
              </a:endParaRPr>
            </a:p>
          </p:txBody>
        </p:sp>
        <p:sp>
          <p:nvSpPr>
            <p:cNvPr id="22" name="Flowchart: Process 21"/>
            <p:cNvSpPr/>
            <p:nvPr/>
          </p:nvSpPr>
          <p:spPr>
            <a:xfrm>
              <a:off x="761999" y="2972891"/>
              <a:ext cx="1923851" cy="296795"/>
            </a:xfrm>
            <a:prstGeom prst="flowChartProcess">
              <a:avLst/>
            </a:prstGeom>
            <a:solidFill>
              <a:srgbClr val="DF5327"/>
            </a:solidFill>
            <a:ln w="19050" cap="flat" cmpd="sng" algn="ctr">
              <a:solidFill>
                <a:srgbClr val="DF5327">
                  <a:shade val="50000"/>
                </a:srgbClr>
              </a:solidFill>
              <a:prstDash val="solid"/>
            </a:ln>
            <a:effectLst/>
          </p:spPr>
          <p:txBody>
            <a:bodyPr rtlCol="0" anchor="ctr"/>
            <a:lstStyle/>
            <a:p>
              <a:pPr algn="ctr" defTabSz="457200">
                <a:defRPr/>
              </a:pPr>
              <a:r>
                <a:rPr lang="en-US" sz="1200" kern="0" dirty="0">
                  <a:solidFill>
                    <a:srgbClr val="FFFFFF"/>
                  </a:solidFill>
                  <a:latin typeface="Corbel"/>
                </a:rPr>
                <a:t>Acceleration (GPU/Phi)</a:t>
              </a:r>
            </a:p>
          </p:txBody>
        </p:sp>
        <p:sp>
          <p:nvSpPr>
            <p:cNvPr id="23" name="Flowchart: Process 22"/>
            <p:cNvSpPr/>
            <p:nvPr/>
          </p:nvSpPr>
          <p:spPr>
            <a:xfrm>
              <a:off x="2882391" y="2972891"/>
              <a:ext cx="4223259" cy="296795"/>
            </a:xfrm>
            <a:prstGeom prst="flowChartProcess">
              <a:avLst/>
            </a:prstGeom>
            <a:solidFill>
              <a:srgbClr val="418AB3"/>
            </a:solidFill>
            <a:ln w="19050" cap="flat" cmpd="sng" algn="ctr">
              <a:solidFill>
                <a:srgbClr val="418AB3">
                  <a:shade val="50000"/>
                </a:srgbClr>
              </a:solidFill>
              <a:prstDash val="solid"/>
            </a:ln>
            <a:effectLst/>
          </p:spPr>
          <p:txBody>
            <a:bodyPr rtlCol="0" anchor="ctr"/>
            <a:lstStyle/>
            <a:p>
              <a:pPr algn="ctr" defTabSz="457200">
                <a:defRPr/>
              </a:pPr>
              <a:r>
                <a:rPr lang="en-US" sz="1200" kern="0" dirty="0">
                  <a:solidFill>
                    <a:srgbClr val="FFFFFF"/>
                  </a:solidFill>
                  <a:latin typeface="Corbel"/>
                </a:rPr>
                <a:t>Compute devices accelerating parallel computation on one node</a:t>
              </a:r>
            </a:p>
          </p:txBody>
        </p:sp>
        <p:sp>
          <p:nvSpPr>
            <p:cNvPr id="24" name="Flowchart: Process 23"/>
            <p:cNvSpPr/>
            <p:nvPr/>
          </p:nvSpPr>
          <p:spPr>
            <a:xfrm>
              <a:off x="2687965" y="2972891"/>
              <a:ext cx="194426" cy="296795"/>
            </a:xfrm>
            <a:prstGeom prst="flowChartProcess">
              <a:avLst/>
            </a:prstGeom>
            <a:solidFill>
              <a:srgbClr val="00B050"/>
            </a:solidFill>
            <a:ln w="19050" cap="flat" cmpd="sng" algn="ctr">
              <a:solidFill>
                <a:srgbClr val="418AB3">
                  <a:shade val="50000"/>
                </a:srgbClr>
              </a:solidFill>
              <a:prstDash val="solid"/>
            </a:ln>
            <a:effectLst/>
          </p:spPr>
          <p:txBody>
            <a:bodyPr rtlCol="0" anchor="ctr"/>
            <a:lstStyle/>
            <a:p>
              <a:pPr algn="ctr" defTabSz="457200">
                <a:defRPr/>
              </a:pPr>
              <a:endParaRPr lang="en-US" sz="1200" kern="0" dirty="0">
                <a:solidFill>
                  <a:srgbClr val="FFFFFF"/>
                </a:solidFill>
                <a:latin typeface="Corbel"/>
              </a:endParaRPr>
            </a:p>
          </p:txBody>
        </p:sp>
        <p:sp>
          <p:nvSpPr>
            <p:cNvPr id="25" name="Flowchart: Process 24"/>
            <p:cNvSpPr/>
            <p:nvPr/>
          </p:nvSpPr>
          <p:spPr>
            <a:xfrm>
              <a:off x="761999" y="2667602"/>
              <a:ext cx="1923851" cy="296795"/>
            </a:xfrm>
            <a:prstGeom prst="flowChartProcess">
              <a:avLst/>
            </a:prstGeom>
            <a:solidFill>
              <a:srgbClr val="DF5327"/>
            </a:solidFill>
            <a:ln w="19050" cap="flat" cmpd="sng" algn="ctr">
              <a:solidFill>
                <a:srgbClr val="DF5327">
                  <a:shade val="50000"/>
                </a:srgbClr>
              </a:solidFill>
              <a:prstDash val="solid"/>
            </a:ln>
            <a:effectLst/>
          </p:spPr>
          <p:txBody>
            <a:bodyPr rtlCol="0" anchor="ctr"/>
            <a:lstStyle/>
            <a:p>
              <a:pPr algn="ctr" defTabSz="457200">
                <a:defRPr/>
              </a:pPr>
              <a:r>
                <a:rPr lang="en-US" sz="1200" kern="0" dirty="0">
                  <a:solidFill>
                    <a:srgbClr val="FFFFFF"/>
                  </a:solidFill>
                  <a:latin typeface="Corbel"/>
                </a:rPr>
                <a:t>Multi-Socket Node</a:t>
              </a:r>
            </a:p>
          </p:txBody>
        </p:sp>
        <p:sp>
          <p:nvSpPr>
            <p:cNvPr id="26" name="Flowchart: Process 25"/>
            <p:cNvSpPr/>
            <p:nvPr/>
          </p:nvSpPr>
          <p:spPr>
            <a:xfrm>
              <a:off x="2882391" y="2668882"/>
              <a:ext cx="4223259" cy="296795"/>
            </a:xfrm>
            <a:prstGeom prst="flowChartProcess">
              <a:avLst/>
            </a:prstGeom>
            <a:solidFill>
              <a:srgbClr val="418AB3"/>
            </a:solidFill>
            <a:ln w="19050" cap="flat" cmpd="sng" algn="ctr">
              <a:solidFill>
                <a:srgbClr val="418AB3">
                  <a:shade val="50000"/>
                </a:srgbClr>
              </a:solidFill>
              <a:prstDash val="solid"/>
            </a:ln>
            <a:effectLst/>
          </p:spPr>
          <p:txBody>
            <a:bodyPr rtlCol="0" anchor="ctr"/>
            <a:lstStyle/>
            <a:p>
              <a:pPr algn="ctr" defTabSz="457200">
                <a:defRPr/>
              </a:pPr>
              <a:r>
                <a:rPr lang="en-US" sz="1200" kern="0" dirty="0">
                  <a:solidFill>
                    <a:srgbClr val="FFFFFF"/>
                  </a:solidFill>
                  <a:latin typeface="Corbel"/>
                </a:rPr>
                <a:t>Group of CPUs on the same node, talk through main mem.</a:t>
              </a:r>
            </a:p>
          </p:txBody>
        </p:sp>
        <p:sp>
          <p:nvSpPr>
            <p:cNvPr id="27" name="Flowchart: Process 26"/>
            <p:cNvSpPr/>
            <p:nvPr/>
          </p:nvSpPr>
          <p:spPr>
            <a:xfrm>
              <a:off x="2687965" y="2668882"/>
              <a:ext cx="194426" cy="296795"/>
            </a:xfrm>
            <a:prstGeom prst="flowChartProcess">
              <a:avLst/>
            </a:prstGeom>
            <a:solidFill>
              <a:srgbClr val="00B050"/>
            </a:solidFill>
            <a:ln w="19050" cap="flat" cmpd="sng" algn="ctr">
              <a:solidFill>
                <a:srgbClr val="418AB3">
                  <a:shade val="50000"/>
                </a:srgbClr>
              </a:solidFill>
              <a:prstDash val="solid"/>
            </a:ln>
            <a:effectLst/>
          </p:spPr>
          <p:txBody>
            <a:bodyPr rtlCol="0" anchor="ctr"/>
            <a:lstStyle/>
            <a:p>
              <a:pPr algn="ctr" defTabSz="457200">
                <a:defRPr/>
              </a:pPr>
              <a:endParaRPr lang="en-US" sz="1200" kern="0" dirty="0">
                <a:solidFill>
                  <a:srgbClr val="FFFFFF"/>
                </a:solidFill>
                <a:latin typeface="Corbel"/>
              </a:endParaRPr>
            </a:p>
          </p:txBody>
        </p:sp>
        <p:sp>
          <p:nvSpPr>
            <p:cNvPr id="28" name="Flowchart: Process 27"/>
            <p:cNvSpPr/>
            <p:nvPr/>
          </p:nvSpPr>
          <p:spPr>
            <a:xfrm>
              <a:off x="761998" y="2362447"/>
              <a:ext cx="1923851" cy="296795"/>
            </a:xfrm>
            <a:prstGeom prst="flowChartProcess">
              <a:avLst/>
            </a:prstGeom>
            <a:solidFill>
              <a:srgbClr val="DF5327"/>
            </a:solidFill>
            <a:ln w="19050" cap="flat" cmpd="sng" algn="ctr">
              <a:solidFill>
                <a:srgbClr val="DF5327">
                  <a:shade val="50000"/>
                </a:srgbClr>
              </a:solidFill>
              <a:prstDash val="solid"/>
            </a:ln>
            <a:effectLst/>
          </p:spPr>
          <p:txBody>
            <a:bodyPr rtlCol="0" anchor="ctr"/>
            <a:lstStyle/>
            <a:p>
              <a:pPr algn="ctr" defTabSz="457200">
                <a:defRPr/>
              </a:pPr>
              <a:r>
                <a:rPr lang="en-US" sz="1200" kern="0" dirty="0">
                  <a:solidFill>
                    <a:srgbClr val="FFFFFF"/>
                  </a:solidFill>
                  <a:latin typeface="Corbel"/>
                </a:rPr>
                <a:t>Cluster (distributed mem.)</a:t>
              </a:r>
            </a:p>
          </p:txBody>
        </p:sp>
        <p:sp>
          <p:nvSpPr>
            <p:cNvPr id="29" name="Flowchart: Process 28"/>
            <p:cNvSpPr/>
            <p:nvPr/>
          </p:nvSpPr>
          <p:spPr>
            <a:xfrm>
              <a:off x="2882391" y="2362447"/>
              <a:ext cx="4223259" cy="296795"/>
            </a:xfrm>
            <a:prstGeom prst="flowChartProcess">
              <a:avLst/>
            </a:prstGeom>
            <a:solidFill>
              <a:srgbClr val="418AB3"/>
            </a:solidFill>
            <a:ln w="19050" cap="flat" cmpd="sng" algn="ctr">
              <a:solidFill>
                <a:srgbClr val="418AB3">
                  <a:shade val="50000"/>
                </a:srgbClr>
              </a:solidFill>
              <a:prstDash val="solid"/>
            </a:ln>
            <a:effectLst/>
          </p:spPr>
          <p:txBody>
            <a:bodyPr rtlCol="0" anchor="ctr"/>
            <a:lstStyle/>
            <a:p>
              <a:pPr algn="ctr" defTabSz="457200">
                <a:defRPr/>
              </a:pPr>
              <a:r>
                <a:rPr lang="en-US" sz="1200" kern="0" dirty="0">
                  <a:solidFill>
                    <a:srgbClr val="FFFFFF"/>
                  </a:solidFill>
                  <a:latin typeface="Corbel"/>
                </a:rPr>
                <a:t>Group of nodes communicate through fast interconnect</a:t>
              </a:r>
            </a:p>
          </p:txBody>
        </p:sp>
        <p:sp>
          <p:nvSpPr>
            <p:cNvPr id="30" name="Flowchart: Process 29"/>
            <p:cNvSpPr/>
            <p:nvPr/>
          </p:nvSpPr>
          <p:spPr>
            <a:xfrm>
              <a:off x="2687965" y="2362447"/>
              <a:ext cx="194426" cy="296795"/>
            </a:xfrm>
            <a:prstGeom prst="flowChartProcess">
              <a:avLst/>
            </a:prstGeom>
            <a:solidFill>
              <a:srgbClr val="00B050"/>
            </a:solidFill>
            <a:ln w="19050" cap="flat" cmpd="sng" algn="ctr">
              <a:solidFill>
                <a:srgbClr val="418AB3">
                  <a:shade val="50000"/>
                </a:srgbClr>
              </a:solidFill>
              <a:prstDash val="solid"/>
            </a:ln>
            <a:effectLst/>
          </p:spPr>
          <p:txBody>
            <a:bodyPr rtlCol="0" anchor="ctr"/>
            <a:lstStyle/>
            <a:p>
              <a:pPr algn="ctr" defTabSz="457200">
                <a:defRPr/>
              </a:pPr>
              <a:endParaRPr lang="en-US" sz="1200" kern="0" dirty="0">
                <a:solidFill>
                  <a:srgbClr val="FFFFFF"/>
                </a:solidFill>
                <a:latin typeface="Corbel"/>
              </a:endParaRPr>
            </a:p>
          </p:txBody>
        </p:sp>
        <p:grpSp>
          <p:nvGrpSpPr>
            <p:cNvPr id="45" name="Group 44"/>
            <p:cNvGrpSpPr/>
            <p:nvPr/>
          </p:nvGrpSpPr>
          <p:grpSpPr>
            <a:xfrm>
              <a:off x="7105650" y="2361167"/>
              <a:ext cx="1797926" cy="2117815"/>
              <a:chOff x="7314324" y="2227101"/>
              <a:chExt cx="1797926" cy="2117815"/>
            </a:xfrm>
          </p:grpSpPr>
          <p:sp>
            <p:nvSpPr>
              <p:cNvPr id="38" name="Flowchart: Process 37"/>
              <p:cNvSpPr/>
              <p:nvPr/>
            </p:nvSpPr>
            <p:spPr>
              <a:xfrm>
                <a:off x="7314325" y="2227101"/>
                <a:ext cx="1797925" cy="296795"/>
              </a:xfrm>
              <a:prstGeom prst="flowChartProcess">
                <a:avLst/>
              </a:prstGeom>
              <a:solidFill>
                <a:srgbClr val="7030A0"/>
              </a:solidFill>
              <a:ln w="19050" cap="flat" cmpd="sng" algn="ctr">
                <a:solidFill>
                  <a:srgbClr val="418AB3">
                    <a:shade val="50000"/>
                  </a:srgbClr>
                </a:solidFill>
                <a:prstDash val="solid"/>
              </a:ln>
              <a:effectLst/>
            </p:spPr>
            <p:txBody>
              <a:bodyPr rtlCol="0" anchor="ctr"/>
              <a:lstStyle/>
              <a:p>
                <a:pPr algn="ctr" defTabSz="457200">
                  <a:defRPr/>
                </a:pPr>
                <a:r>
                  <a:rPr lang="en-US" sz="1200" kern="0" dirty="0">
                    <a:solidFill>
                      <a:srgbClr val="FFFFFF"/>
                    </a:solidFill>
                    <a:latin typeface="Corbel"/>
                  </a:rPr>
                  <a:t>MPI, Charm++, Chapel</a:t>
                </a:r>
              </a:p>
            </p:txBody>
          </p:sp>
          <p:sp>
            <p:nvSpPr>
              <p:cNvPr id="39" name="Flowchart: Process 38"/>
              <p:cNvSpPr/>
              <p:nvPr/>
            </p:nvSpPr>
            <p:spPr>
              <a:xfrm>
                <a:off x="7314325" y="2533168"/>
                <a:ext cx="1797925" cy="296795"/>
              </a:xfrm>
              <a:prstGeom prst="flowChartProcess">
                <a:avLst/>
              </a:prstGeom>
              <a:solidFill>
                <a:srgbClr val="7030A0"/>
              </a:solidFill>
              <a:ln w="19050" cap="flat" cmpd="sng" algn="ctr">
                <a:solidFill>
                  <a:srgbClr val="418AB3">
                    <a:shade val="50000"/>
                  </a:srgbClr>
                </a:solidFill>
                <a:prstDash val="solid"/>
              </a:ln>
              <a:effectLst/>
            </p:spPr>
            <p:txBody>
              <a:bodyPr rtlCol="0" anchor="ctr"/>
              <a:lstStyle/>
              <a:p>
                <a:pPr algn="ctr" defTabSz="457200">
                  <a:defRPr/>
                </a:pPr>
                <a:r>
                  <a:rPr lang="en-US" sz="1200" kern="0" dirty="0">
                    <a:solidFill>
                      <a:srgbClr val="FFFFFF"/>
                    </a:solidFill>
                    <a:latin typeface="Corbel"/>
                  </a:rPr>
                  <a:t>OpenMP, MPI</a:t>
                </a:r>
              </a:p>
            </p:txBody>
          </p:sp>
          <p:sp>
            <p:nvSpPr>
              <p:cNvPr id="40" name="Flowchart: Process 39"/>
              <p:cNvSpPr/>
              <p:nvPr/>
            </p:nvSpPr>
            <p:spPr>
              <a:xfrm>
                <a:off x="7314325" y="2839470"/>
                <a:ext cx="1797925" cy="296795"/>
              </a:xfrm>
              <a:prstGeom prst="flowChartProcess">
                <a:avLst/>
              </a:prstGeom>
              <a:solidFill>
                <a:srgbClr val="7030A0"/>
              </a:solidFill>
              <a:ln w="19050" cap="flat" cmpd="sng" algn="ctr">
                <a:solidFill>
                  <a:srgbClr val="418AB3">
                    <a:shade val="50000"/>
                  </a:srgbClr>
                </a:solidFill>
                <a:prstDash val="solid"/>
              </a:ln>
              <a:effectLst/>
            </p:spPr>
            <p:txBody>
              <a:bodyPr rtlCol="0" anchor="ctr"/>
              <a:lstStyle/>
              <a:p>
                <a:pPr algn="ctr" defTabSz="457200">
                  <a:defRPr/>
                </a:pPr>
                <a:r>
                  <a:rPr lang="en-US" sz="1200" kern="0" dirty="0">
                    <a:solidFill>
                      <a:srgbClr val="FFFFFF"/>
                    </a:solidFill>
                    <a:latin typeface="Corbel"/>
                  </a:rPr>
                  <a:t>CUDA, </a:t>
                </a:r>
                <a:r>
                  <a:rPr lang="en-US" sz="1200" kern="0" dirty="0" err="1">
                    <a:solidFill>
                      <a:srgbClr val="FFFFFF"/>
                    </a:solidFill>
                    <a:latin typeface="Corbel"/>
                  </a:rPr>
                  <a:t>OpenCL</a:t>
                </a:r>
                <a:r>
                  <a:rPr lang="en-US" sz="1200" kern="0" dirty="0">
                    <a:solidFill>
                      <a:srgbClr val="FFFFFF"/>
                    </a:solidFill>
                    <a:latin typeface="Corbel"/>
                  </a:rPr>
                  <a:t>, OpenMP</a:t>
                </a:r>
              </a:p>
            </p:txBody>
          </p:sp>
          <p:sp>
            <p:nvSpPr>
              <p:cNvPr id="41" name="Flowchart: Process 40"/>
              <p:cNvSpPr/>
              <p:nvPr/>
            </p:nvSpPr>
            <p:spPr>
              <a:xfrm>
                <a:off x="7314325" y="3143132"/>
                <a:ext cx="1797925" cy="296795"/>
              </a:xfrm>
              <a:prstGeom prst="flowChartProcess">
                <a:avLst/>
              </a:prstGeom>
              <a:solidFill>
                <a:srgbClr val="7030A0"/>
              </a:solidFill>
              <a:ln w="19050" cap="flat" cmpd="sng" algn="ctr">
                <a:solidFill>
                  <a:srgbClr val="418AB3">
                    <a:shade val="50000"/>
                  </a:srgbClr>
                </a:solidFill>
                <a:prstDash val="solid"/>
              </a:ln>
              <a:effectLst/>
            </p:spPr>
            <p:txBody>
              <a:bodyPr rtlCol="0" anchor="ctr"/>
              <a:lstStyle/>
              <a:p>
                <a:pPr algn="ctr" defTabSz="457200">
                  <a:defRPr/>
                </a:pPr>
                <a:r>
                  <a:rPr lang="en-US" sz="1200" kern="0" dirty="0">
                    <a:solidFill>
                      <a:srgbClr val="FFFFFF"/>
                    </a:solidFill>
                    <a:latin typeface="Corbel"/>
                  </a:rPr>
                  <a:t>OpenMP, TBB, </a:t>
                </a:r>
                <a:r>
                  <a:rPr lang="en-US" sz="1200" kern="0" dirty="0" err="1">
                    <a:solidFill>
                      <a:srgbClr val="FFFFFF"/>
                    </a:solidFill>
                    <a:latin typeface="Corbel"/>
                  </a:rPr>
                  <a:t>pthreads</a:t>
                </a:r>
                <a:endParaRPr lang="en-US" sz="1200" kern="0" dirty="0">
                  <a:solidFill>
                    <a:srgbClr val="FFFFFF"/>
                  </a:solidFill>
                  <a:latin typeface="Corbel"/>
                </a:endParaRPr>
              </a:p>
            </p:txBody>
          </p:sp>
          <p:sp>
            <p:nvSpPr>
              <p:cNvPr id="42" name="Flowchart: Process 41"/>
              <p:cNvSpPr/>
              <p:nvPr/>
            </p:nvSpPr>
            <p:spPr>
              <a:xfrm>
                <a:off x="7314325" y="3439997"/>
                <a:ext cx="1797925" cy="296795"/>
              </a:xfrm>
              <a:prstGeom prst="flowChartProcess">
                <a:avLst/>
              </a:prstGeom>
              <a:solidFill>
                <a:srgbClr val="7030A0"/>
              </a:solidFill>
              <a:ln w="19050" cap="flat" cmpd="sng" algn="ctr">
                <a:solidFill>
                  <a:srgbClr val="418AB3">
                    <a:shade val="50000"/>
                  </a:srgbClr>
                </a:solidFill>
                <a:prstDash val="solid"/>
              </a:ln>
              <a:effectLst/>
            </p:spPr>
            <p:txBody>
              <a:bodyPr rtlCol="0" anchor="ctr"/>
              <a:lstStyle/>
              <a:p>
                <a:pPr algn="ctr" defTabSz="457200">
                  <a:defRPr/>
                </a:pPr>
                <a:r>
                  <a:rPr lang="en-US" sz="1200" kern="0" dirty="0">
                    <a:solidFill>
                      <a:srgbClr val="FFFFFF"/>
                    </a:solidFill>
                    <a:latin typeface="Corbel"/>
                  </a:rPr>
                  <a:t>AVX, SSE</a:t>
                </a:r>
              </a:p>
            </p:txBody>
          </p:sp>
          <p:sp>
            <p:nvSpPr>
              <p:cNvPr id="43" name="Flowchart: Process 42"/>
              <p:cNvSpPr/>
              <p:nvPr/>
            </p:nvSpPr>
            <p:spPr>
              <a:xfrm>
                <a:off x="7314325" y="3738906"/>
                <a:ext cx="1797925" cy="296795"/>
              </a:xfrm>
              <a:prstGeom prst="flowChartProcess">
                <a:avLst/>
              </a:prstGeom>
              <a:solidFill>
                <a:srgbClr val="7030A0"/>
              </a:solidFill>
              <a:ln w="19050" cap="flat" cmpd="sng" algn="ctr">
                <a:solidFill>
                  <a:srgbClr val="418AB3">
                    <a:shade val="50000"/>
                  </a:srgbClr>
                </a:solidFill>
                <a:prstDash val="solid"/>
              </a:ln>
              <a:effectLst/>
            </p:spPr>
            <p:txBody>
              <a:bodyPr rtlCol="0" anchor="ctr"/>
              <a:lstStyle/>
              <a:p>
                <a:pPr algn="ctr" defTabSz="457200">
                  <a:defRPr/>
                </a:pPr>
                <a:r>
                  <a:rPr lang="en-US" sz="1200" kern="0" dirty="0">
                    <a:solidFill>
                      <a:srgbClr val="FFFFFF"/>
                    </a:solidFill>
                    <a:latin typeface="Corbel"/>
                  </a:rPr>
                  <a:t>Assembly</a:t>
                </a:r>
              </a:p>
            </p:txBody>
          </p:sp>
          <p:sp>
            <p:nvSpPr>
              <p:cNvPr id="44" name="Flowchart: Process 43"/>
              <p:cNvSpPr/>
              <p:nvPr/>
            </p:nvSpPr>
            <p:spPr>
              <a:xfrm>
                <a:off x="7314324" y="4048121"/>
                <a:ext cx="1797925" cy="296795"/>
              </a:xfrm>
              <a:prstGeom prst="flowChartProcess">
                <a:avLst/>
              </a:prstGeom>
              <a:solidFill>
                <a:srgbClr val="7030A0"/>
              </a:solidFill>
              <a:ln w="19050" cap="flat" cmpd="sng" algn="ctr">
                <a:solidFill>
                  <a:srgbClr val="418AB3">
                    <a:shade val="50000"/>
                  </a:srgbClr>
                </a:solidFill>
                <a:prstDash val="solid"/>
              </a:ln>
              <a:effectLst/>
            </p:spPr>
            <p:txBody>
              <a:bodyPr rtlCol="0" anchor="ctr"/>
              <a:lstStyle/>
              <a:p>
                <a:pPr algn="ctr" defTabSz="457200">
                  <a:defRPr/>
                </a:pPr>
                <a:r>
                  <a:rPr lang="en-US" sz="1200" kern="0" dirty="0">
                    <a:solidFill>
                      <a:srgbClr val="FFFFFF"/>
                    </a:solidFill>
                    <a:latin typeface="Corbel"/>
                  </a:rPr>
                  <a:t>Assembly</a:t>
                </a:r>
              </a:p>
            </p:txBody>
          </p:sp>
        </p:grpSp>
      </p:grpSp>
      <p:sp>
        <p:nvSpPr>
          <p:cNvPr id="3" name="Rectangle 2"/>
          <p:cNvSpPr/>
          <p:nvPr/>
        </p:nvSpPr>
        <p:spPr>
          <a:xfrm>
            <a:off x="3067527" y="5135940"/>
            <a:ext cx="5685980" cy="1569660"/>
          </a:xfrm>
          <a:prstGeom prst="rect">
            <a:avLst/>
          </a:prstGeom>
        </p:spPr>
        <p:txBody>
          <a:bodyPr wrap="none">
            <a:spAutoFit/>
          </a:bodyPr>
          <a:lstStyle/>
          <a:p>
            <a:pPr marL="285750" indent="-285750">
              <a:buFont typeface="Courier New" panose="02070309020205020404" pitchFamily="49" charset="0"/>
              <a:buChar char="o"/>
            </a:pPr>
            <a:r>
              <a:rPr lang="en-US" sz="1600" dirty="0">
                <a:latin typeface="Calibri" panose="020F0502020204030204" pitchFamily="34" charset="0"/>
                <a:cs typeface="Calibri" panose="020F0502020204030204" pitchFamily="34" charset="0"/>
              </a:rPr>
              <a:t>Any ILP issues that we can address?</a:t>
            </a:r>
          </a:p>
          <a:p>
            <a:pPr marL="285750" indent="-285750">
              <a:buFont typeface="Courier New" panose="02070309020205020404" pitchFamily="49" charset="0"/>
              <a:buChar char="o"/>
            </a:pPr>
            <a:r>
              <a:rPr lang="en-US" sz="1600" dirty="0">
                <a:latin typeface="Calibri" panose="020F0502020204030204" pitchFamily="34" charset="0"/>
                <a:cs typeface="Calibri" panose="020F0502020204030204" pitchFamily="34" charset="0"/>
              </a:rPr>
              <a:t>Hitting the cache? </a:t>
            </a:r>
          </a:p>
          <a:p>
            <a:pPr marL="285750" indent="-285750">
              <a:buFont typeface="Courier New" panose="02070309020205020404" pitchFamily="49" charset="0"/>
              <a:buChar char="o"/>
            </a:pPr>
            <a:r>
              <a:rPr lang="en-US" sz="1600" dirty="0">
                <a:latin typeface="Calibri" panose="020F0502020204030204" pitchFamily="34" charset="0"/>
                <a:cs typeface="Calibri" panose="020F0502020204030204" pitchFamily="34" charset="0"/>
              </a:rPr>
              <a:t>Any opportunities for vectorization?</a:t>
            </a:r>
          </a:p>
          <a:p>
            <a:pPr marL="285750" indent="-285750">
              <a:buFont typeface="Courier New" panose="02070309020205020404" pitchFamily="49" charset="0"/>
              <a:buChar char="o"/>
            </a:pPr>
            <a:r>
              <a:rPr lang="en-US" sz="1600" dirty="0">
                <a:latin typeface="Calibri" panose="020F0502020204030204" pitchFamily="34" charset="0"/>
                <a:cs typeface="Calibri" panose="020F0502020204030204" pitchFamily="34" charset="0"/>
              </a:rPr>
              <a:t>Do the threads work together harmoniously? </a:t>
            </a:r>
          </a:p>
          <a:p>
            <a:pPr marL="285750" indent="-285750">
              <a:buFont typeface="Courier New" panose="02070309020205020404" pitchFamily="49" charset="0"/>
              <a:buChar char="o"/>
            </a:pPr>
            <a:r>
              <a:rPr lang="en-US" sz="1600" dirty="0">
                <a:latin typeface="Calibri" panose="020F0502020204030204" pitchFamily="34" charset="0"/>
                <a:cs typeface="Calibri" panose="020F0502020204030204" pitchFamily="34" charset="0"/>
              </a:rPr>
              <a:t>Any NUMA issues to be aware of?</a:t>
            </a:r>
          </a:p>
          <a:p>
            <a:pPr marL="285750" indent="-285750">
              <a:buFont typeface="Courier New" panose="02070309020205020404" pitchFamily="49" charset="0"/>
              <a:buChar char="o"/>
            </a:pPr>
            <a:r>
              <a:rPr lang="en-US" sz="1600" dirty="0">
                <a:latin typeface="Calibri" panose="020F0502020204030204" pitchFamily="34" charset="0"/>
                <a:cs typeface="Calibri" panose="020F0502020204030204" pitchFamily="34" charset="0"/>
              </a:rPr>
              <a:t>Communication/synchronization reduced as much as possible?</a:t>
            </a:r>
          </a:p>
        </p:txBody>
      </p:sp>
      <p:sp>
        <p:nvSpPr>
          <p:cNvPr id="31" name="Oval 30"/>
          <p:cNvSpPr/>
          <p:nvPr/>
        </p:nvSpPr>
        <p:spPr>
          <a:xfrm>
            <a:off x="1808100" y="1860211"/>
            <a:ext cx="228600" cy="228600"/>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p:cNvSpPr/>
          <p:nvPr/>
        </p:nvSpPr>
        <p:spPr>
          <a:xfrm>
            <a:off x="9520253" y="5010834"/>
            <a:ext cx="228600" cy="228600"/>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p:cNvSpPr/>
          <p:nvPr/>
        </p:nvSpPr>
        <p:spPr>
          <a:xfrm>
            <a:off x="7325304" y="4967359"/>
            <a:ext cx="2157963" cy="307777"/>
          </a:xfrm>
          <a:prstGeom prst="rect">
            <a:avLst/>
          </a:prstGeom>
        </p:spPr>
        <p:txBody>
          <a:bodyPr wrap="none">
            <a:spAutoFit/>
          </a:bodyPr>
          <a:lstStyle/>
          <a:p>
            <a:pPr defTabSz="457200"/>
            <a:r>
              <a:rPr lang="en-US" sz="1400" dirty="0">
                <a:solidFill>
                  <a:srgbClr val="000000"/>
                </a:solidFill>
                <a:latin typeface="Corbel"/>
              </a:rPr>
              <a:t>What is left at this point </a:t>
            </a:r>
            <a:r>
              <a:rPr lang="en-US" sz="1400" dirty="0">
                <a:solidFill>
                  <a:srgbClr val="000000"/>
                </a:solidFill>
                <a:latin typeface="Corbel"/>
                <a:sym typeface="Symbol" panose="05050102010706020507" pitchFamily="18" charset="2"/>
              </a:rPr>
              <a:t></a:t>
            </a:r>
            <a:endParaRPr lang="en-US" sz="1400" dirty="0">
              <a:solidFill>
                <a:srgbClr val="000000"/>
              </a:solidFill>
              <a:latin typeface="Corbel"/>
            </a:endParaRPr>
          </a:p>
        </p:txBody>
      </p:sp>
    </p:spTree>
    <p:extLst>
      <p:ext uri="{BB962C8B-B14F-4D97-AF65-F5344CB8AC3E}">
        <p14:creationId xmlns:p14="http://schemas.microsoft.com/office/powerpoint/2010/main" val="163646185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A3F723-B5AC-4F15-A39A-D2CF4FBE450B}"/>
              </a:ext>
            </a:extLst>
          </p:cNvPr>
          <p:cNvSpPr>
            <a:spLocks noGrp="1"/>
          </p:cNvSpPr>
          <p:nvPr>
            <p:ph type="title"/>
          </p:nvPr>
        </p:nvSpPr>
        <p:spPr/>
        <p:txBody>
          <a:bodyPr/>
          <a:lstStyle/>
          <a:p>
            <a:r>
              <a:rPr lang="en-US" dirty="0"/>
              <a:t>Supercomputers, example</a:t>
            </a:r>
          </a:p>
        </p:txBody>
      </p:sp>
      <p:sp>
        <p:nvSpPr>
          <p:cNvPr id="4" name="Slide Number Placeholder 3">
            <a:extLst>
              <a:ext uri="{FF2B5EF4-FFF2-40B4-BE49-F238E27FC236}">
                <a16:creationId xmlns:a16="http://schemas.microsoft.com/office/drawing/2014/main" id="{DCCBF7DF-67A0-4AEF-A984-894B433141A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D6E2661B-7A8C-46EE-AAA5-80E1F954CB32}"/>
              </a:ext>
            </a:extLst>
          </p:cNvPr>
          <p:cNvPicPr>
            <a:picLocks noChangeAspect="1"/>
          </p:cNvPicPr>
          <p:nvPr/>
        </p:nvPicPr>
        <p:blipFill>
          <a:blip r:embed="rId2"/>
          <a:stretch>
            <a:fillRect/>
          </a:stretch>
        </p:blipFill>
        <p:spPr>
          <a:xfrm>
            <a:off x="1133959" y="1035743"/>
            <a:ext cx="9753600" cy="5486400"/>
          </a:xfrm>
          <a:prstGeom prst="rect">
            <a:avLst/>
          </a:prstGeom>
        </p:spPr>
      </p:pic>
    </p:spTree>
    <p:extLst>
      <p:ext uri="{BB962C8B-B14F-4D97-AF65-F5344CB8AC3E}">
        <p14:creationId xmlns:p14="http://schemas.microsoft.com/office/powerpoint/2010/main" val="99641918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0B2D-C6B0-4514-A367-4F3FCEE75F81}"/>
              </a:ext>
            </a:extLst>
          </p:cNvPr>
          <p:cNvSpPr>
            <a:spLocks noGrp="1"/>
          </p:cNvSpPr>
          <p:nvPr>
            <p:ph type="title"/>
          </p:nvPr>
        </p:nvSpPr>
        <p:spPr/>
        <p:txBody>
          <a:bodyPr/>
          <a:lstStyle/>
          <a:p>
            <a:r>
              <a:rPr lang="en-US" dirty="0"/>
              <a:t>Frontier, </a:t>
            </a:r>
            <a:r>
              <a:rPr lang="en-US" dirty="0" err="1"/>
              <a:t>exascale</a:t>
            </a:r>
            <a:r>
              <a:rPr lang="en-US" dirty="0"/>
              <a:t> AMD supercomputer, to be released 2021</a:t>
            </a:r>
          </a:p>
        </p:txBody>
      </p:sp>
      <p:sp>
        <p:nvSpPr>
          <p:cNvPr id="3" name="Slide Number Placeholder 2">
            <a:extLst>
              <a:ext uri="{FF2B5EF4-FFF2-40B4-BE49-F238E27FC236}">
                <a16:creationId xmlns:a16="http://schemas.microsoft.com/office/drawing/2014/main" id="{66581C6C-3153-4243-A965-A1289446F181}"/>
              </a:ext>
            </a:extLst>
          </p:cNvPr>
          <p:cNvSpPr>
            <a:spLocks noGrp="1"/>
          </p:cNvSpPr>
          <p:nvPr>
            <p:ph type="sldNum" sz="quarter" idx="12"/>
          </p:nvPr>
        </p:nvSpPr>
        <p:spPr/>
        <p:txBody>
          <a:bodyPr/>
          <a:lstStyle/>
          <a:p>
            <a:fld id="{67D2203D-769A-4D5A-AE4C-EA73FDE6A130}" type="slidenum">
              <a:rPr lang="en-US" smtClean="0"/>
              <a:t>53</a:t>
            </a:fld>
            <a:endParaRPr lang="en-US"/>
          </a:p>
        </p:txBody>
      </p:sp>
      <p:pic>
        <p:nvPicPr>
          <p:cNvPr id="5" name="Picture 4">
            <a:extLst>
              <a:ext uri="{FF2B5EF4-FFF2-40B4-BE49-F238E27FC236}">
                <a16:creationId xmlns:a16="http://schemas.microsoft.com/office/drawing/2014/main" id="{48783083-734A-42A7-804D-7D0A83E339B6}"/>
              </a:ext>
            </a:extLst>
          </p:cNvPr>
          <p:cNvPicPr>
            <a:picLocks noChangeAspect="1"/>
          </p:cNvPicPr>
          <p:nvPr/>
        </p:nvPicPr>
        <p:blipFill rotWithShape="1">
          <a:blip r:embed="rId2"/>
          <a:srcRect t="19204" b="20957"/>
          <a:stretch/>
        </p:blipFill>
        <p:spPr>
          <a:xfrm>
            <a:off x="1543903" y="3028316"/>
            <a:ext cx="8763000" cy="3493827"/>
          </a:xfrm>
          <a:prstGeom prst="rect">
            <a:avLst/>
          </a:prstGeom>
        </p:spPr>
      </p:pic>
      <p:sp>
        <p:nvSpPr>
          <p:cNvPr id="7" name="TextBox 6">
            <a:extLst>
              <a:ext uri="{FF2B5EF4-FFF2-40B4-BE49-F238E27FC236}">
                <a16:creationId xmlns:a16="http://schemas.microsoft.com/office/drawing/2014/main" id="{B3A24F0A-1574-4470-8D60-3765242F8940}"/>
              </a:ext>
            </a:extLst>
          </p:cNvPr>
          <p:cNvSpPr txBox="1"/>
          <p:nvPr/>
        </p:nvSpPr>
        <p:spPr>
          <a:xfrm>
            <a:off x="1672419" y="950246"/>
            <a:ext cx="9785748" cy="2031325"/>
          </a:xfrm>
          <a:prstGeom prst="rect">
            <a:avLst/>
          </a:prstGeom>
          <a:noFill/>
        </p:spPr>
        <p:txBody>
          <a:bodyPr wrap="square">
            <a:spAutoFit/>
          </a:bodyPr>
          <a:lstStyle/>
          <a:p>
            <a:pPr marL="285750" indent="-285750">
              <a:buFont typeface="Arial" panose="020B0604020202020204" pitchFamily="34" charset="0"/>
              <a:buChar char="•"/>
            </a:pPr>
            <a:r>
              <a:rPr lang="en-US" dirty="0"/>
              <a:t>1.5 Exaflops of DP arithmetic; first </a:t>
            </a:r>
            <a:r>
              <a:rPr lang="en-US" dirty="0" err="1"/>
              <a:t>exascale</a:t>
            </a:r>
            <a:r>
              <a:rPr lang="en-US" dirty="0"/>
              <a:t> computer</a:t>
            </a:r>
          </a:p>
          <a:p>
            <a:pPr marL="285750" indent="-285750">
              <a:buFont typeface="Arial" panose="020B0604020202020204" pitchFamily="34" charset="0"/>
              <a:buChar char="•"/>
            </a:pPr>
            <a:r>
              <a:rPr lang="en-US" dirty="0"/>
              <a:t>$600 million contract from Department of Energy to AMD</a:t>
            </a:r>
          </a:p>
          <a:p>
            <a:pPr marL="285750" indent="-285750">
              <a:buFont typeface="Arial" panose="020B0604020202020204" pitchFamily="34" charset="0"/>
              <a:buChar char="•"/>
            </a:pPr>
            <a:r>
              <a:rPr lang="en-US" dirty="0"/>
              <a:t>Built off AMD’s EPYC CPUs, each connected to four Radeon Instinct GPUs</a:t>
            </a:r>
          </a:p>
          <a:p>
            <a:pPr marL="742950" lvl="1" indent="-285750">
              <a:buFont typeface="Arial" panose="020B0604020202020204" pitchFamily="34" charset="0"/>
              <a:buChar char="•"/>
            </a:pPr>
            <a:r>
              <a:rPr lang="en-US" sz="1600" dirty="0"/>
              <a:t>Instinct GPU: BW – 1228 GB/s; Flops/s – 11.5 </a:t>
            </a:r>
            <a:r>
              <a:rPr lang="en-US" sz="1600" dirty="0" err="1"/>
              <a:t>Tflops</a:t>
            </a:r>
            <a:r>
              <a:rPr lang="en-US" sz="1600" dirty="0"/>
              <a:t> (DP); Technology - 7 nm; 300W; PCIe-4.0</a:t>
            </a:r>
          </a:p>
          <a:p>
            <a:pPr marL="285750" indent="-285750">
              <a:buFont typeface="Arial" panose="020B0604020202020204" pitchFamily="34" charset="0"/>
              <a:buChar char="•"/>
            </a:pPr>
            <a:r>
              <a:rPr lang="en-US" dirty="0"/>
              <a:t>Size of two basketball courts (7300 square feet)</a:t>
            </a:r>
          </a:p>
          <a:p>
            <a:pPr marL="285750" indent="-285750">
              <a:buFont typeface="Arial" panose="020B0604020202020204" pitchFamily="34" charset="0"/>
              <a:buChar char="•"/>
            </a:pPr>
            <a:r>
              <a:rPr lang="en-US" dirty="0"/>
              <a:t>90 miles of cables</a:t>
            </a:r>
          </a:p>
          <a:p>
            <a:pPr marL="285750" indent="-285750">
              <a:buFont typeface="Arial" panose="020B0604020202020204" pitchFamily="34" charset="0"/>
              <a:buChar char="•"/>
            </a:pPr>
            <a:r>
              <a:rPr lang="en-US" dirty="0"/>
              <a:t>Drawing 30 </a:t>
            </a:r>
            <a:r>
              <a:rPr lang="en-US" dirty="0" err="1"/>
              <a:t>MWatts</a:t>
            </a:r>
            <a:endParaRPr lang="en-US" dirty="0"/>
          </a:p>
        </p:txBody>
      </p:sp>
    </p:spTree>
    <p:extLst>
      <p:ext uri="{BB962C8B-B14F-4D97-AF65-F5344CB8AC3E}">
        <p14:creationId xmlns:p14="http://schemas.microsoft.com/office/powerpoint/2010/main" val="218724609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200" dirty="0"/>
              <a:t>Overview of Large Multiprocessor Hardware Configurations (“supercomputers”)</a:t>
            </a:r>
            <a:endParaRPr lang="en-US" sz="2000" dirty="0"/>
          </a:p>
        </p:txBody>
      </p:sp>
      <p:sp>
        <p:nvSpPr>
          <p:cNvPr id="5" name="Content Placeholder 2"/>
          <p:cNvSpPr txBox="1">
            <a:spLocks/>
          </p:cNvSpPr>
          <p:nvPr/>
        </p:nvSpPr>
        <p:spPr bwMode="auto">
          <a:xfrm>
            <a:off x="34230" y="6482499"/>
            <a:ext cx="4878430" cy="33813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marL="342900" indent="-342900" fontAlgn="base">
              <a:spcBef>
                <a:spcPct val="20000"/>
              </a:spcBef>
              <a:spcAft>
                <a:spcPct val="0"/>
              </a:spcAft>
              <a:buClr>
                <a:schemeClr val="tx2"/>
              </a:buClr>
              <a:buSzPct val="70000"/>
              <a:defRPr/>
            </a:pPr>
            <a:r>
              <a:rPr lang="en-US" sz="1050" kern="0" dirty="0"/>
              <a:t>Courtesy of Elsevier, Computer Architecture, Hennessey and Patterson, fourth edition</a:t>
            </a:r>
          </a:p>
        </p:txBody>
      </p:sp>
      <p:grpSp>
        <p:nvGrpSpPr>
          <p:cNvPr id="4" name="Group 3"/>
          <p:cNvGrpSpPr/>
          <p:nvPr/>
        </p:nvGrpSpPr>
        <p:grpSpPr>
          <a:xfrm>
            <a:off x="2716986" y="1512996"/>
            <a:ext cx="6875656" cy="4279900"/>
            <a:chOff x="2496944" y="1752600"/>
            <a:chExt cx="6875656" cy="4279900"/>
          </a:xfrm>
        </p:grpSpPr>
        <p:pic>
          <p:nvPicPr>
            <p:cNvPr id="7" name="Picture 4" descr="AppH-fig2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96944" y="1752600"/>
              <a:ext cx="6875656" cy="42799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3" name="Line Callout 2 2"/>
            <p:cNvSpPr/>
            <p:nvPr/>
          </p:nvSpPr>
          <p:spPr>
            <a:xfrm>
              <a:off x="6781800" y="4838700"/>
              <a:ext cx="762000" cy="266700"/>
            </a:xfrm>
            <a:prstGeom prst="borderCallout2">
              <a:avLst>
                <a:gd name="adj1" fmla="val 18750"/>
                <a:gd name="adj2" fmla="val -8333"/>
                <a:gd name="adj3" fmla="val 18750"/>
                <a:gd name="adj4" fmla="val -16667"/>
                <a:gd name="adj5" fmla="val -214772"/>
                <a:gd name="adj6" fmla="val -33031"/>
              </a:avLst>
            </a:prstGeom>
            <a:ln>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Euler</a:t>
              </a:r>
            </a:p>
          </p:txBody>
        </p:sp>
      </p:grpSp>
      <p:sp>
        <p:nvSpPr>
          <p:cNvPr id="6" name="Slide Number Placeholder 5">
            <a:extLst>
              <a:ext uri="{FF2B5EF4-FFF2-40B4-BE49-F238E27FC236}">
                <a16:creationId xmlns:a16="http://schemas.microsoft.com/office/drawing/2014/main" id="{66DB8862-7EFB-422B-9DBD-9A31093EB1C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4783750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Nomenclature Issues</a:t>
            </a:r>
          </a:p>
        </p:txBody>
      </p:sp>
      <p:sp>
        <p:nvSpPr>
          <p:cNvPr id="3" name="Content Placeholder 2"/>
          <p:cNvSpPr>
            <a:spLocks noGrp="1"/>
          </p:cNvSpPr>
          <p:nvPr>
            <p:ph idx="1"/>
          </p:nvPr>
        </p:nvSpPr>
        <p:spPr/>
        <p:txBody>
          <a:bodyPr/>
          <a:lstStyle/>
          <a:p>
            <a:r>
              <a:rPr lang="en-US" sz="1800" u="sng" dirty="0"/>
              <a:t>Shared address space</a:t>
            </a:r>
            <a:r>
              <a:rPr lang="en-US" sz="1800" dirty="0"/>
              <a:t>: when you invoke address “0x0043fc6f” on one machine and then invoke “0x0043fc6f” on a different machine they actually point to the same global memory space</a:t>
            </a:r>
          </a:p>
          <a:p>
            <a:pPr lvl="1"/>
            <a:r>
              <a:rPr lang="en-US" sz="1400" dirty="0"/>
              <a:t>Issues: memory coherence</a:t>
            </a:r>
          </a:p>
          <a:p>
            <a:pPr lvl="2"/>
            <a:r>
              <a:rPr lang="en-US" sz="1100" dirty="0"/>
              <a:t>Fix: software-based or hardware-based</a:t>
            </a:r>
          </a:p>
          <a:p>
            <a:pPr lvl="2"/>
            <a:endParaRPr lang="en-US" sz="1100" dirty="0"/>
          </a:p>
          <a:p>
            <a:pPr lvl="2"/>
            <a:endParaRPr lang="en-US" sz="1100" dirty="0"/>
          </a:p>
          <a:p>
            <a:r>
              <a:rPr lang="en-US" sz="1800" u="sng" dirty="0"/>
              <a:t>Distributed address space</a:t>
            </a:r>
            <a:r>
              <a:rPr lang="en-US" sz="1800" dirty="0"/>
              <a:t>: the opposite of the above</a:t>
            </a:r>
          </a:p>
          <a:p>
            <a:pPr lvl="2"/>
            <a:endParaRPr lang="en-US" sz="1100" dirty="0"/>
          </a:p>
          <a:p>
            <a:pPr lvl="2"/>
            <a:endParaRPr lang="en-US" sz="1100" dirty="0"/>
          </a:p>
          <a:p>
            <a:r>
              <a:rPr lang="en-US" sz="1800" u="sng" dirty="0"/>
              <a:t>Symmetric Multiprocessing (SMP)</a:t>
            </a:r>
            <a:r>
              <a:rPr lang="en-US" sz="1800" dirty="0"/>
              <a:t>: you have one machine that shares amongst all its processing units a certain amount of memory (same address space)</a:t>
            </a:r>
          </a:p>
          <a:p>
            <a:pPr lvl="1"/>
            <a:r>
              <a:rPr lang="en-US" sz="1400" dirty="0"/>
              <a:t>Mechanisms should be in place to prevent data hazards (</a:t>
            </a:r>
            <a:r>
              <a:rPr lang="en-US" sz="1400" dirty="0">
                <a:solidFill>
                  <a:srgbClr val="00B050"/>
                </a:solidFill>
              </a:rPr>
              <a:t>RAW</a:t>
            </a:r>
            <a:r>
              <a:rPr lang="en-US" sz="1400" dirty="0"/>
              <a:t>, </a:t>
            </a:r>
            <a:r>
              <a:rPr lang="en-US" sz="1400" dirty="0">
                <a:solidFill>
                  <a:srgbClr val="00B050"/>
                </a:solidFill>
              </a:rPr>
              <a:t>WAR</a:t>
            </a:r>
            <a:r>
              <a:rPr lang="en-US" sz="1400" dirty="0"/>
              <a:t>, </a:t>
            </a:r>
            <a:r>
              <a:rPr lang="en-US" sz="1400" dirty="0">
                <a:solidFill>
                  <a:srgbClr val="00B050"/>
                </a:solidFill>
              </a:rPr>
              <a:t>WAW</a:t>
            </a:r>
            <a:r>
              <a:rPr lang="en-US" sz="1400" dirty="0"/>
              <a:t>). Raises the issue of memory coherence</a:t>
            </a:r>
          </a:p>
          <a:p>
            <a:pPr lvl="2"/>
            <a:endParaRPr lang="en-US" sz="1100" dirty="0"/>
          </a:p>
          <a:p>
            <a:pPr lvl="2"/>
            <a:endParaRPr lang="en-US" sz="1100" dirty="0"/>
          </a:p>
          <a:p>
            <a:r>
              <a:rPr lang="en-US" sz="1800" u="sng" dirty="0"/>
              <a:t>Distributed shared memory (DSM)</a:t>
            </a:r>
            <a:r>
              <a:rPr lang="en-US" sz="1800" dirty="0"/>
              <a:t> – aka distributed global address space (DGAS)</a:t>
            </a:r>
          </a:p>
          <a:p>
            <a:pPr lvl="1"/>
            <a:r>
              <a:rPr lang="en-US" sz="1400" dirty="0"/>
              <a:t>Although physically memory is distributed, it shows as one uniform memory</a:t>
            </a:r>
          </a:p>
          <a:p>
            <a:pPr lvl="1"/>
            <a:r>
              <a:rPr lang="en-US" sz="1400" dirty="0"/>
              <a:t>Memory latency is highly unpredictable; depends on where in memory your data is stored</a:t>
            </a:r>
          </a:p>
        </p:txBody>
      </p:sp>
      <p:sp>
        <p:nvSpPr>
          <p:cNvPr id="4" name="Slide Number Placeholder 3">
            <a:extLst>
              <a:ext uri="{FF2B5EF4-FFF2-40B4-BE49-F238E27FC236}">
                <a16:creationId xmlns:a16="http://schemas.microsoft.com/office/drawing/2014/main" id="{1EA2FF54-9483-43D0-BE20-C934F1C0DB9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3473168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a:t>
            </a:r>
          </a:p>
        </p:txBody>
      </p:sp>
      <p:sp>
        <p:nvSpPr>
          <p:cNvPr id="3" name="Content Placeholder 2"/>
          <p:cNvSpPr>
            <a:spLocks noGrp="1"/>
          </p:cNvSpPr>
          <p:nvPr>
            <p:ph idx="1"/>
          </p:nvPr>
        </p:nvSpPr>
        <p:spPr/>
        <p:txBody>
          <a:bodyPr>
            <a:normAutofit/>
          </a:bodyPr>
          <a:lstStyle/>
          <a:p>
            <a:r>
              <a:rPr lang="en-US" sz="1800" dirty="0"/>
              <a:t>Distributed-memory multiprocessor (MP) architecture </a:t>
            </a:r>
          </a:p>
          <a:p>
            <a:pPr lvl="1"/>
            <a:r>
              <a:rPr lang="en-US" sz="1400" dirty="0"/>
              <a:t>Euler, for instance</a:t>
            </a:r>
          </a:p>
        </p:txBody>
      </p:sp>
      <p:sp>
        <p:nvSpPr>
          <p:cNvPr id="5" name="Text Box 5"/>
          <p:cNvSpPr txBox="1">
            <a:spLocks noChangeArrowheads="1"/>
          </p:cNvSpPr>
          <p:nvPr/>
        </p:nvSpPr>
        <p:spPr bwMode="auto">
          <a:xfrm>
            <a:off x="10134600" y="6400801"/>
            <a:ext cx="457200" cy="646331"/>
          </a:xfrm>
          <a:prstGeom prst="rect">
            <a:avLst/>
          </a:prstGeom>
          <a:noFill/>
          <a:ln w="9525">
            <a:noFill/>
            <a:miter lim="800000"/>
            <a:headEnd/>
            <a:tailEnd/>
          </a:ln>
          <a:effectLst/>
        </p:spPr>
        <p:txBody>
          <a:bodyPr>
            <a:spAutoFit/>
          </a:bodyPr>
          <a:lstStyle/>
          <a:p>
            <a:pPr eaLnBrk="0" hangingPunct="0">
              <a:spcBef>
                <a:spcPct val="50000"/>
              </a:spcBef>
            </a:pPr>
            <a:fld id="{CF5BF8BD-A292-434B-805C-9A9DEA6BC88B}" type="slidenum">
              <a:rPr lang="en-US">
                <a:latin typeface="Tahoma" pitchFamily="34" charset="0"/>
              </a:rPr>
              <a:pPr eaLnBrk="0" hangingPunct="0">
                <a:spcBef>
                  <a:spcPct val="50000"/>
                </a:spcBef>
              </a:pPr>
              <a:t>56</a:t>
            </a:fld>
            <a:endParaRPr lang="en-US" dirty="0">
              <a:latin typeface="Tahoma" pitchFamily="34" charset="0"/>
            </a:endParaRPr>
          </a:p>
        </p:txBody>
      </p:sp>
      <p:sp>
        <p:nvSpPr>
          <p:cNvPr id="6" name="Content Placeholder 2"/>
          <p:cNvSpPr txBox="1">
            <a:spLocks/>
          </p:cNvSpPr>
          <p:nvPr/>
        </p:nvSpPr>
        <p:spPr bwMode="auto">
          <a:xfrm>
            <a:off x="2133600" y="6400801"/>
            <a:ext cx="8229600" cy="33813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marL="342900" indent="-342900" fontAlgn="base">
              <a:spcBef>
                <a:spcPct val="20000"/>
              </a:spcBef>
              <a:spcAft>
                <a:spcPct val="0"/>
              </a:spcAft>
              <a:buClr>
                <a:schemeClr val="tx2"/>
              </a:buClr>
              <a:buSzPct val="70000"/>
              <a:defRPr/>
            </a:pPr>
            <a:r>
              <a:rPr lang="en-US" sz="1200" kern="0" dirty="0"/>
              <a:t>Courtesy of Elsevier, Computer Architecture, Hennessey and Patterson, fifth edition</a:t>
            </a:r>
          </a:p>
        </p:txBody>
      </p:sp>
      <p:pic>
        <p:nvPicPr>
          <p:cNvPr id="4" name="Picture 3"/>
          <p:cNvPicPr>
            <a:picLocks noChangeAspect="1"/>
          </p:cNvPicPr>
          <p:nvPr/>
        </p:nvPicPr>
        <p:blipFill>
          <a:blip r:embed="rId3"/>
          <a:stretch>
            <a:fillRect/>
          </a:stretch>
        </p:blipFill>
        <p:spPr>
          <a:xfrm>
            <a:off x="2034022" y="2146300"/>
            <a:ext cx="8024378" cy="4083291"/>
          </a:xfrm>
          <a:prstGeom prst="rect">
            <a:avLst/>
          </a:prstGeom>
        </p:spPr>
      </p:pic>
      <p:sp>
        <p:nvSpPr>
          <p:cNvPr id="8" name="Slide Number Placeholder 7">
            <a:extLst>
              <a:ext uri="{FF2B5EF4-FFF2-40B4-BE49-F238E27FC236}">
                <a16:creationId xmlns:a16="http://schemas.microsoft.com/office/drawing/2014/main" id="{6692D283-DB5E-4A4A-96EB-E18C5A6B469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6411494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Comments, distributed-memory multiprocessor architecture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endParaRPr lang="en-US" sz="2000" dirty="0"/>
              </a:p>
              <a:p>
                <a:r>
                  <a:rPr lang="en-US" sz="2000" dirty="0"/>
                  <a:t>Basic architecture consists of nodes containing a processor, some memory, typically some I/O, and an interface to an interconnection network that connects all nodes</a:t>
                </a:r>
              </a:p>
              <a:p>
                <a:endParaRPr lang="en-US" sz="2000" dirty="0"/>
              </a:p>
              <a:p>
                <a:r>
                  <a:rPr lang="en-US" sz="2000" dirty="0"/>
                  <a:t>Individual nodes may contain a small number of processors, which may be interconnected by a small bus or a different interconnection technology, which is less scalable than the global interconnection network</a:t>
                </a:r>
              </a:p>
              <a:p>
                <a:pPr lvl="1"/>
                <a:r>
                  <a:rPr lang="en-US" sz="1600" dirty="0"/>
                  <a:t>As of last five years or so, a node has a certain number of GPUs, typically 4 or 8</a:t>
                </a:r>
              </a:p>
              <a:p>
                <a:endParaRPr lang="en-US" sz="2000" dirty="0"/>
              </a:p>
              <a:p>
                <a:r>
                  <a:rPr lang="en-US" sz="2000" dirty="0"/>
                  <a:t>Popular interconnection network: </a:t>
                </a:r>
                <a:r>
                  <a:rPr lang="en-US" sz="2000" dirty="0" err="1"/>
                  <a:t>Mellanox</a:t>
                </a:r>
                <a:r>
                  <a:rPr lang="en-US" sz="2000" dirty="0"/>
                  <a:t> and </a:t>
                </a:r>
                <a:r>
                  <a:rPr lang="en-US" sz="2000" dirty="0" err="1"/>
                  <a:t>Qlogic</a:t>
                </a:r>
                <a:r>
                  <a:rPr lang="en-US" sz="2000" dirty="0"/>
                  <a:t> </a:t>
                </a:r>
                <a:r>
                  <a:rPr lang="en-US" sz="2000" dirty="0" err="1"/>
                  <a:t>InfiniBand</a:t>
                </a:r>
                <a:endParaRPr lang="en-US" sz="2000" dirty="0"/>
              </a:p>
              <a:p>
                <a:pPr lvl="1"/>
                <a:r>
                  <a:rPr lang="en-US" sz="1600" dirty="0"/>
                  <a:t>Bandwidth range: 1 through 200 Gb/sec (about 25 GB/s)</a:t>
                </a:r>
              </a:p>
              <a:p>
                <a:pPr lvl="1"/>
                <a:r>
                  <a:rPr lang="en-US" sz="1600" dirty="0"/>
                  <a:t>Latency: in the microsecond range (</a:t>
                </a:r>
                <a14:m>
                  <m:oMath xmlns:m="http://schemas.openxmlformats.org/officeDocument/2006/math">
                    <m:r>
                      <a:rPr lang="en-US" sz="1600" b="0" i="1" smtClean="0">
                        <a:latin typeface="Cambria Math" panose="02040503050406030204" pitchFamily="18" charset="0"/>
                      </a:rPr>
                      <m:t>≈</m:t>
                    </m:r>
                  </m:oMath>
                </a14:m>
                <a:r>
                  <a:rPr lang="en-US" sz="1600" dirty="0"/>
                  <a:t>1E-6 to 1E-7 second); i.e., relatively high</a:t>
                </a:r>
              </a:p>
              <a:p>
                <a:pPr lvl="1"/>
                <a:r>
                  <a:rPr lang="en-US" sz="1600" dirty="0"/>
                  <a:t>Requires special network cards: HCA – “Host Channel Adaptor” </a:t>
                </a:r>
              </a:p>
              <a:p>
                <a:pPr lvl="1"/>
                <a:endParaRPr lang="en-US" sz="16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459"/>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0B79823E-EEFC-430E-A331-11562D47201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8129683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 name="TextShape 1"/>
          <p:cNvSpPr txBox="1"/>
          <p:nvPr/>
        </p:nvSpPr>
        <p:spPr>
          <a:xfrm>
            <a:off x="0" y="0"/>
            <a:ext cx="12191760" cy="822960"/>
          </a:xfrm>
          <a:prstGeom prst="rect">
            <a:avLst/>
          </a:prstGeom>
          <a:solidFill>
            <a:srgbClr val="1F4E79"/>
          </a:solidFill>
          <a:ln>
            <a:noFill/>
          </a:ln>
        </p:spPr>
        <p:txBody>
          <a:bodyPr anchor="ctr">
            <a:normAutofit lnSpcReduction="10000"/>
          </a:bodyPr>
          <a:lstStyle/>
          <a:p>
            <a:pPr>
              <a:lnSpc>
                <a:spcPct val="90000"/>
              </a:lnSpc>
            </a:pPr>
            <a:r>
              <a:rPr lang="en-US" sz="3600" b="0" strike="noStrike" spc="-1" dirty="0">
                <a:solidFill>
                  <a:srgbClr val="FFFFFF"/>
                </a:solidFill>
                <a:latin typeface="Calibri Light"/>
              </a:rPr>
              <a:t>Supercomputers: Where Are We Today?</a:t>
            </a:r>
            <a:br>
              <a:rPr dirty="0"/>
            </a:br>
            <a:r>
              <a:rPr lang="en-US" dirty="0">
                <a:solidFill>
                  <a:srgbClr val="FFFFFF"/>
                </a:solidFill>
                <a:latin typeface="Calibri Light" panose="020F0302020204030204" pitchFamily="34" charset="0"/>
              </a:rPr>
              <a:t>[Info lifted from Top500 website: </a:t>
            </a:r>
            <a:r>
              <a:rPr lang="en-US" u="sng" dirty="0">
                <a:solidFill>
                  <a:srgbClr val="FFC000"/>
                </a:solidFill>
                <a:latin typeface="Calibri Light" panose="020F0302020204030204" pitchFamily="34" charset="0"/>
              </a:rPr>
              <a:t>http://www.top500.org/</a:t>
            </a:r>
            <a:r>
              <a:rPr lang="en-US" dirty="0">
                <a:solidFill>
                  <a:srgbClr val="FFFFFF"/>
                </a:solidFill>
                <a:latin typeface="Calibri Light" panose="020F0302020204030204" pitchFamily="34" charset="0"/>
              </a:rPr>
              <a:t>]</a:t>
            </a:r>
            <a:endParaRPr lang="en-US" sz="1800" b="0" strike="noStrike" spc="-1" dirty="0">
              <a:solidFill>
                <a:srgbClr val="000000"/>
              </a:solidFill>
              <a:latin typeface="Calibri"/>
            </a:endParaRPr>
          </a:p>
        </p:txBody>
      </p:sp>
      <p:sp>
        <p:nvSpPr>
          <p:cNvPr id="2" name="Slide Number Placeholder 1">
            <a:extLst>
              <a:ext uri="{FF2B5EF4-FFF2-40B4-BE49-F238E27FC236}">
                <a16:creationId xmlns:a16="http://schemas.microsoft.com/office/drawing/2014/main" id="{206F612B-33C6-4667-9C2F-46B5FCA603A5}"/>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A4C3387E-E384-4809-A528-52BEAFCE582A}"/>
              </a:ext>
            </a:extLst>
          </p:cNvPr>
          <p:cNvPicPr>
            <a:picLocks noChangeAspect="1"/>
          </p:cNvPicPr>
          <p:nvPr/>
        </p:nvPicPr>
        <p:blipFill rotWithShape="1">
          <a:blip r:embed="rId3"/>
          <a:srcRect l="23415" t="30430" r="41280" b="11467"/>
          <a:stretch/>
        </p:blipFill>
        <p:spPr>
          <a:xfrm>
            <a:off x="6849189" y="1293542"/>
            <a:ext cx="5272265" cy="4880716"/>
          </a:xfrm>
          <a:prstGeom prst="rect">
            <a:avLst/>
          </a:prstGeom>
          <a:ln>
            <a:solidFill>
              <a:schemeClr val="accent1"/>
            </a:solidFill>
          </a:ln>
        </p:spPr>
      </p:pic>
      <p:pic>
        <p:nvPicPr>
          <p:cNvPr id="5" name="Picture 4">
            <a:extLst>
              <a:ext uri="{FF2B5EF4-FFF2-40B4-BE49-F238E27FC236}">
                <a16:creationId xmlns:a16="http://schemas.microsoft.com/office/drawing/2014/main" id="{F9177008-82EA-4D7F-B7B9-8C2E9AB4FE46}"/>
              </a:ext>
            </a:extLst>
          </p:cNvPr>
          <p:cNvPicPr>
            <a:picLocks noChangeAspect="1"/>
          </p:cNvPicPr>
          <p:nvPr/>
        </p:nvPicPr>
        <p:blipFill rotWithShape="1">
          <a:blip r:embed="rId4"/>
          <a:srcRect l="22561" t="11999" r="36829" b="35285"/>
          <a:stretch/>
        </p:blipFill>
        <p:spPr>
          <a:xfrm>
            <a:off x="81776" y="1298744"/>
            <a:ext cx="6684264" cy="4880716"/>
          </a:xfrm>
          <a:prstGeom prst="rect">
            <a:avLst/>
          </a:prstGeom>
          <a:ln>
            <a:solidFill>
              <a:schemeClr val="accent1"/>
            </a:solidFill>
          </a:ln>
        </p:spPr>
      </p:pic>
    </p:spTree>
    <p:extLst>
      <p:ext uri="{BB962C8B-B14F-4D97-AF65-F5344CB8AC3E}">
        <p14:creationId xmlns:p14="http://schemas.microsoft.com/office/powerpoint/2010/main" val="1264687213"/>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is a supercomputer’s speed measured? </a:t>
            </a:r>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4"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51151" t="69206" r="7030" b="13172"/>
          <a:stretch/>
        </p:blipFill>
        <p:spPr bwMode="auto">
          <a:xfrm>
            <a:off x="4268717" y="3061857"/>
            <a:ext cx="3228975" cy="19280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5" name="Content Placeholder 2">
            <a:extLst>
              <a:ext uri="{FF2B5EF4-FFF2-40B4-BE49-F238E27FC236}">
                <a16:creationId xmlns:a16="http://schemas.microsoft.com/office/drawing/2014/main" id="{484AFC61-EC2B-4CB6-9B0C-0A99EE3DE5D4}"/>
              </a:ext>
            </a:extLst>
          </p:cNvPr>
          <p:cNvSpPr txBox="1">
            <a:spLocks/>
          </p:cNvSpPr>
          <p:nvPr/>
        </p:nvSpPr>
        <p:spPr>
          <a:xfrm>
            <a:off x="1768405" y="1749313"/>
            <a:ext cx="8229600" cy="64293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How is the speed measured to put together the Top500?</a:t>
            </a:r>
          </a:p>
          <a:p>
            <a:pPr lvl="1"/>
            <a:r>
              <a:rPr lang="en-US" sz="1400" dirty="0"/>
              <a:t>Test based on how fast you can solve a dense linear system</a:t>
            </a:r>
          </a:p>
        </p:txBody>
      </p:sp>
    </p:spTree>
    <p:extLst>
      <p:ext uri="{BB962C8B-B14F-4D97-AF65-F5344CB8AC3E}">
        <p14:creationId xmlns:p14="http://schemas.microsoft.com/office/powerpoint/2010/main" val="9515805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Before we get started…</a:t>
            </a:r>
          </a:p>
        </p:txBody>
      </p:sp>
      <p:sp>
        <p:nvSpPr>
          <p:cNvPr id="3" name="Content Placeholder 2"/>
          <p:cNvSpPr>
            <a:spLocks noGrp="1"/>
          </p:cNvSpPr>
          <p:nvPr>
            <p:ph idx="1"/>
          </p:nvPr>
        </p:nvSpPr>
        <p:spPr/>
        <p:txBody>
          <a:bodyPr>
            <a:normAutofit fontScale="92500" lnSpcReduction="20000"/>
          </a:bodyPr>
          <a:lstStyle/>
          <a:p>
            <a:pPr lvl="1"/>
            <a:endParaRPr lang="en-US" dirty="0"/>
          </a:p>
          <a:p>
            <a:r>
              <a:rPr lang="en-US" dirty="0"/>
              <a:t>Last time</a:t>
            </a:r>
          </a:p>
          <a:p>
            <a:pPr lvl="1"/>
            <a:r>
              <a:rPr lang="en-US" dirty="0"/>
              <a:t>Critical thinking, and similar tricks for speeding up your code</a:t>
            </a:r>
          </a:p>
          <a:p>
            <a:pPr lvl="2"/>
            <a:r>
              <a:rPr lang="en-US" dirty="0"/>
              <a:t>Know your hardware; help the compiler help you; optimization blockers: function calls and use of pointers</a:t>
            </a:r>
          </a:p>
          <a:p>
            <a:pPr lvl="2"/>
            <a:endParaRPr lang="en-US" dirty="0"/>
          </a:p>
          <a:p>
            <a:r>
              <a:rPr lang="en-US" dirty="0"/>
              <a:t>Today</a:t>
            </a:r>
          </a:p>
          <a:p>
            <a:pPr lvl="1"/>
            <a:r>
              <a:rPr lang="en-US" dirty="0"/>
              <a:t>Wrapping up, “Critical thinking” segment</a:t>
            </a:r>
          </a:p>
          <a:p>
            <a:pPr lvl="2"/>
            <a:r>
              <a:rPr lang="en-US" dirty="0"/>
              <a:t>Case study</a:t>
            </a:r>
          </a:p>
          <a:p>
            <a:endParaRPr lang="en-US" dirty="0"/>
          </a:p>
          <a:p>
            <a:r>
              <a:rPr lang="en-US" dirty="0"/>
              <a:t>Other tidbits:</a:t>
            </a:r>
          </a:p>
          <a:p>
            <a:pPr lvl="1"/>
            <a:r>
              <a:rPr lang="en-US" dirty="0"/>
              <a:t>Assignment due on Th, 03/25, at 9 pm</a:t>
            </a:r>
          </a:p>
          <a:p>
            <a:pPr lvl="1"/>
            <a:r>
              <a:rPr lang="en-US" dirty="0"/>
              <a:t>Final Project *Proposal*, due tonight at 9 pm. Post related questions on Piazza</a:t>
            </a:r>
          </a:p>
          <a:p>
            <a:pPr lvl="2"/>
            <a:r>
              <a:rPr lang="en-US" dirty="0"/>
              <a:t>Details about the proposal are </a:t>
            </a:r>
            <a:r>
              <a:rPr lang="en-US" dirty="0">
                <a:hlinkClick r:id="rId2"/>
              </a:rPr>
              <a:t>here</a:t>
            </a:r>
            <a:endParaRPr lang="en-US" dirty="0"/>
          </a:p>
          <a:p>
            <a:pPr lvl="2"/>
            <a:r>
              <a:rPr lang="en-US" dirty="0"/>
              <a:t>The template for the two-page proposal is </a:t>
            </a:r>
            <a:r>
              <a:rPr lang="en-US" dirty="0">
                <a:hlinkClick r:id="rId3"/>
              </a:rPr>
              <a:t>here</a:t>
            </a:r>
            <a:endParaRPr lang="en-US" dirty="0"/>
          </a:p>
          <a:p>
            <a:pPr lvl="1"/>
            <a:r>
              <a:rPr lang="en-US" dirty="0"/>
              <a:t>Big ME759 PDF is </a:t>
            </a:r>
            <a:r>
              <a:rPr lang="en-US" dirty="0">
                <a:hlinkClick r:id="rId4"/>
              </a:rPr>
              <a:t>here</a:t>
            </a:r>
            <a:endParaRPr lang="en-US" dirty="0"/>
          </a:p>
          <a:p>
            <a:pPr lvl="1"/>
            <a:r>
              <a:rPr lang="en-US" dirty="0"/>
              <a:t>Do not run your code on the Euler head-node (use Slurm)</a:t>
            </a:r>
          </a:p>
        </p:txBody>
      </p:sp>
      <p:sp>
        <p:nvSpPr>
          <p:cNvPr id="4" name="Slide Number Placeholder 3"/>
          <p:cNvSpPr>
            <a:spLocks noGrp="1"/>
          </p:cNvSpPr>
          <p:nvPr>
            <p:ph type="sldNum" sz="quarter" idx="12"/>
          </p:nvPr>
        </p:nvSpPr>
        <p:spPr/>
        <p:txBody>
          <a:bodyPr/>
          <a:lstStyle/>
          <a:p>
            <a:fld id="{67D2203D-769A-4D5A-AE4C-EA73FDE6A130}" type="slidenum">
              <a:rPr lang="en-US" smtClean="0"/>
              <a:t>6</a:t>
            </a:fld>
            <a:endParaRPr lang="en-US"/>
          </a:p>
        </p:txBody>
      </p:sp>
    </p:spTree>
    <p:extLst>
      <p:ext uri="{BB962C8B-B14F-4D97-AF65-F5344CB8AC3E}">
        <p14:creationId xmlns:p14="http://schemas.microsoft.com/office/powerpoint/2010/main" val="247580008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 name="TextShape 1"/>
          <p:cNvSpPr txBox="1"/>
          <p:nvPr/>
        </p:nvSpPr>
        <p:spPr>
          <a:xfrm>
            <a:off x="0" y="0"/>
            <a:ext cx="12191760" cy="822960"/>
          </a:xfrm>
          <a:prstGeom prst="rect">
            <a:avLst/>
          </a:prstGeom>
          <a:solidFill>
            <a:srgbClr val="1F4E79"/>
          </a:solidFill>
          <a:ln>
            <a:noFill/>
          </a:ln>
        </p:spPr>
        <p:txBody>
          <a:bodyPr anchor="ctr">
            <a:normAutofit/>
          </a:bodyPr>
          <a:lstStyle/>
          <a:p>
            <a:pPr>
              <a:lnSpc>
                <a:spcPct val="90000"/>
              </a:lnSpc>
            </a:pPr>
            <a:r>
              <a:rPr lang="en-US" sz="3600" spc="-1" dirty="0">
                <a:solidFill>
                  <a:srgbClr val="FFFFFF"/>
                </a:solidFill>
                <a:latin typeface="Calibri Light"/>
              </a:rPr>
              <a:t>Supercomputers: What setup employed?</a:t>
            </a:r>
            <a:endParaRPr lang="en-US" sz="3600" b="0" strike="noStrike" spc="-1" dirty="0">
              <a:solidFill>
                <a:srgbClr val="000000"/>
              </a:solidFill>
              <a:latin typeface="Calibri"/>
            </a:endParaRPr>
          </a:p>
        </p:txBody>
      </p:sp>
      <p:sp>
        <p:nvSpPr>
          <p:cNvPr id="296" name="TextShape 2"/>
          <p:cNvSpPr txBox="1"/>
          <p:nvPr/>
        </p:nvSpPr>
        <p:spPr>
          <a:xfrm>
            <a:off x="11458080" y="6522120"/>
            <a:ext cx="692640" cy="268200"/>
          </a:xfrm>
          <a:prstGeom prst="rect">
            <a:avLst/>
          </a:prstGeom>
          <a:noFill/>
          <a:ln>
            <a:noFill/>
          </a:ln>
        </p:spPr>
        <p:txBody>
          <a:bodyPr anchor="ctr">
            <a:noAutofit/>
          </a:bodyPr>
          <a:lstStyle/>
          <a:p>
            <a:pPr algn="r">
              <a:lnSpc>
                <a:spcPct val="100000"/>
              </a:lnSpc>
            </a:pPr>
            <a:fld id="{2DE7592B-2CFA-40A5-80DB-419509A90485}" type="slidenum">
              <a:rPr lang="en-US" sz="1200" b="0" strike="noStrike" spc="-1">
                <a:solidFill>
                  <a:srgbClr val="8B8B8B"/>
                </a:solidFill>
                <a:latin typeface="Calibri"/>
              </a:rPr>
              <a:t>60</a:t>
            </a:fld>
            <a:endParaRPr lang="en-US" sz="1200" b="0" strike="noStrike" spc="-1">
              <a:latin typeface="DejaVu Serif"/>
            </a:endParaRPr>
          </a:p>
        </p:txBody>
      </p:sp>
      <p:sp>
        <p:nvSpPr>
          <p:cNvPr id="297" name="CustomShape 3"/>
          <p:cNvSpPr/>
          <p:nvPr/>
        </p:nvSpPr>
        <p:spPr>
          <a:xfrm>
            <a:off x="820080" y="5117760"/>
            <a:ext cx="10854360" cy="1728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228600" indent="-228240">
              <a:lnSpc>
                <a:spcPct val="90000"/>
              </a:lnSpc>
              <a:spcBef>
                <a:spcPts val="1001"/>
              </a:spcBef>
              <a:buClr>
                <a:srgbClr val="000000"/>
              </a:buClr>
              <a:buFont typeface="Arial"/>
              <a:buChar char="•"/>
            </a:pPr>
            <a:r>
              <a:rPr lang="en-US" sz="1600" b="0" strike="noStrike" spc="-1" dirty="0">
                <a:solidFill>
                  <a:srgbClr val="000000"/>
                </a:solidFill>
                <a:latin typeface="Calibri"/>
              </a:rPr>
              <a:t>Abbreviations/Nomenclature</a:t>
            </a:r>
            <a:endParaRPr lang="en-US" sz="1600" b="0" strike="noStrike" spc="-1" dirty="0">
              <a:latin typeface="DejaVu Sans"/>
            </a:endParaRPr>
          </a:p>
          <a:p>
            <a:pPr marL="685800" lvl="1" indent="-228240">
              <a:lnSpc>
                <a:spcPct val="90000"/>
              </a:lnSpc>
              <a:spcBef>
                <a:spcPts val="499"/>
              </a:spcBef>
              <a:buClr>
                <a:srgbClr val="000000"/>
              </a:buClr>
              <a:buFont typeface="Arial"/>
              <a:buChar char="•"/>
            </a:pPr>
            <a:r>
              <a:rPr lang="en-US" sz="1200" b="0" strike="noStrike" spc="-1" dirty="0">
                <a:solidFill>
                  <a:srgbClr val="000000"/>
                </a:solidFill>
                <a:latin typeface="Calibri"/>
              </a:rPr>
              <a:t>MPP – Massively Parallel Processing</a:t>
            </a:r>
            <a:endParaRPr lang="en-US" sz="1200" b="0" strike="noStrike" spc="-1" dirty="0">
              <a:latin typeface="DejaVu Sans"/>
            </a:endParaRPr>
          </a:p>
          <a:p>
            <a:pPr marL="685800" lvl="1" indent="-228240">
              <a:lnSpc>
                <a:spcPct val="90000"/>
              </a:lnSpc>
              <a:spcBef>
                <a:spcPts val="499"/>
              </a:spcBef>
              <a:buClr>
                <a:srgbClr val="000000"/>
              </a:buClr>
              <a:buFont typeface="Arial"/>
              <a:buChar char="•"/>
            </a:pPr>
            <a:r>
              <a:rPr lang="en-US" sz="1200" b="0" strike="noStrike" spc="-1" dirty="0">
                <a:solidFill>
                  <a:srgbClr val="000000"/>
                </a:solidFill>
                <a:latin typeface="Calibri"/>
              </a:rPr>
              <a:t>Constellation – subclass of cluster architecture envisioned to capitalize on data locality</a:t>
            </a:r>
            <a:endParaRPr lang="en-US" sz="1200" b="0" strike="noStrike" spc="-1" dirty="0">
              <a:latin typeface="DejaVu Sans"/>
            </a:endParaRPr>
          </a:p>
        </p:txBody>
      </p:sp>
      <p:pic>
        <p:nvPicPr>
          <p:cNvPr id="298" name="Picture 297"/>
          <p:cNvPicPr/>
          <p:nvPr/>
        </p:nvPicPr>
        <p:blipFill>
          <a:blip r:embed="rId3"/>
          <a:stretch/>
        </p:blipFill>
        <p:spPr>
          <a:xfrm>
            <a:off x="731520" y="1097280"/>
            <a:ext cx="5118120" cy="3301200"/>
          </a:xfrm>
          <a:prstGeom prst="rect">
            <a:avLst/>
          </a:prstGeom>
          <a:ln>
            <a:noFill/>
          </a:ln>
        </p:spPr>
      </p:pic>
      <p:pic>
        <p:nvPicPr>
          <p:cNvPr id="299" name="Picture 298"/>
          <p:cNvPicPr/>
          <p:nvPr/>
        </p:nvPicPr>
        <p:blipFill>
          <a:blip r:embed="rId4"/>
          <a:stretch/>
        </p:blipFill>
        <p:spPr>
          <a:xfrm>
            <a:off x="6675120" y="1107000"/>
            <a:ext cx="4663440" cy="3282120"/>
          </a:xfrm>
          <a:prstGeom prst="rect">
            <a:avLst/>
          </a:prstGeom>
          <a:ln>
            <a:noFill/>
          </a:ln>
        </p:spPr>
      </p:pic>
      <p:sp>
        <p:nvSpPr>
          <p:cNvPr id="300" name="TextShape 4"/>
          <p:cNvSpPr txBox="1"/>
          <p:nvPr/>
        </p:nvSpPr>
        <p:spPr>
          <a:xfrm>
            <a:off x="8229600" y="4206240"/>
            <a:ext cx="2011680" cy="355680"/>
          </a:xfrm>
          <a:prstGeom prst="rect">
            <a:avLst/>
          </a:prstGeom>
          <a:noFill/>
          <a:ln>
            <a:noFill/>
          </a:ln>
        </p:spPr>
        <p:txBody>
          <a:bodyPr lIns="90000" tIns="45000" rIns="90000" bIns="45000">
            <a:spAutoFit/>
          </a:bodyPr>
          <a:lstStyle/>
          <a:p>
            <a:r>
              <a:rPr lang="en-US" sz="1800" b="0" strike="noStrike" spc="-1">
                <a:latin typeface="DejaVu Sans"/>
              </a:rPr>
              <a:t>2018</a:t>
            </a:r>
          </a:p>
        </p:txBody>
      </p:sp>
      <p:sp>
        <p:nvSpPr>
          <p:cNvPr id="301" name="TextShape 5"/>
          <p:cNvSpPr txBox="1"/>
          <p:nvPr/>
        </p:nvSpPr>
        <p:spPr>
          <a:xfrm>
            <a:off x="2103120" y="4216320"/>
            <a:ext cx="2011680" cy="355680"/>
          </a:xfrm>
          <a:prstGeom prst="rect">
            <a:avLst/>
          </a:prstGeom>
          <a:noFill/>
          <a:ln>
            <a:noFill/>
          </a:ln>
        </p:spPr>
        <p:txBody>
          <a:bodyPr lIns="90000" tIns="45000" rIns="90000" bIns="45000">
            <a:spAutoFit/>
          </a:bodyPr>
          <a:lstStyle/>
          <a:p>
            <a:r>
              <a:rPr lang="en-US" sz="1800" b="0" strike="noStrike" spc="-1">
                <a:latin typeface="DejaVu Sans"/>
              </a:rPr>
              <a:t>1998</a:t>
            </a:r>
          </a:p>
        </p:txBody>
      </p:sp>
      <p:sp>
        <p:nvSpPr>
          <p:cNvPr id="2" name="Slide Number Placeholder 1">
            <a:extLst>
              <a:ext uri="{FF2B5EF4-FFF2-40B4-BE49-F238E27FC236}">
                <a16:creationId xmlns:a16="http://schemas.microsoft.com/office/drawing/2014/main" id="{A6241415-0F41-48A3-8CEB-76C5DA192D0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1">
              <a:lumMod val="50000"/>
            </a:schemeClr>
          </a:solidFill>
        </p:spPr>
        <p:txBody>
          <a:bodyPr vert="horz" lIns="91440" tIns="45720" rIns="91440" bIns="45720" rtlCol="0" anchor="ctr">
            <a:normAutofit/>
          </a:bodyPr>
          <a:lstStyle/>
          <a:p>
            <a:r>
              <a:rPr lang="en-US" dirty="0"/>
              <a:t>Supercomputers: Where Are We Today? [</a:t>
            </a:r>
            <a:r>
              <a:rPr lang="en-US" dirty="0" err="1"/>
              <a:t>Cntd</a:t>
            </a:r>
            <a:r>
              <a:rPr lang="en-US" dirty="0"/>
              <a:t>.]</a:t>
            </a:r>
          </a:p>
        </p:txBody>
      </p:sp>
      <p:sp>
        <p:nvSpPr>
          <p:cNvPr id="4" name="Slide Number Placeholder 3"/>
          <p:cNvSpPr>
            <a:spLocks noGrp="1"/>
          </p:cNvSpPr>
          <p:nvPr>
            <p:ph type="sldNum" sz="quarter" idx="12"/>
          </p:nvPr>
        </p:nvSpPr>
        <p:spPr/>
        <p:txBody>
          <a:bodyPr/>
          <a:lstStyle/>
          <a:p>
            <a:fld id="{04A7C484-7E24-447E-8CB0-5149A4D34DEF}" type="slidenum">
              <a:rPr lang="en-US" altLang="en-US" smtClean="0"/>
              <a:pPr/>
              <a:t>61</a:t>
            </a:fld>
            <a:endParaRPr lang="en-US" altLang="en-US"/>
          </a:p>
        </p:txBody>
      </p:sp>
      <p:sp>
        <p:nvSpPr>
          <p:cNvPr id="7" name="Content Placeholder 2">
            <a:extLst>
              <a:ext uri="{FF2B5EF4-FFF2-40B4-BE49-F238E27FC236}">
                <a16:creationId xmlns:a16="http://schemas.microsoft.com/office/drawing/2014/main" id="{8ED84C03-2967-43E8-A8DD-B6755985007E}"/>
              </a:ext>
            </a:extLst>
          </p:cNvPr>
          <p:cNvSpPr txBox="1">
            <a:spLocks/>
          </p:cNvSpPr>
          <p:nvPr/>
        </p:nvSpPr>
        <p:spPr>
          <a:xfrm>
            <a:off x="4144535" y="4274634"/>
            <a:ext cx="7601921" cy="224750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t>Abbreviations/Nomenclature</a:t>
            </a:r>
          </a:p>
          <a:p>
            <a:pPr lvl="1"/>
            <a:r>
              <a:rPr lang="en-US" sz="1200" dirty="0"/>
              <a:t>MPP – Massively Parallel Processing</a:t>
            </a:r>
          </a:p>
          <a:p>
            <a:pPr lvl="1"/>
            <a:r>
              <a:rPr lang="en-US" sz="1200" dirty="0"/>
              <a:t>Constellation – subclass of cluster architecture envisioned to capitalize on data locality</a:t>
            </a:r>
          </a:p>
          <a:p>
            <a:pPr lvl="1"/>
            <a:r>
              <a:rPr lang="en-US" sz="1200" dirty="0"/>
              <a:t>MIPS – “Microprocessor without Interlocked Pipeline Stages”, a chip design of the MIPS Computer Systems  of Sunnyvale, California</a:t>
            </a:r>
          </a:p>
          <a:p>
            <a:pPr lvl="1"/>
            <a:r>
              <a:rPr lang="en-US" sz="1200" dirty="0"/>
              <a:t>SPARC – “Scalable Processor Architecture” is a RISC instruction set architecture developed by Sun Microsystems (now Oracle) and introduced in mid-1987</a:t>
            </a:r>
          </a:p>
          <a:p>
            <a:pPr lvl="1"/>
            <a:r>
              <a:rPr lang="en-US" sz="1200" dirty="0"/>
              <a:t>Alpha - a 64-bit reduced instruction set computer (RISC) instruction set architecture developed by DEC (Digital Equipment Corporation was sold to Compaq, which was sold to HP) – adopted by Chinese chip manufacturer</a:t>
            </a:r>
          </a:p>
        </p:txBody>
      </p:sp>
      <p:pic>
        <p:nvPicPr>
          <p:cNvPr id="5" name="Picture 4">
            <a:extLst>
              <a:ext uri="{FF2B5EF4-FFF2-40B4-BE49-F238E27FC236}">
                <a16:creationId xmlns:a16="http://schemas.microsoft.com/office/drawing/2014/main" id="{A3922F33-50B1-4912-B8BD-50D6F20974D5}"/>
              </a:ext>
            </a:extLst>
          </p:cNvPr>
          <p:cNvPicPr>
            <a:picLocks noChangeAspect="1"/>
          </p:cNvPicPr>
          <p:nvPr/>
        </p:nvPicPr>
        <p:blipFill rotWithShape="1">
          <a:blip r:embed="rId3"/>
          <a:srcRect l="27744" t="12006" r="40244" b="4898"/>
          <a:stretch/>
        </p:blipFill>
        <p:spPr>
          <a:xfrm>
            <a:off x="0" y="823393"/>
            <a:ext cx="3902926" cy="5698751"/>
          </a:xfrm>
          <a:prstGeom prst="rect">
            <a:avLst/>
          </a:prstGeom>
        </p:spPr>
      </p:pic>
      <p:pic>
        <p:nvPicPr>
          <p:cNvPr id="6" name="Picture 5">
            <a:extLst>
              <a:ext uri="{FF2B5EF4-FFF2-40B4-BE49-F238E27FC236}">
                <a16:creationId xmlns:a16="http://schemas.microsoft.com/office/drawing/2014/main" id="{0648843A-F5DA-4E1A-8A62-E99320A0BECA}"/>
              </a:ext>
            </a:extLst>
          </p:cNvPr>
          <p:cNvPicPr>
            <a:picLocks noChangeAspect="1"/>
          </p:cNvPicPr>
          <p:nvPr/>
        </p:nvPicPr>
        <p:blipFill rotWithShape="1">
          <a:blip r:embed="rId4"/>
          <a:srcRect l="27744" t="10840" r="40244" b="44873"/>
          <a:stretch/>
        </p:blipFill>
        <p:spPr>
          <a:xfrm>
            <a:off x="4045415" y="1066419"/>
            <a:ext cx="4002047" cy="3114363"/>
          </a:xfrm>
          <a:prstGeom prst="rect">
            <a:avLst/>
          </a:prstGeom>
        </p:spPr>
      </p:pic>
      <p:pic>
        <p:nvPicPr>
          <p:cNvPr id="8" name="Picture 7">
            <a:extLst>
              <a:ext uri="{FF2B5EF4-FFF2-40B4-BE49-F238E27FC236}">
                <a16:creationId xmlns:a16="http://schemas.microsoft.com/office/drawing/2014/main" id="{42F679A8-E772-44E0-A58A-2B43994263D0}"/>
              </a:ext>
            </a:extLst>
          </p:cNvPr>
          <p:cNvPicPr>
            <a:picLocks noChangeAspect="1"/>
          </p:cNvPicPr>
          <p:nvPr/>
        </p:nvPicPr>
        <p:blipFill rotWithShape="1">
          <a:blip r:embed="rId4"/>
          <a:srcRect l="30107" t="55244" r="41826" b="5505"/>
          <a:stretch/>
        </p:blipFill>
        <p:spPr>
          <a:xfrm>
            <a:off x="8122135" y="1105292"/>
            <a:ext cx="4029055" cy="3169342"/>
          </a:xfrm>
          <a:prstGeom prst="rect">
            <a:avLst/>
          </a:prstGeom>
        </p:spPr>
      </p:pic>
    </p:spTree>
    <p:extLst>
      <p:ext uri="{BB962C8B-B14F-4D97-AF65-F5344CB8AC3E}">
        <p14:creationId xmlns:p14="http://schemas.microsoft.com/office/powerpoint/2010/main" val="281750476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1F4E79"/>
          </a:solidFill>
          <a:ln>
            <a:noFill/>
          </a:ln>
        </p:spPr>
        <p:txBody>
          <a:bodyPr anchor="ctr">
            <a:normAutofit fontScale="90000"/>
          </a:bodyPr>
          <a:lstStyle/>
          <a:p>
            <a:r>
              <a:rPr lang="en-US" spc="-1" dirty="0">
                <a:solidFill>
                  <a:srgbClr val="FFFFFF"/>
                </a:solidFill>
                <a:latin typeface="Calibri Light"/>
                <a:ea typeface="+mn-ea"/>
                <a:cs typeface="+mn-cs"/>
              </a:rPr>
              <a:t>Nomenclature: What is an MPP? How’s it different from a cluster?</a:t>
            </a:r>
          </a:p>
        </p:txBody>
      </p:sp>
      <p:sp>
        <p:nvSpPr>
          <p:cNvPr id="3" name="Content Placeholder 2"/>
          <p:cNvSpPr>
            <a:spLocks noGrp="1"/>
          </p:cNvSpPr>
          <p:nvPr>
            <p:ph idx="1"/>
          </p:nvPr>
        </p:nvSpPr>
        <p:spPr/>
        <p:txBody>
          <a:bodyPr>
            <a:normAutofit/>
          </a:bodyPr>
          <a:lstStyle/>
          <a:p>
            <a:pPr>
              <a:lnSpc>
                <a:spcPct val="80000"/>
              </a:lnSpc>
            </a:pPr>
            <a:r>
              <a:rPr lang="en-US" dirty="0"/>
              <a:t>MPP: A very large-scale computing system with commodity processing nodes interconnected with a </a:t>
            </a:r>
            <a:r>
              <a:rPr lang="en-US" dirty="0">
                <a:solidFill>
                  <a:srgbClr val="0070C0"/>
                </a:solidFill>
              </a:rPr>
              <a:t>custom-made</a:t>
            </a:r>
            <a:r>
              <a:rPr lang="en-US" dirty="0"/>
              <a:t> high-bandwidth low-latency interconnect</a:t>
            </a:r>
          </a:p>
          <a:p>
            <a:pPr lvl="1">
              <a:lnSpc>
                <a:spcPct val="80000"/>
              </a:lnSpc>
            </a:pPr>
            <a:r>
              <a:rPr lang="en-US" dirty="0"/>
              <a:t>A cluster is an MPP for which the manufacturer forgot to put a high-bandwidth low-latency interconnect</a:t>
            </a:r>
          </a:p>
          <a:p>
            <a:pPr>
              <a:lnSpc>
                <a:spcPct val="80000"/>
              </a:lnSpc>
            </a:pPr>
            <a:endParaRPr lang="en-US" dirty="0"/>
          </a:p>
          <a:p>
            <a:pPr>
              <a:lnSpc>
                <a:spcPct val="80000"/>
              </a:lnSpc>
            </a:pPr>
            <a:r>
              <a:rPr lang="en-US" dirty="0"/>
              <a:t>Memories are physically distributed</a:t>
            </a:r>
          </a:p>
          <a:p>
            <a:pPr>
              <a:lnSpc>
                <a:spcPct val="80000"/>
              </a:lnSpc>
            </a:pPr>
            <a:endParaRPr lang="en-US" dirty="0"/>
          </a:p>
          <a:p>
            <a:pPr>
              <a:lnSpc>
                <a:spcPct val="80000"/>
              </a:lnSpc>
            </a:pPr>
            <a:r>
              <a:rPr lang="en-US" dirty="0"/>
              <a:t>Nodes often run a microkernel	</a:t>
            </a:r>
          </a:p>
          <a:p>
            <a:pPr lvl="1">
              <a:lnSpc>
                <a:spcPct val="80000"/>
              </a:lnSpc>
            </a:pPr>
            <a:r>
              <a:rPr lang="en-US" dirty="0"/>
              <a:t>Perhaps this is a second difference, a cluster might run some rather pedestrian Linux distro</a:t>
            </a:r>
          </a:p>
          <a:p>
            <a:pPr>
              <a:lnSpc>
                <a:spcPct val="80000"/>
              </a:lnSpc>
            </a:pPr>
            <a:endParaRPr lang="en-US" dirty="0"/>
          </a:p>
          <a:p>
            <a:pPr>
              <a:lnSpc>
                <a:spcPct val="80000"/>
              </a:lnSpc>
            </a:pPr>
            <a:r>
              <a:rPr lang="en-US" dirty="0"/>
              <a:t>Rather blurred line between MPPs and clusters</a:t>
            </a:r>
          </a:p>
          <a:p>
            <a:pPr>
              <a:lnSpc>
                <a:spcPct val="80000"/>
              </a:lnSpc>
            </a:pPr>
            <a:r>
              <a:rPr lang="en-US" dirty="0"/>
              <a:t>Example:</a:t>
            </a:r>
          </a:p>
          <a:p>
            <a:pPr lvl="1">
              <a:lnSpc>
                <a:spcPct val="80000"/>
              </a:lnSpc>
            </a:pPr>
            <a:r>
              <a:rPr lang="en-US" dirty="0"/>
              <a:t>Euler (our machine) is a cluster</a:t>
            </a:r>
          </a:p>
          <a:p>
            <a:pPr lvl="1">
              <a:lnSpc>
                <a:spcPct val="80000"/>
              </a:lnSpc>
            </a:pPr>
            <a:r>
              <a:rPr lang="en-US" dirty="0"/>
              <a:t>An IBM BG/Q machine is an MPP (because of the interconnect)</a:t>
            </a:r>
          </a:p>
        </p:txBody>
      </p:sp>
      <p:sp>
        <p:nvSpPr>
          <p:cNvPr id="4" name="Slide Number Placeholder 3">
            <a:extLst>
              <a:ext uri="{FF2B5EF4-FFF2-40B4-BE49-F238E27FC236}">
                <a16:creationId xmlns:a16="http://schemas.microsoft.com/office/drawing/2014/main" id="{06095F73-876D-47AF-80C0-742AF620D51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4347551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1">
              <a:lumMod val="50000"/>
            </a:schemeClr>
          </a:solidFill>
        </p:spPr>
        <p:txBody>
          <a:bodyPr vert="horz" lIns="91440" tIns="45720" rIns="91440" bIns="45720" rtlCol="0" anchor="ctr">
            <a:normAutofit/>
          </a:bodyPr>
          <a:lstStyle/>
          <a:p>
            <a:r>
              <a:rPr lang="en-US" dirty="0"/>
              <a:t>Supercomputers: Any acceleration?</a:t>
            </a:r>
          </a:p>
        </p:txBody>
      </p:sp>
      <p:sp>
        <p:nvSpPr>
          <p:cNvPr id="4" name="Slide Number Placeholder 3"/>
          <p:cNvSpPr>
            <a:spLocks noGrp="1"/>
          </p:cNvSpPr>
          <p:nvPr>
            <p:ph type="sldNum" sz="quarter" idx="12"/>
          </p:nvPr>
        </p:nvSpPr>
        <p:spPr/>
        <p:txBody>
          <a:bodyPr/>
          <a:lstStyle/>
          <a:p>
            <a:fld id="{04A7C484-7E24-447E-8CB0-5149A4D34DEF}" type="slidenum">
              <a:rPr lang="en-US" altLang="en-US" smtClean="0"/>
              <a:pPr/>
              <a:t>63</a:t>
            </a:fld>
            <a:endParaRPr lang="en-US" altLang="en-US"/>
          </a:p>
        </p:txBody>
      </p:sp>
      <p:pic>
        <p:nvPicPr>
          <p:cNvPr id="10" name="Picture 9">
            <a:extLst>
              <a:ext uri="{FF2B5EF4-FFF2-40B4-BE49-F238E27FC236}">
                <a16:creationId xmlns:a16="http://schemas.microsoft.com/office/drawing/2014/main" id="{C6CA8EF9-98CD-4318-8400-D83DB1FD2C7A}"/>
              </a:ext>
            </a:extLst>
          </p:cNvPr>
          <p:cNvPicPr>
            <a:picLocks noChangeAspect="1"/>
          </p:cNvPicPr>
          <p:nvPr/>
        </p:nvPicPr>
        <p:blipFill rotWithShape="1">
          <a:blip r:embed="rId3"/>
          <a:srcRect l="28049" t="10948" r="40366" b="6341"/>
          <a:stretch/>
        </p:blipFill>
        <p:spPr>
          <a:xfrm>
            <a:off x="247074" y="913080"/>
            <a:ext cx="3990389" cy="5877734"/>
          </a:xfrm>
          <a:prstGeom prst="rect">
            <a:avLst/>
          </a:prstGeom>
        </p:spPr>
      </p:pic>
      <p:pic>
        <p:nvPicPr>
          <p:cNvPr id="11" name="Picture 10">
            <a:extLst>
              <a:ext uri="{FF2B5EF4-FFF2-40B4-BE49-F238E27FC236}">
                <a16:creationId xmlns:a16="http://schemas.microsoft.com/office/drawing/2014/main" id="{C94A248B-53CB-4884-8CE1-6A55A5AF9E44}"/>
              </a:ext>
            </a:extLst>
          </p:cNvPr>
          <p:cNvPicPr>
            <a:picLocks noChangeAspect="1"/>
          </p:cNvPicPr>
          <p:nvPr/>
        </p:nvPicPr>
        <p:blipFill rotWithShape="1">
          <a:blip r:embed="rId4"/>
          <a:srcRect l="30000" t="44988" r="45548" b="21408"/>
          <a:stretch/>
        </p:blipFill>
        <p:spPr>
          <a:xfrm>
            <a:off x="6096000" y="1562399"/>
            <a:ext cx="5459727" cy="4220737"/>
          </a:xfrm>
          <a:prstGeom prst="rect">
            <a:avLst/>
          </a:prstGeom>
        </p:spPr>
      </p:pic>
      <p:sp>
        <p:nvSpPr>
          <p:cNvPr id="3" name="Rectangle 2">
            <a:extLst>
              <a:ext uri="{FF2B5EF4-FFF2-40B4-BE49-F238E27FC236}">
                <a16:creationId xmlns:a16="http://schemas.microsoft.com/office/drawing/2014/main" id="{9BDA5EFB-795A-44C0-86C0-12DC75BD54DD}"/>
              </a:ext>
            </a:extLst>
          </p:cNvPr>
          <p:cNvSpPr/>
          <p:nvPr/>
        </p:nvSpPr>
        <p:spPr>
          <a:xfrm>
            <a:off x="6889081" y="1140471"/>
            <a:ext cx="3994683" cy="369332"/>
          </a:xfrm>
          <a:prstGeom prst="rect">
            <a:avLst/>
          </a:prstGeom>
        </p:spPr>
        <p:txBody>
          <a:bodyPr wrap="none">
            <a:spAutoFit/>
          </a:bodyPr>
          <a:lstStyle/>
          <a:p>
            <a:r>
              <a:rPr lang="en-US" dirty="0"/>
              <a:t>Top 500: What accelerators do they use?</a:t>
            </a:r>
          </a:p>
        </p:txBody>
      </p:sp>
    </p:spTree>
    <p:extLst>
      <p:ext uri="{BB962C8B-B14F-4D97-AF65-F5344CB8AC3E}">
        <p14:creationId xmlns:p14="http://schemas.microsoft.com/office/powerpoint/2010/main" val="387106191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AutoShape 2"/>
          <p:cNvSpPr>
            <a:spLocks noGrp="1" noChangeArrowheads="1"/>
          </p:cNvSpPr>
          <p:nvPr>
            <p:ph type="title"/>
          </p:nvPr>
        </p:nvSpPr>
        <p:spPr/>
        <p:txBody>
          <a:bodyPr/>
          <a:lstStyle/>
          <a:p>
            <a:pPr eaLnBrk="1" hangingPunct="1"/>
            <a:r>
              <a:rPr lang="en-US" sz="3200" dirty="0"/>
              <a:t>Shared Memory Hardware Systems</a:t>
            </a:r>
          </a:p>
        </p:txBody>
      </p:sp>
      <p:sp>
        <p:nvSpPr>
          <p:cNvPr id="7171" name="Rectangle 3"/>
          <p:cNvSpPr>
            <a:spLocks noGrp="1" noChangeArrowheads="1"/>
          </p:cNvSpPr>
          <p:nvPr>
            <p:ph idx="1"/>
          </p:nvPr>
        </p:nvSpPr>
        <p:spPr/>
        <p:txBody>
          <a:bodyPr/>
          <a:lstStyle/>
          <a:p>
            <a:pPr eaLnBrk="1" hangingPunct="1"/>
            <a:endParaRPr lang="en-US" sz="1800" dirty="0"/>
          </a:p>
          <a:p>
            <a:pPr eaLnBrk="1" hangingPunct="1"/>
            <a:r>
              <a:rPr lang="en-US" sz="1800" dirty="0"/>
              <a:t>Memory is shared; i.e., visible to all processors and threads</a:t>
            </a:r>
          </a:p>
          <a:p>
            <a:pPr lvl="1"/>
            <a:r>
              <a:rPr lang="en-US" sz="1500" dirty="0"/>
              <a:t>Typical scenario, on a budget: one node with four CPUs, each with 16 cores</a:t>
            </a:r>
          </a:p>
          <a:p>
            <a:pPr lvl="1"/>
            <a:r>
              <a:rPr lang="en-US" sz="1500" dirty="0"/>
              <a:t>Typically one node systems; i.e., a workstation or a laptop</a:t>
            </a:r>
          </a:p>
          <a:p>
            <a:endParaRPr lang="en-US" sz="1800" dirty="0"/>
          </a:p>
          <a:p>
            <a:pPr eaLnBrk="1" hangingPunct="1"/>
            <a:r>
              <a:rPr lang="en-US" sz="1800" dirty="0"/>
              <a:t>Example:</a:t>
            </a:r>
          </a:p>
          <a:p>
            <a:pPr lvl="1" eaLnBrk="1" hangingPunct="1"/>
            <a:r>
              <a:rPr lang="en-US" sz="1600" dirty="0"/>
              <a:t>Symmetric Multi-Processors (SMP) – like one node of Euler</a:t>
            </a:r>
          </a:p>
          <a:p>
            <a:pPr lvl="2" eaLnBrk="1" hangingPunct="1"/>
            <a:r>
              <a:rPr lang="en-US" sz="1400" dirty="0"/>
              <a:t>Each processor has equal access to RAM</a:t>
            </a:r>
          </a:p>
          <a:p>
            <a:endParaRPr lang="en-US" sz="2100" dirty="0"/>
          </a:p>
          <a:p>
            <a:pPr marL="228600" lvl="2">
              <a:spcBef>
                <a:spcPts val="1000"/>
              </a:spcBef>
              <a:buClr>
                <a:schemeClr val="tx2"/>
              </a:buClr>
            </a:pPr>
            <a:r>
              <a:rPr lang="en-US" dirty="0"/>
              <a:t>There are custom solutions that have a software layer that makes the physically distributed memory appear to the program as one unified pool of logical memory</a:t>
            </a:r>
          </a:p>
          <a:p>
            <a:pPr marL="685800" lvl="3">
              <a:spcBef>
                <a:spcPts val="1000"/>
              </a:spcBef>
              <a:buClr>
                <a:schemeClr val="tx2"/>
              </a:buClr>
            </a:pPr>
            <a:r>
              <a:rPr lang="en-US" dirty="0"/>
              <a:t>Popular at some point, not so much anymore</a:t>
            </a:r>
          </a:p>
        </p:txBody>
      </p:sp>
      <p:sp>
        <p:nvSpPr>
          <p:cNvPr id="2" name="Slide Number Placeholder 1"/>
          <p:cNvSpPr>
            <a:spLocks noGrp="1"/>
          </p:cNvSpPr>
          <p:nvPr>
            <p:ph type="sldNum" sz="quarter" idx="12"/>
          </p:nvPr>
        </p:nvSpPr>
        <p:spPr/>
        <p:txBody>
          <a:bodyPr/>
          <a:lstStyle/>
          <a:p>
            <a:fld id="{04A7C484-7E24-447E-8CB0-5149A4D34DEF}" type="slidenum">
              <a:rPr lang="en-US" altLang="en-US" smtClean="0"/>
              <a:pPr/>
              <a:t>64</a:t>
            </a:fld>
            <a:endParaRPr lang="en-US" altLang="en-US"/>
          </a:p>
        </p:txBody>
      </p:sp>
    </p:spTree>
    <p:extLst>
      <p:ext uri="{BB962C8B-B14F-4D97-AF65-F5344CB8AC3E}">
        <p14:creationId xmlns:p14="http://schemas.microsoft.com/office/powerpoint/2010/main" val="335444602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SMS vs. Distributed Memory Systems (DMS)</a:t>
            </a:r>
          </a:p>
        </p:txBody>
      </p:sp>
      <p:sp>
        <p:nvSpPr>
          <p:cNvPr id="3" name="Slide Number Placeholder 2"/>
          <p:cNvSpPr>
            <a:spLocks noGrp="1"/>
          </p:cNvSpPr>
          <p:nvPr>
            <p:ph type="sldNum" sz="quarter" idx="12"/>
          </p:nvPr>
        </p:nvSpPr>
        <p:spPr/>
        <p:txBody>
          <a:bodyPr/>
          <a:lstStyle/>
          <a:p>
            <a:fld id="{198C497F-F93A-415D-AE85-6EDF5BB63A7F}" type="slidenum">
              <a:rPr lang="en-US" altLang="en-US" smtClean="0"/>
              <a:pPr/>
              <a:t>65</a:t>
            </a:fld>
            <a:endParaRPr lang="en-US" altLang="en-US"/>
          </a:p>
        </p:txBody>
      </p:sp>
      <p:grpSp>
        <p:nvGrpSpPr>
          <p:cNvPr id="75" name="Group 74"/>
          <p:cNvGrpSpPr/>
          <p:nvPr/>
        </p:nvGrpSpPr>
        <p:grpSpPr>
          <a:xfrm>
            <a:off x="3013953" y="1022034"/>
            <a:ext cx="5943600" cy="2377122"/>
            <a:chOff x="1609117" y="1436540"/>
            <a:chExt cx="5943600" cy="2377122"/>
          </a:xfrm>
        </p:grpSpPr>
        <p:sp>
          <p:nvSpPr>
            <p:cNvPr id="4" name="Rectangle 3"/>
            <p:cNvSpPr/>
            <p:nvPr/>
          </p:nvSpPr>
          <p:spPr>
            <a:xfrm>
              <a:off x="2175753" y="1927545"/>
              <a:ext cx="685800" cy="365760"/>
            </a:xfrm>
            <a:prstGeom prst="rect">
              <a:avLst/>
            </a:prstGeom>
            <a:solidFill>
              <a:schemeClr val="accent2">
                <a:lumMod val="20000"/>
                <a:lumOff val="8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CPU</a:t>
              </a:r>
            </a:p>
          </p:txBody>
        </p:sp>
        <p:sp>
          <p:nvSpPr>
            <p:cNvPr id="9" name="Rectangle 8"/>
            <p:cNvSpPr/>
            <p:nvPr/>
          </p:nvSpPr>
          <p:spPr>
            <a:xfrm>
              <a:off x="3318753" y="1927545"/>
              <a:ext cx="685800" cy="365760"/>
            </a:xfrm>
            <a:prstGeom prst="rect">
              <a:avLst/>
            </a:prstGeom>
            <a:solidFill>
              <a:schemeClr val="accent2">
                <a:lumMod val="20000"/>
                <a:lumOff val="8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CPU</a:t>
              </a:r>
            </a:p>
          </p:txBody>
        </p:sp>
        <p:sp>
          <p:nvSpPr>
            <p:cNvPr id="11" name="Rectangle 10"/>
            <p:cNvSpPr/>
            <p:nvPr/>
          </p:nvSpPr>
          <p:spPr>
            <a:xfrm>
              <a:off x="4461753" y="1927545"/>
              <a:ext cx="685800" cy="365760"/>
            </a:xfrm>
            <a:prstGeom prst="rect">
              <a:avLst/>
            </a:prstGeom>
            <a:solidFill>
              <a:schemeClr val="accent2">
                <a:lumMod val="20000"/>
                <a:lumOff val="8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CPU</a:t>
              </a:r>
            </a:p>
          </p:txBody>
        </p:sp>
        <p:sp>
          <p:nvSpPr>
            <p:cNvPr id="13" name="Rectangle 12"/>
            <p:cNvSpPr/>
            <p:nvPr/>
          </p:nvSpPr>
          <p:spPr>
            <a:xfrm>
              <a:off x="6290553" y="1927545"/>
              <a:ext cx="685800" cy="365760"/>
            </a:xfrm>
            <a:prstGeom prst="rect">
              <a:avLst/>
            </a:prstGeom>
            <a:solidFill>
              <a:schemeClr val="accent2">
                <a:lumMod val="20000"/>
                <a:lumOff val="8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CPU</a:t>
              </a:r>
            </a:p>
          </p:txBody>
        </p:sp>
        <p:sp>
          <p:nvSpPr>
            <p:cNvPr id="14" name="Rectangle 13"/>
            <p:cNvSpPr/>
            <p:nvPr/>
          </p:nvSpPr>
          <p:spPr>
            <a:xfrm>
              <a:off x="2175753" y="3277075"/>
              <a:ext cx="4800600" cy="380525"/>
            </a:xfrm>
            <a:prstGeom prst="rect">
              <a:avLst/>
            </a:prstGeom>
            <a:solidFill>
              <a:schemeClr val="accent5">
                <a:lumMod val="20000"/>
                <a:lumOff val="8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Memory</a:t>
              </a:r>
            </a:p>
          </p:txBody>
        </p:sp>
        <p:sp>
          <p:nvSpPr>
            <p:cNvPr id="15" name="Rectangle 14"/>
            <p:cNvSpPr/>
            <p:nvPr/>
          </p:nvSpPr>
          <p:spPr>
            <a:xfrm>
              <a:off x="2175753" y="2667000"/>
              <a:ext cx="4800600" cy="2286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Interconnect</a:t>
              </a:r>
            </a:p>
          </p:txBody>
        </p:sp>
        <p:cxnSp>
          <p:nvCxnSpPr>
            <p:cNvPr id="30" name="Straight Arrow Connector 29"/>
            <p:cNvCxnSpPr>
              <a:stCxn id="4" idx="2"/>
            </p:cNvCxnSpPr>
            <p:nvPr/>
          </p:nvCxnSpPr>
          <p:spPr>
            <a:xfrm>
              <a:off x="2518653" y="2293305"/>
              <a:ext cx="0" cy="373695"/>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stCxn id="9" idx="2"/>
            </p:cNvCxnSpPr>
            <p:nvPr/>
          </p:nvCxnSpPr>
          <p:spPr>
            <a:xfrm flipH="1">
              <a:off x="3658410" y="2293305"/>
              <a:ext cx="3243" cy="373695"/>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stCxn id="11" idx="2"/>
            </p:cNvCxnSpPr>
            <p:nvPr/>
          </p:nvCxnSpPr>
          <p:spPr>
            <a:xfrm flipH="1">
              <a:off x="4802981" y="2293305"/>
              <a:ext cx="1672" cy="373695"/>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stCxn id="13" idx="2"/>
            </p:cNvCxnSpPr>
            <p:nvPr/>
          </p:nvCxnSpPr>
          <p:spPr>
            <a:xfrm>
              <a:off x="6633453" y="2293305"/>
              <a:ext cx="0" cy="362266"/>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a:stCxn id="15" idx="2"/>
              <a:endCxn id="14" idx="0"/>
            </p:cNvCxnSpPr>
            <p:nvPr/>
          </p:nvCxnSpPr>
          <p:spPr>
            <a:xfrm>
              <a:off x="4576053" y="2895600"/>
              <a:ext cx="0" cy="381475"/>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9" name="TextBox 68"/>
                <p:cNvSpPr txBox="1"/>
                <p:nvPr/>
              </p:nvSpPr>
              <p:spPr>
                <a:xfrm>
                  <a:off x="5522786" y="1894981"/>
                  <a:ext cx="397545"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ea typeface="Cambria Math" panose="02040503050406030204" pitchFamily="18" charset="0"/>
                          </a:rPr>
                          <m:t>⋯</m:t>
                        </m:r>
                      </m:oMath>
                    </m:oMathPara>
                  </a14:m>
                  <a:endParaRPr lang="en-US" sz="2800" dirty="0"/>
                </a:p>
              </p:txBody>
            </p:sp>
          </mc:Choice>
          <mc:Fallback xmlns="">
            <p:sp>
              <p:nvSpPr>
                <p:cNvPr id="69" name="TextBox 68"/>
                <p:cNvSpPr txBox="1">
                  <a:spLocks noRot="1" noChangeAspect="1" noMove="1" noResize="1" noEditPoints="1" noAdjustHandles="1" noChangeArrowheads="1" noChangeShapeType="1" noTextEdit="1"/>
                </p:cNvSpPr>
                <p:nvPr/>
              </p:nvSpPr>
              <p:spPr>
                <a:xfrm>
                  <a:off x="5522786" y="1894981"/>
                  <a:ext cx="397545" cy="430887"/>
                </a:xfrm>
                <a:prstGeom prst="rect">
                  <a:avLst/>
                </a:prstGeom>
                <a:blipFill>
                  <a:blip r:embed="rId3"/>
                  <a:stretch>
                    <a:fillRect/>
                  </a:stretch>
                </a:blipFill>
              </p:spPr>
              <p:txBody>
                <a:bodyPr/>
                <a:lstStyle/>
                <a:p>
                  <a:r>
                    <a:rPr lang="en-US">
                      <a:noFill/>
                    </a:rPr>
                    <a:t> </a:t>
                  </a:r>
                </a:p>
              </p:txBody>
            </p:sp>
          </mc:Fallback>
        </mc:AlternateContent>
        <p:sp>
          <p:nvSpPr>
            <p:cNvPr id="73" name="Rectangle 72"/>
            <p:cNvSpPr/>
            <p:nvPr/>
          </p:nvSpPr>
          <p:spPr>
            <a:xfrm>
              <a:off x="1609117" y="1436540"/>
              <a:ext cx="5943600" cy="2377122"/>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sz="1400" dirty="0">
                  <a:solidFill>
                    <a:schemeClr val="tx1"/>
                  </a:solidFill>
                </a:rPr>
                <a:t>Shared Memory System</a:t>
              </a:r>
            </a:p>
          </p:txBody>
        </p:sp>
      </p:grpSp>
      <p:grpSp>
        <p:nvGrpSpPr>
          <p:cNvPr id="82" name="Group 81"/>
          <p:cNvGrpSpPr/>
          <p:nvPr/>
        </p:nvGrpSpPr>
        <p:grpSpPr>
          <a:xfrm>
            <a:off x="3009089" y="4098273"/>
            <a:ext cx="5943600" cy="2377122"/>
            <a:chOff x="1609117" y="4252278"/>
            <a:chExt cx="5943600" cy="2377122"/>
          </a:xfrm>
        </p:grpSpPr>
        <p:grpSp>
          <p:nvGrpSpPr>
            <p:cNvPr id="81" name="Group 80"/>
            <p:cNvGrpSpPr/>
            <p:nvPr/>
          </p:nvGrpSpPr>
          <p:grpSpPr>
            <a:xfrm>
              <a:off x="2099553" y="4709478"/>
              <a:ext cx="4953000" cy="1676400"/>
              <a:chOff x="2099553" y="4709478"/>
              <a:chExt cx="4953000" cy="1676400"/>
            </a:xfrm>
          </p:grpSpPr>
          <p:sp>
            <p:nvSpPr>
              <p:cNvPr id="16" name="Rectangle 15"/>
              <p:cNvSpPr/>
              <p:nvPr/>
            </p:nvSpPr>
            <p:spPr>
              <a:xfrm>
                <a:off x="2175753" y="4793139"/>
                <a:ext cx="685800" cy="365760"/>
              </a:xfrm>
              <a:prstGeom prst="rect">
                <a:avLst/>
              </a:prstGeom>
              <a:solidFill>
                <a:schemeClr val="accent2">
                  <a:lumMod val="20000"/>
                  <a:lumOff val="8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CPU</a:t>
                </a:r>
              </a:p>
            </p:txBody>
          </p:sp>
          <p:sp>
            <p:nvSpPr>
              <p:cNvPr id="17" name="Rectangle 16"/>
              <p:cNvSpPr/>
              <p:nvPr/>
            </p:nvSpPr>
            <p:spPr>
              <a:xfrm>
                <a:off x="2175753" y="5478939"/>
                <a:ext cx="685800" cy="228600"/>
              </a:xfrm>
              <a:prstGeom prst="rect">
                <a:avLst/>
              </a:prstGeom>
              <a:solidFill>
                <a:schemeClr val="accent5">
                  <a:lumMod val="20000"/>
                  <a:lumOff val="8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Memory</a:t>
                </a:r>
              </a:p>
            </p:txBody>
          </p:sp>
          <p:sp>
            <p:nvSpPr>
              <p:cNvPr id="18" name="Rectangle 17"/>
              <p:cNvSpPr/>
              <p:nvPr/>
            </p:nvSpPr>
            <p:spPr>
              <a:xfrm>
                <a:off x="3318753" y="4793139"/>
                <a:ext cx="685800" cy="365760"/>
              </a:xfrm>
              <a:prstGeom prst="rect">
                <a:avLst/>
              </a:prstGeom>
              <a:solidFill>
                <a:schemeClr val="accent2">
                  <a:lumMod val="20000"/>
                  <a:lumOff val="8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CPU</a:t>
                </a:r>
              </a:p>
            </p:txBody>
          </p:sp>
          <p:sp>
            <p:nvSpPr>
              <p:cNvPr id="19" name="Rectangle 18"/>
              <p:cNvSpPr/>
              <p:nvPr/>
            </p:nvSpPr>
            <p:spPr>
              <a:xfrm>
                <a:off x="3318753" y="5478939"/>
                <a:ext cx="685800" cy="228600"/>
              </a:xfrm>
              <a:prstGeom prst="rect">
                <a:avLst/>
              </a:prstGeom>
              <a:solidFill>
                <a:schemeClr val="accent5">
                  <a:lumMod val="20000"/>
                  <a:lumOff val="8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Memory</a:t>
                </a:r>
              </a:p>
            </p:txBody>
          </p:sp>
          <p:sp>
            <p:nvSpPr>
              <p:cNvPr id="20" name="Rectangle 19"/>
              <p:cNvSpPr/>
              <p:nvPr/>
            </p:nvSpPr>
            <p:spPr>
              <a:xfrm>
                <a:off x="4461753" y="4793139"/>
                <a:ext cx="685800" cy="365760"/>
              </a:xfrm>
              <a:prstGeom prst="rect">
                <a:avLst/>
              </a:prstGeom>
              <a:solidFill>
                <a:schemeClr val="accent2">
                  <a:lumMod val="20000"/>
                  <a:lumOff val="8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CPU</a:t>
                </a:r>
              </a:p>
            </p:txBody>
          </p:sp>
          <p:sp>
            <p:nvSpPr>
              <p:cNvPr id="21" name="Rectangle 20"/>
              <p:cNvSpPr/>
              <p:nvPr/>
            </p:nvSpPr>
            <p:spPr>
              <a:xfrm>
                <a:off x="4461753" y="5478939"/>
                <a:ext cx="685800" cy="228600"/>
              </a:xfrm>
              <a:prstGeom prst="rect">
                <a:avLst/>
              </a:prstGeom>
              <a:solidFill>
                <a:schemeClr val="accent5">
                  <a:lumMod val="20000"/>
                  <a:lumOff val="8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Memory</a:t>
                </a:r>
              </a:p>
            </p:txBody>
          </p:sp>
          <p:sp>
            <p:nvSpPr>
              <p:cNvPr id="22" name="Rectangle 21"/>
              <p:cNvSpPr/>
              <p:nvPr/>
            </p:nvSpPr>
            <p:spPr>
              <a:xfrm>
                <a:off x="6290553" y="4793139"/>
                <a:ext cx="685800" cy="365760"/>
              </a:xfrm>
              <a:prstGeom prst="rect">
                <a:avLst/>
              </a:prstGeom>
              <a:solidFill>
                <a:schemeClr val="accent2">
                  <a:lumMod val="20000"/>
                  <a:lumOff val="8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CPU</a:t>
                </a:r>
              </a:p>
            </p:txBody>
          </p:sp>
          <p:sp>
            <p:nvSpPr>
              <p:cNvPr id="23" name="Rectangle 22"/>
              <p:cNvSpPr/>
              <p:nvPr/>
            </p:nvSpPr>
            <p:spPr>
              <a:xfrm>
                <a:off x="6290553" y="5478939"/>
                <a:ext cx="685800" cy="228600"/>
              </a:xfrm>
              <a:prstGeom prst="rect">
                <a:avLst/>
              </a:prstGeom>
              <a:solidFill>
                <a:schemeClr val="accent5">
                  <a:lumMod val="20000"/>
                  <a:lumOff val="8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Memory</a:t>
                </a:r>
              </a:p>
            </p:txBody>
          </p:sp>
          <p:sp>
            <p:nvSpPr>
              <p:cNvPr id="24" name="Rectangle 23"/>
              <p:cNvSpPr/>
              <p:nvPr/>
            </p:nvSpPr>
            <p:spPr>
              <a:xfrm>
                <a:off x="2175753" y="6157278"/>
                <a:ext cx="4800600" cy="2286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Interconnect</a:t>
                </a:r>
              </a:p>
            </p:txBody>
          </p:sp>
          <p:sp>
            <p:nvSpPr>
              <p:cNvPr id="25" name="Rectangle 24"/>
              <p:cNvSpPr/>
              <p:nvPr/>
            </p:nvSpPr>
            <p:spPr>
              <a:xfrm>
                <a:off x="2099553" y="4709478"/>
                <a:ext cx="838200" cy="106680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3239310" y="4709478"/>
                <a:ext cx="838200" cy="106680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4379067" y="4709478"/>
                <a:ext cx="838200" cy="106680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6214353" y="4709478"/>
                <a:ext cx="838200" cy="106680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5" name="Straight Arrow Connector 44"/>
              <p:cNvCxnSpPr>
                <a:stCxn id="16" idx="2"/>
                <a:endCxn id="17" idx="0"/>
              </p:cNvCxnSpPr>
              <p:nvPr/>
            </p:nvCxnSpPr>
            <p:spPr>
              <a:xfrm>
                <a:off x="2518653" y="5158899"/>
                <a:ext cx="0" cy="32004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a:stCxn id="18" idx="2"/>
                <a:endCxn id="19" idx="0"/>
              </p:cNvCxnSpPr>
              <p:nvPr/>
            </p:nvCxnSpPr>
            <p:spPr>
              <a:xfrm>
                <a:off x="3661653" y="5158899"/>
                <a:ext cx="0" cy="32004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a:stCxn id="20" idx="2"/>
                <a:endCxn id="21" idx="0"/>
              </p:cNvCxnSpPr>
              <p:nvPr/>
            </p:nvCxnSpPr>
            <p:spPr>
              <a:xfrm>
                <a:off x="4804653" y="5158899"/>
                <a:ext cx="0" cy="32004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a:stCxn id="22" idx="2"/>
                <a:endCxn id="23" idx="0"/>
              </p:cNvCxnSpPr>
              <p:nvPr/>
            </p:nvCxnSpPr>
            <p:spPr>
              <a:xfrm>
                <a:off x="6633453" y="5158899"/>
                <a:ext cx="0" cy="32004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a:stCxn id="25" idx="2"/>
              </p:cNvCxnSpPr>
              <p:nvPr/>
            </p:nvCxnSpPr>
            <p:spPr>
              <a:xfrm>
                <a:off x="2518653" y="5776278"/>
                <a:ext cx="0" cy="36576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a:stCxn id="26" idx="2"/>
              </p:cNvCxnSpPr>
              <p:nvPr/>
            </p:nvCxnSpPr>
            <p:spPr>
              <a:xfrm flipH="1">
                <a:off x="3657601" y="5776278"/>
                <a:ext cx="809" cy="38100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a:stCxn id="27" idx="2"/>
              </p:cNvCxnSpPr>
              <p:nvPr/>
            </p:nvCxnSpPr>
            <p:spPr>
              <a:xfrm>
                <a:off x="4798167" y="5776278"/>
                <a:ext cx="5650" cy="36576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p:cNvCxnSpPr>
                <a:stCxn id="28" idx="2"/>
              </p:cNvCxnSpPr>
              <p:nvPr/>
            </p:nvCxnSpPr>
            <p:spPr>
              <a:xfrm>
                <a:off x="6633453" y="5776278"/>
                <a:ext cx="0" cy="38100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0" name="TextBox 69"/>
                  <p:cNvSpPr txBox="1"/>
                  <p:nvPr/>
                </p:nvSpPr>
                <p:spPr>
                  <a:xfrm>
                    <a:off x="5517037" y="5027434"/>
                    <a:ext cx="397545"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ea typeface="Cambria Math" panose="02040503050406030204" pitchFamily="18" charset="0"/>
                            </a:rPr>
                            <m:t>⋯</m:t>
                          </m:r>
                        </m:oMath>
                      </m:oMathPara>
                    </a14:m>
                    <a:endParaRPr lang="en-US" sz="2800" dirty="0"/>
                  </a:p>
                </p:txBody>
              </p:sp>
            </mc:Choice>
            <mc:Fallback xmlns="">
              <p:sp>
                <p:nvSpPr>
                  <p:cNvPr id="70" name="TextBox 69"/>
                  <p:cNvSpPr txBox="1">
                    <a:spLocks noRot="1" noChangeAspect="1" noMove="1" noResize="1" noEditPoints="1" noAdjustHandles="1" noChangeArrowheads="1" noChangeShapeType="1" noTextEdit="1"/>
                  </p:cNvSpPr>
                  <p:nvPr/>
                </p:nvSpPr>
                <p:spPr>
                  <a:xfrm>
                    <a:off x="5517037" y="5027434"/>
                    <a:ext cx="397545" cy="430887"/>
                  </a:xfrm>
                  <a:prstGeom prst="rect">
                    <a:avLst/>
                  </a:prstGeom>
                  <a:blipFill>
                    <a:blip r:embed="rId4"/>
                    <a:stretch>
                      <a:fillRect/>
                    </a:stretch>
                  </a:blipFill>
                </p:spPr>
                <p:txBody>
                  <a:bodyPr/>
                  <a:lstStyle/>
                  <a:p>
                    <a:r>
                      <a:rPr lang="en-US">
                        <a:noFill/>
                      </a:rPr>
                      <a:t> </a:t>
                    </a:r>
                  </a:p>
                </p:txBody>
              </p:sp>
            </mc:Fallback>
          </mc:AlternateContent>
        </p:grpSp>
        <p:sp>
          <p:nvSpPr>
            <p:cNvPr id="74" name="Rectangle 73"/>
            <p:cNvSpPr/>
            <p:nvPr/>
          </p:nvSpPr>
          <p:spPr>
            <a:xfrm>
              <a:off x="1609117" y="4252278"/>
              <a:ext cx="5943600" cy="2377122"/>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sz="1400" dirty="0">
                  <a:solidFill>
                    <a:schemeClr val="tx1"/>
                  </a:solidFill>
                </a:rPr>
                <a:t>Distributed Memory System</a:t>
              </a:r>
            </a:p>
          </p:txBody>
        </p:sp>
      </p:grpSp>
    </p:spTree>
    <p:extLst>
      <p:ext uri="{BB962C8B-B14F-4D97-AF65-F5344CB8AC3E}">
        <p14:creationId xmlns:p14="http://schemas.microsoft.com/office/powerpoint/2010/main" val="3412250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AutoShape 2"/>
          <p:cNvSpPr>
            <a:spLocks noGrp="1" noChangeArrowheads="1"/>
          </p:cNvSpPr>
          <p:nvPr>
            <p:ph type="title"/>
          </p:nvPr>
        </p:nvSpPr>
        <p:spPr/>
        <p:txBody>
          <a:bodyPr/>
          <a:lstStyle/>
          <a:p>
            <a:pPr eaLnBrk="1" hangingPunct="1"/>
            <a:r>
              <a:rPr lang="en-US" sz="3200" dirty="0"/>
              <a:t>Distributed Memory Hardware Systems: The Virtual Memory Angle</a:t>
            </a:r>
          </a:p>
        </p:txBody>
      </p:sp>
      <p:sp>
        <p:nvSpPr>
          <p:cNvPr id="8195" name="Rectangle 3"/>
          <p:cNvSpPr>
            <a:spLocks noGrp="1" noChangeArrowheads="1"/>
          </p:cNvSpPr>
          <p:nvPr>
            <p:ph idx="1"/>
          </p:nvPr>
        </p:nvSpPr>
        <p:spPr/>
        <p:txBody>
          <a:bodyPr/>
          <a:lstStyle/>
          <a:p>
            <a:endParaRPr lang="en-US" sz="1900" dirty="0"/>
          </a:p>
          <a:p>
            <a:endParaRPr lang="en-US" sz="1900" dirty="0"/>
          </a:p>
          <a:p>
            <a:r>
              <a:rPr lang="en-US" sz="1900" dirty="0"/>
              <a:t>Typically, parallelism on supercomputers accomplished by interplay between different *processes* and not threads</a:t>
            </a:r>
          </a:p>
          <a:p>
            <a:endParaRPr lang="en-US" sz="1800" dirty="0"/>
          </a:p>
          <a:p>
            <a:endParaRPr lang="en-US" sz="1800" dirty="0"/>
          </a:p>
          <a:p>
            <a:r>
              <a:rPr lang="en-US" sz="1800" dirty="0"/>
              <a:t>Consequence: each process sees its own virtual memory, there’s no overlap</a:t>
            </a:r>
          </a:p>
          <a:p>
            <a:pPr eaLnBrk="1" hangingPunct="1">
              <a:lnSpc>
                <a:spcPct val="90000"/>
              </a:lnSpc>
            </a:pPr>
            <a:endParaRPr lang="en-US" sz="1800" dirty="0"/>
          </a:p>
          <a:p>
            <a:pPr eaLnBrk="1" hangingPunct="1">
              <a:lnSpc>
                <a:spcPct val="90000"/>
              </a:lnSpc>
            </a:pPr>
            <a:endParaRPr lang="en-US" sz="1800" dirty="0"/>
          </a:p>
          <a:p>
            <a:pPr eaLnBrk="1" hangingPunct="1">
              <a:lnSpc>
                <a:spcPct val="90000"/>
              </a:lnSpc>
            </a:pPr>
            <a:r>
              <a:rPr lang="en-US" sz="1800" dirty="0"/>
              <a:t>More tedious to write programs for distributed memory systems since the programmer must keep track of memory usage</a:t>
            </a:r>
          </a:p>
          <a:p>
            <a:endParaRPr lang="en-US" sz="1900" dirty="0"/>
          </a:p>
          <a:p>
            <a:pPr eaLnBrk="1" hangingPunct="1">
              <a:lnSpc>
                <a:spcPct val="90000"/>
              </a:lnSpc>
            </a:pPr>
            <a:endParaRPr lang="en-US" sz="1800" dirty="0"/>
          </a:p>
          <a:p>
            <a:pPr eaLnBrk="1" hangingPunct="1">
              <a:lnSpc>
                <a:spcPct val="90000"/>
              </a:lnSpc>
            </a:pPr>
            <a:endParaRPr lang="en-US" sz="1800" dirty="0"/>
          </a:p>
        </p:txBody>
      </p:sp>
      <p:sp>
        <p:nvSpPr>
          <p:cNvPr id="2" name="Slide Number Placeholder 1"/>
          <p:cNvSpPr>
            <a:spLocks noGrp="1"/>
          </p:cNvSpPr>
          <p:nvPr>
            <p:ph type="sldNum" sz="quarter" idx="12"/>
          </p:nvPr>
        </p:nvSpPr>
        <p:spPr/>
        <p:txBody>
          <a:bodyPr/>
          <a:lstStyle/>
          <a:p>
            <a:fld id="{04A7C484-7E24-447E-8CB0-5149A4D34DEF}" type="slidenum">
              <a:rPr lang="en-US" altLang="en-US" smtClean="0"/>
              <a:pPr/>
              <a:t>66</a:t>
            </a:fld>
            <a:endParaRPr lang="en-US" altLang="en-US"/>
          </a:p>
        </p:txBody>
      </p:sp>
    </p:spTree>
    <p:extLst>
      <p:ext uri="{BB962C8B-B14F-4D97-AF65-F5344CB8AC3E}">
        <p14:creationId xmlns:p14="http://schemas.microsoft.com/office/powerpoint/2010/main" val="214104240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2546" name="Rectangle 2"/>
          <p:cNvSpPr>
            <a:spLocks noGrp="1" noChangeArrowheads="1"/>
          </p:cNvSpPr>
          <p:nvPr>
            <p:ph type="title"/>
          </p:nvPr>
        </p:nvSpPr>
        <p:spPr/>
        <p:txBody>
          <a:bodyPr vert="horz" lIns="90000" tIns="46800" rIns="90000" bIns="46800" rtlCol="0" anchor="ctr">
            <a:normAutofit/>
          </a:bodyPr>
          <a:lstStyle/>
          <a:p>
            <a:pPr defTabSz="4572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de-DE" u="sng" dirty="0"/>
              <a:t>Bandwidths</a:t>
            </a:r>
            <a:r>
              <a:rPr lang="de-DE" dirty="0"/>
              <a:t> in a multi-node, CPU-GPU System</a:t>
            </a:r>
          </a:p>
        </p:txBody>
      </p:sp>
      <p:sp>
        <p:nvSpPr>
          <p:cNvPr id="2" name="Slide Number Placeholder 1"/>
          <p:cNvSpPr>
            <a:spLocks noGrp="1"/>
          </p:cNvSpPr>
          <p:nvPr>
            <p:ph type="sldNum" sz="quarter" idx="12"/>
          </p:nvPr>
        </p:nvSpPr>
        <p:spPr/>
        <p:txBody>
          <a:bodyPr/>
          <a:lstStyle/>
          <a:p>
            <a:fld id="{0DADA60C-5EC0-4A30-9E3E-F1AD4B17CF03}" type="slidenum">
              <a:rPr lang="en-US" altLang="en-US" smtClean="0"/>
              <a:pPr/>
              <a:t>67</a:t>
            </a:fld>
            <a:endParaRPr lang="en-US" altLang="en-US"/>
          </a:p>
        </p:txBody>
      </p:sp>
      <p:sp>
        <p:nvSpPr>
          <p:cNvPr id="26" name="Rectangle 25"/>
          <p:cNvSpPr/>
          <p:nvPr/>
        </p:nvSpPr>
        <p:spPr>
          <a:xfrm>
            <a:off x="7924799" y="1752600"/>
            <a:ext cx="2149929" cy="42672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7" name="Rectangle 26"/>
          <p:cNvSpPr/>
          <p:nvPr/>
        </p:nvSpPr>
        <p:spPr>
          <a:xfrm>
            <a:off x="3657600" y="4648200"/>
            <a:ext cx="2667000" cy="1371600"/>
          </a:xfrm>
          <a:prstGeom prst="rect">
            <a:avLst/>
          </a:prstGeom>
          <a:solidFill>
            <a:srgbClr val="008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System Memory</a:t>
            </a:r>
          </a:p>
        </p:txBody>
      </p:sp>
      <p:sp>
        <p:nvSpPr>
          <p:cNvPr id="28" name="Rectangle 27"/>
          <p:cNvSpPr/>
          <p:nvPr/>
        </p:nvSpPr>
        <p:spPr>
          <a:xfrm>
            <a:off x="3581400" y="1905000"/>
            <a:ext cx="2819400" cy="990600"/>
          </a:xfrm>
          <a:prstGeom prst="rect">
            <a:avLst/>
          </a:prstGeom>
          <a:solidFill>
            <a:srgbClr val="66006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9" name="Rectangle 28"/>
          <p:cNvSpPr/>
          <p:nvPr/>
        </p:nvSpPr>
        <p:spPr>
          <a:xfrm>
            <a:off x="8305800" y="1828801"/>
            <a:ext cx="1447800" cy="1002323"/>
          </a:xfrm>
          <a:prstGeom prst="rect">
            <a:avLst/>
          </a:prstGeom>
          <a:solidFill>
            <a:schemeClr val="accent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GPU cores</a:t>
            </a:r>
          </a:p>
        </p:txBody>
      </p:sp>
      <p:cxnSp>
        <p:nvCxnSpPr>
          <p:cNvPr id="31" name="Straight Connector 30"/>
          <p:cNvCxnSpPr>
            <a:stCxn id="27" idx="3"/>
            <a:endCxn id="30" idx="1"/>
          </p:cNvCxnSpPr>
          <p:nvPr/>
        </p:nvCxnSpPr>
        <p:spPr>
          <a:xfrm>
            <a:off x="6324600" y="5334000"/>
            <a:ext cx="1981200" cy="0"/>
          </a:xfrm>
          <a:prstGeom prst="line">
            <a:avLst/>
          </a:prstGeom>
          <a:ln w="152400" cmpd="sng"/>
        </p:spPr>
        <p:style>
          <a:lnRef idx="2">
            <a:schemeClr val="dk1"/>
          </a:lnRef>
          <a:fillRef idx="0">
            <a:schemeClr val="dk1"/>
          </a:fillRef>
          <a:effectRef idx="1">
            <a:schemeClr val="dk1"/>
          </a:effectRef>
          <a:fontRef idx="minor">
            <a:schemeClr val="tx1"/>
          </a:fontRef>
        </p:style>
      </p:cxnSp>
      <p:cxnSp>
        <p:nvCxnSpPr>
          <p:cNvPr id="32" name="Straight Connector 31"/>
          <p:cNvCxnSpPr>
            <a:stCxn id="29" idx="2"/>
            <a:endCxn id="30" idx="0"/>
          </p:cNvCxnSpPr>
          <p:nvPr/>
        </p:nvCxnSpPr>
        <p:spPr>
          <a:xfrm>
            <a:off x="9029700" y="2831122"/>
            <a:ext cx="0" cy="2011680"/>
          </a:xfrm>
          <a:prstGeom prst="line">
            <a:avLst/>
          </a:prstGeom>
          <a:ln w="508000" cmpd="sng"/>
        </p:spPr>
        <p:style>
          <a:lnRef idx="2">
            <a:schemeClr val="dk1"/>
          </a:lnRef>
          <a:fillRef idx="0">
            <a:schemeClr val="dk1"/>
          </a:fillRef>
          <a:effectRef idx="1">
            <a:schemeClr val="dk1"/>
          </a:effectRef>
          <a:fontRef idx="minor">
            <a:schemeClr val="tx1"/>
          </a:fontRef>
        </p:style>
      </p:cxnSp>
      <p:cxnSp>
        <p:nvCxnSpPr>
          <p:cNvPr id="33" name="Straight Connector 32"/>
          <p:cNvCxnSpPr>
            <a:stCxn id="27" idx="0"/>
            <a:endCxn id="28" idx="2"/>
          </p:cNvCxnSpPr>
          <p:nvPr/>
        </p:nvCxnSpPr>
        <p:spPr>
          <a:xfrm flipV="1">
            <a:off x="4991100" y="2895600"/>
            <a:ext cx="0" cy="1752600"/>
          </a:xfrm>
          <a:prstGeom prst="line">
            <a:avLst/>
          </a:prstGeom>
          <a:ln w="215900" cmpd="sng"/>
        </p:spPr>
        <p:style>
          <a:lnRef idx="2">
            <a:schemeClr val="dk1"/>
          </a:lnRef>
          <a:fillRef idx="0">
            <a:schemeClr val="dk1"/>
          </a:fillRef>
          <a:effectRef idx="1">
            <a:schemeClr val="dk1"/>
          </a:effectRef>
          <a:fontRef idx="minor">
            <a:schemeClr val="tx1"/>
          </a:fontRef>
        </p:style>
      </p:cxnSp>
      <p:cxnSp>
        <p:nvCxnSpPr>
          <p:cNvPr id="34" name="Straight Connector 33"/>
          <p:cNvCxnSpPr>
            <a:cxnSpLocks/>
            <a:endCxn id="27" idx="1"/>
          </p:cNvCxnSpPr>
          <p:nvPr/>
        </p:nvCxnSpPr>
        <p:spPr>
          <a:xfrm>
            <a:off x="630382" y="5334000"/>
            <a:ext cx="3027218" cy="0"/>
          </a:xfrm>
          <a:prstGeom prst="line">
            <a:avLst/>
          </a:prstGeom>
          <a:ln w="76200" cmpd="sng"/>
        </p:spPr>
        <p:style>
          <a:lnRef idx="2">
            <a:schemeClr val="dk1"/>
          </a:lnRef>
          <a:fillRef idx="0">
            <a:schemeClr val="dk1"/>
          </a:fillRef>
          <a:effectRef idx="1">
            <a:schemeClr val="dk1"/>
          </a:effectRef>
          <a:fontRef idx="minor">
            <a:schemeClr val="tx1"/>
          </a:fontRef>
        </p:style>
      </p:cxnSp>
      <p:sp>
        <p:nvSpPr>
          <p:cNvPr id="35" name="Rectangle 34"/>
          <p:cNvSpPr/>
          <p:nvPr/>
        </p:nvSpPr>
        <p:spPr>
          <a:xfrm>
            <a:off x="4097719" y="3362980"/>
            <a:ext cx="829073" cy="523220"/>
          </a:xfrm>
          <a:prstGeom prst="rect">
            <a:avLst/>
          </a:prstGeom>
        </p:spPr>
        <p:txBody>
          <a:bodyPr wrap="none">
            <a:spAutoFit/>
          </a:bodyPr>
          <a:lstStyle/>
          <a:p>
            <a:pPr algn="r"/>
            <a:r>
              <a:rPr lang="en-US" sz="1400" b="1" dirty="0">
                <a:solidFill>
                  <a:srgbClr val="FFC000"/>
                </a:solidFill>
                <a:latin typeface="Courier"/>
                <a:cs typeface="Courier"/>
              </a:rPr>
              <a:t>50-100</a:t>
            </a:r>
          </a:p>
          <a:p>
            <a:pPr algn="r"/>
            <a:r>
              <a:rPr lang="en-US" sz="1400" b="1" dirty="0">
                <a:solidFill>
                  <a:srgbClr val="FFC000"/>
                </a:solidFill>
                <a:latin typeface="Courier"/>
                <a:cs typeface="Courier"/>
              </a:rPr>
              <a:t>GB/s</a:t>
            </a:r>
          </a:p>
        </p:txBody>
      </p:sp>
      <p:sp>
        <p:nvSpPr>
          <p:cNvPr id="36" name="Rectangle 35"/>
          <p:cNvSpPr/>
          <p:nvPr/>
        </p:nvSpPr>
        <p:spPr>
          <a:xfrm>
            <a:off x="6477001" y="4876801"/>
            <a:ext cx="1151277" cy="307777"/>
          </a:xfrm>
          <a:prstGeom prst="rect">
            <a:avLst/>
          </a:prstGeom>
        </p:spPr>
        <p:txBody>
          <a:bodyPr wrap="none">
            <a:spAutoFit/>
          </a:bodyPr>
          <a:lstStyle/>
          <a:p>
            <a:r>
              <a:rPr lang="en-US" sz="1400" b="1" dirty="0">
                <a:solidFill>
                  <a:srgbClr val="FFC000"/>
                </a:solidFill>
                <a:latin typeface="Courier"/>
                <a:cs typeface="Courier"/>
              </a:rPr>
              <a:t>8-16 GB/s</a:t>
            </a:r>
          </a:p>
        </p:txBody>
      </p:sp>
      <p:sp>
        <p:nvSpPr>
          <p:cNvPr id="37" name="Rectangle 36"/>
          <p:cNvSpPr/>
          <p:nvPr/>
        </p:nvSpPr>
        <p:spPr>
          <a:xfrm>
            <a:off x="6934200" y="3429000"/>
            <a:ext cx="1828800" cy="523220"/>
          </a:xfrm>
          <a:prstGeom prst="rect">
            <a:avLst/>
          </a:prstGeom>
        </p:spPr>
        <p:txBody>
          <a:bodyPr wrap="square">
            <a:spAutoFit/>
          </a:bodyPr>
          <a:lstStyle/>
          <a:p>
            <a:pPr algn="r"/>
            <a:r>
              <a:rPr lang="en-US" sz="1400" b="1" dirty="0">
                <a:solidFill>
                  <a:srgbClr val="FFC000"/>
                </a:solidFill>
                <a:latin typeface="Courier"/>
                <a:cs typeface="Courier"/>
              </a:rPr>
              <a:t>900</a:t>
            </a:r>
          </a:p>
          <a:p>
            <a:pPr algn="r"/>
            <a:r>
              <a:rPr lang="en-US" sz="1400" b="1" dirty="0">
                <a:solidFill>
                  <a:srgbClr val="FFC000"/>
                </a:solidFill>
                <a:latin typeface="Courier"/>
                <a:cs typeface="Courier"/>
              </a:rPr>
              <a:t>GB/s</a:t>
            </a:r>
          </a:p>
        </p:txBody>
      </p:sp>
      <p:sp>
        <p:nvSpPr>
          <p:cNvPr id="38" name="Rectangle 37"/>
          <p:cNvSpPr/>
          <p:nvPr/>
        </p:nvSpPr>
        <p:spPr>
          <a:xfrm>
            <a:off x="3657600" y="1981201"/>
            <a:ext cx="838200" cy="838199"/>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CPU Core</a:t>
            </a:r>
          </a:p>
        </p:txBody>
      </p:sp>
      <p:sp>
        <p:nvSpPr>
          <p:cNvPr id="39" name="Rectangle 38"/>
          <p:cNvSpPr/>
          <p:nvPr/>
        </p:nvSpPr>
        <p:spPr>
          <a:xfrm>
            <a:off x="5410200" y="1981201"/>
            <a:ext cx="914400" cy="838199"/>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Cache</a:t>
            </a:r>
          </a:p>
        </p:txBody>
      </p:sp>
      <p:sp>
        <p:nvSpPr>
          <p:cNvPr id="40" name="Rectangle 39"/>
          <p:cNvSpPr/>
          <p:nvPr/>
        </p:nvSpPr>
        <p:spPr>
          <a:xfrm>
            <a:off x="2693471" y="5030689"/>
            <a:ext cx="721672" cy="307777"/>
          </a:xfrm>
          <a:prstGeom prst="rect">
            <a:avLst/>
          </a:prstGeom>
        </p:spPr>
        <p:txBody>
          <a:bodyPr wrap="none">
            <a:spAutoFit/>
          </a:bodyPr>
          <a:lstStyle/>
          <a:p>
            <a:r>
              <a:rPr lang="en-US" sz="1400" b="1" dirty="0">
                <a:solidFill>
                  <a:srgbClr val="FFC000"/>
                </a:solidFill>
                <a:latin typeface="Courier"/>
                <a:cs typeface="Courier"/>
              </a:rPr>
              <a:t>6GB/s</a:t>
            </a:r>
          </a:p>
        </p:txBody>
      </p:sp>
      <p:sp>
        <p:nvSpPr>
          <p:cNvPr id="41" name="Rectangle 40"/>
          <p:cNvSpPr/>
          <p:nvPr/>
        </p:nvSpPr>
        <p:spPr>
          <a:xfrm>
            <a:off x="1199082" y="4876801"/>
            <a:ext cx="1295400" cy="738664"/>
          </a:xfrm>
          <a:prstGeom prst="rect">
            <a:avLst/>
          </a:prstGeom>
        </p:spPr>
        <p:txBody>
          <a:bodyPr wrap="square">
            <a:spAutoFit/>
          </a:bodyPr>
          <a:lstStyle/>
          <a:p>
            <a:pPr algn="r"/>
            <a:r>
              <a:rPr lang="en-US" sz="1400" dirty="0" err="1">
                <a:latin typeface="Courier"/>
                <a:cs typeface="Courier"/>
              </a:rPr>
              <a:t>Infiniband</a:t>
            </a:r>
            <a:r>
              <a:rPr lang="en-US" sz="1400" dirty="0">
                <a:latin typeface="Courier"/>
                <a:cs typeface="Courier"/>
              </a:rPr>
              <a:t> to Next Node</a:t>
            </a:r>
          </a:p>
        </p:txBody>
      </p:sp>
      <p:sp>
        <p:nvSpPr>
          <p:cNvPr id="43" name="Rectangle 42"/>
          <p:cNvSpPr/>
          <p:nvPr/>
        </p:nvSpPr>
        <p:spPr>
          <a:xfrm>
            <a:off x="4551653" y="2488300"/>
            <a:ext cx="829073" cy="307777"/>
          </a:xfrm>
          <a:prstGeom prst="rect">
            <a:avLst/>
          </a:prstGeom>
        </p:spPr>
        <p:txBody>
          <a:bodyPr wrap="none">
            <a:spAutoFit/>
          </a:bodyPr>
          <a:lstStyle/>
          <a:p>
            <a:r>
              <a:rPr lang="en-US" sz="1400" b="1" dirty="0">
                <a:solidFill>
                  <a:srgbClr val="FFC000"/>
                </a:solidFill>
                <a:latin typeface="Courier"/>
                <a:cs typeface="Courier"/>
              </a:rPr>
              <a:t>80GB/s</a:t>
            </a:r>
          </a:p>
        </p:txBody>
      </p:sp>
      <p:cxnSp>
        <p:nvCxnSpPr>
          <p:cNvPr id="44" name="Straight Connector 43"/>
          <p:cNvCxnSpPr>
            <a:stCxn id="39" idx="1"/>
            <a:endCxn id="38" idx="3"/>
          </p:cNvCxnSpPr>
          <p:nvPr/>
        </p:nvCxnSpPr>
        <p:spPr>
          <a:xfrm flipH="1">
            <a:off x="4495800" y="2400300"/>
            <a:ext cx="914400" cy="0"/>
          </a:xfrm>
          <a:prstGeom prst="line">
            <a:avLst/>
          </a:prstGeom>
          <a:ln w="254000" cmpd="sng"/>
        </p:spPr>
        <p:style>
          <a:lnRef idx="2">
            <a:schemeClr val="dk1"/>
          </a:lnRef>
          <a:fillRef idx="0">
            <a:schemeClr val="dk1"/>
          </a:fillRef>
          <a:effectRef idx="1">
            <a:schemeClr val="dk1"/>
          </a:effectRef>
          <a:fontRef idx="minor">
            <a:schemeClr val="tx1"/>
          </a:fontRef>
        </p:style>
      </p:cxnSp>
      <p:sp>
        <p:nvSpPr>
          <p:cNvPr id="24" name="Rectangle 23"/>
          <p:cNvSpPr/>
          <p:nvPr/>
        </p:nvSpPr>
        <p:spPr>
          <a:xfrm>
            <a:off x="2552080" y="5410954"/>
            <a:ext cx="864339" cy="430887"/>
          </a:xfrm>
          <a:prstGeom prst="rect">
            <a:avLst/>
          </a:prstGeom>
        </p:spPr>
        <p:txBody>
          <a:bodyPr wrap="none">
            <a:spAutoFit/>
          </a:bodyPr>
          <a:lstStyle/>
          <a:p>
            <a:r>
              <a:rPr lang="en-US" sz="1100" b="1" dirty="0">
                <a:solidFill>
                  <a:srgbClr val="FFC000"/>
                </a:solidFill>
                <a:latin typeface="Courier"/>
                <a:cs typeface="Courier"/>
              </a:rPr>
              <a:t>Latency:</a:t>
            </a:r>
          </a:p>
          <a:p>
            <a:r>
              <a:rPr lang="en-US" sz="1100" b="1" dirty="0">
                <a:solidFill>
                  <a:srgbClr val="FFC000"/>
                </a:solidFill>
                <a:latin typeface="Courier"/>
                <a:cs typeface="Courier"/>
              </a:rPr>
              <a:t>High</a:t>
            </a:r>
          </a:p>
        </p:txBody>
      </p:sp>
      <p:sp>
        <p:nvSpPr>
          <p:cNvPr id="25" name="Rectangle 24"/>
          <p:cNvSpPr/>
          <p:nvPr/>
        </p:nvSpPr>
        <p:spPr>
          <a:xfrm>
            <a:off x="6730632" y="5404308"/>
            <a:ext cx="864339" cy="430887"/>
          </a:xfrm>
          <a:prstGeom prst="rect">
            <a:avLst/>
          </a:prstGeom>
        </p:spPr>
        <p:txBody>
          <a:bodyPr wrap="none">
            <a:spAutoFit/>
          </a:bodyPr>
          <a:lstStyle/>
          <a:p>
            <a:r>
              <a:rPr lang="en-US" sz="1100" b="1" dirty="0">
                <a:solidFill>
                  <a:srgbClr val="FFC000"/>
                </a:solidFill>
                <a:latin typeface="Courier"/>
                <a:cs typeface="Courier"/>
              </a:rPr>
              <a:t>Latency:</a:t>
            </a:r>
          </a:p>
          <a:p>
            <a:r>
              <a:rPr lang="en-US" sz="1100" b="1" dirty="0">
                <a:solidFill>
                  <a:srgbClr val="FFC000"/>
                </a:solidFill>
                <a:latin typeface="Courier"/>
                <a:cs typeface="Courier"/>
              </a:rPr>
              <a:t>Medium</a:t>
            </a:r>
          </a:p>
        </p:txBody>
      </p:sp>
      <p:sp>
        <p:nvSpPr>
          <p:cNvPr id="45" name="Rectangle 44"/>
          <p:cNvSpPr/>
          <p:nvPr/>
        </p:nvSpPr>
        <p:spPr>
          <a:xfrm>
            <a:off x="3834731" y="3915399"/>
            <a:ext cx="1034257" cy="430887"/>
          </a:xfrm>
          <a:prstGeom prst="rect">
            <a:avLst/>
          </a:prstGeom>
        </p:spPr>
        <p:txBody>
          <a:bodyPr wrap="none">
            <a:spAutoFit/>
          </a:bodyPr>
          <a:lstStyle/>
          <a:p>
            <a:pPr algn="r"/>
            <a:r>
              <a:rPr lang="en-US" sz="1100" b="1" dirty="0">
                <a:solidFill>
                  <a:srgbClr val="FFC000"/>
                </a:solidFill>
                <a:latin typeface="Courier"/>
                <a:cs typeface="Courier"/>
              </a:rPr>
              <a:t>Latency:</a:t>
            </a:r>
          </a:p>
          <a:p>
            <a:pPr algn="r"/>
            <a:r>
              <a:rPr lang="en-US" sz="1100" b="1" dirty="0">
                <a:solidFill>
                  <a:srgbClr val="FFC000"/>
                </a:solidFill>
                <a:latin typeface="Courier"/>
                <a:cs typeface="Courier"/>
              </a:rPr>
              <a:t>Medium Low</a:t>
            </a:r>
          </a:p>
        </p:txBody>
      </p:sp>
      <p:sp>
        <p:nvSpPr>
          <p:cNvPr id="46" name="Rectangle 45"/>
          <p:cNvSpPr/>
          <p:nvPr/>
        </p:nvSpPr>
        <p:spPr>
          <a:xfrm>
            <a:off x="4579581" y="1882942"/>
            <a:ext cx="864339" cy="430887"/>
          </a:xfrm>
          <a:prstGeom prst="rect">
            <a:avLst/>
          </a:prstGeom>
        </p:spPr>
        <p:txBody>
          <a:bodyPr wrap="none">
            <a:spAutoFit/>
          </a:bodyPr>
          <a:lstStyle/>
          <a:p>
            <a:pPr algn="ctr"/>
            <a:r>
              <a:rPr lang="en-US" sz="1100" b="1" dirty="0">
                <a:solidFill>
                  <a:srgbClr val="FFC000"/>
                </a:solidFill>
                <a:latin typeface="Courier"/>
                <a:cs typeface="Courier"/>
              </a:rPr>
              <a:t>Latency:</a:t>
            </a:r>
          </a:p>
          <a:p>
            <a:pPr algn="ctr"/>
            <a:r>
              <a:rPr lang="en-US" sz="1100" b="1" dirty="0">
                <a:solidFill>
                  <a:srgbClr val="FFC000"/>
                </a:solidFill>
                <a:latin typeface="Courier"/>
                <a:cs typeface="Courier"/>
              </a:rPr>
              <a:t>Low</a:t>
            </a:r>
          </a:p>
        </p:txBody>
      </p:sp>
      <p:sp>
        <p:nvSpPr>
          <p:cNvPr id="47" name="Rectangle 46"/>
          <p:cNvSpPr/>
          <p:nvPr/>
        </p:nvSpPr>
        <p:spPr>
          <a:xfrm>
            <a:off x="7822265" y="4130842"/>
            <a:ext cx="1034257" cy="430887"/>
          </a:xfrm>
          <a:prstGeom prst="rect">
            <a:avLst/>
          </a:prstGeom>
        </p:spPr>
        <p:txBody>
          <a:bodyPr wrap="none">
            <a:spAutoFit/>
          </a:bodyPr>
          <a:lstStyle/>
          <a:p>
            <a:pPr algn="r"/>
            <a:r>
              <a:rPr lang="en-US" sz="1100" b="1" dirty="0">
                <a:solidFill>
                  <a:srgbClr val="FFC000"/>
                </a:solidFill>
                <a:latin typeface="Courier"/>
                <a:cs typeface="Courier"/>
              </a:rPr>
              <a:t>Latency:</a:t>
            </a:r>
          </a:p>
          <a:p>
            <a:pPr algn="r"/>
            <a:r>
              <a:rPr lang="en-US" sz="1100" b="1" dirty="0">
                <a:solidFill>
                  <a:srgbClr val="FFC000"/>
                </a:solidFill>
                <a:latin typeface="Courier"/>
                <a:cs typeface="Courier"/>
              </a:rPr>
              <a:t>Pretty Low</a:t>
            </a:r>
          </a:p>
        </p:txBody>
      </p:sp>
      <p:sp>
        <p:nvSpPr>
          <p:cNvPr id="42" name="Rectangle 41"/>
          <p:cNvSpPr/>
          <p:nvPr/>
        </p:nvSpPr>
        <p:spPr>
          <a:xfrm>
            <a:off x="188672" y="961901"/>
            <a:ext cx="2034981" cy="1200329"/>
          </a:xfrm>
          <a:prstGeom prst="rect">
            <a:avLst/>
          </a:prstGeom>
        </p:spPr>
        <p:txBody>
          <a:bodyPr wrap="none">
            <a:spAutoFit/>
          </a:bodyPr>
          <a:lstStyle/>
          <a:p>
            <a:r>
              <a:rPr lang="en-US" dirty="0"/>
              <a:t>NOTE: The </a:t>
            </a:r>
            <a:r>
              <a:rPr lang="en-US" b="1" u="sng" dirty="0"/>
              <a:t>width</a:t>
            </a:r>
            <a:r>
              <a:rPr lang="en-US" dirty="0"/>
              <a:t> </a:t>
            </a:r>
            <a:br>
              <a:rPr lang="en-US" dirty="0"/>
            </a:br>
            <a:r>
              <a:rPr lang="en-US" dirty="0"/>
              <a:t>of the black lines is</a:t>
            </a:r>
            <a:br>
              <a:rPr lang="en-US" dirty="0"/>
            </a:br>
            <a:r>
              <a:rPr lang="en-US" dirty="0"/>
              <a:t>proportional to the </a:t>
            </a:r>
            <a:br>
              <a:rPr lang="en-US" dirty="0"/>
            </a:br>
            <a:r>
              <a:rPr lang="en-US" dirty="0"/>
              <a:t>bandwidth.</a:t>
            </a:r>
          </a:p>
        </p:txBody>
      </p:sp>
      <p:sp>
        <p:nvSpPr>
          <p:cNvPr id="30" name="Rectangle 29"/>
          <p:cNvSpPr/>
          <p:nvPr/>
        </p:nvSpPr>
        <p:spPr>
          <a:xfrm>
            <a:off x="8305800" y="4762500"/>
            <a:ext cx="1447800" cy="1143000"/>
          </a:xfrm>
          <a:prstGeom prst="rect">
            <a:avLst/>
          </a:prstGeom>
          <a:solidFill>
            <a:schemeClr val="tx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GPU Memory</a:t>
            </a:r>
          </a:p>
        </p:txBody>
      </p:sp>
      <p:sp>
        <p:nvSpPr>
          <p:cNvPr id="3" name="Right Brace 2"/>
          <p:cNvSpPr/>
          <p:nvPr/>
        </p:nvSpPr>
        <p:spPr>
          <a:xfrm>
            <a:off x="10037194" y="1753739"/>
            <a:ext cx="225340" cy="4267200"/>
          </a:xfrm>
          <a:prstGeom prst="rightBrace">
            <a:avLst>
              <a:gd name="adj1" fmla="val 47736"/>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 name="Rectangle 3"/>
          <p:cNvSpPr/>
          <p:nvPr/>
        </p:nvSpPr>
        <p:spPr>
          <a:xfrm>
            <a:off x="9672009" y="3696585"/>
            <a:ext cx="1235146" cy="646331"/>
          </a:xfrm>
          <a:prstGeom prst="rect">
            <a:avLst/>
          </a:prstGeom>
        </p:spPr>
        <p:txBody>
          <a:bodyPr wrap="none">
            <a:spAutoFit/>
          </a:bodyPr>
          <a:lstStyle/>
          <a:p>
            <a:pPr algn="r"/>
            <a:r>
              <a:rPr lang="en-US" dirty="0"/>
              <a:t>GPU </a:t>
            </a:r>
            <a:br>
              <a:rPr lang="en-US" dirty="0"/>
            </a:br>
            <a:r>
              <a:rPr lang="en-US" dirty="0"/>
              <a:t>accelerator</a:t>
            </a:r>
          </a:p>
        </p:txBody>
      </p:sp>
      <p:grpSp>
        <p:nvGrpSpPr>
          <p:cNvPr id="8" name="Group 7"/>
          <p:cNvGrpSpPr/>
          <p:nvPr/>
        </p:nvGrpSpPr>
        <p:grpSpPr>
          <a:xfrm>
            <a:off x="1620422" y="5841840"/>
            <a:ext cx="1960978" cy="718103"/>
            <a:chOff x="1620422" y="5841840"/>
            <a:chExt cx="1960978" cy="718103"/>
          </a:xfrm>
        </p:grpSpPr>
        <p:sp>
          <p:nvSpPr>
            <p:cNvPr id="6" name="Rectangle 5"/>
            <p:cNvSpPr/>
            <p:nvPr/>
          </p:nvSpPr>
          <p:spPr>
            <a:xfrm>
              <a:off x="1809585" y="6098278"/>
              <a:ext cx="1634294" cy="461665"/>
            </a:xfrm>
            <a:prstGeom prst="rect">
              <a:avLst/>
            </a:prstGeom>
          </p:spPr>
          <p:txBody>
            <a:bodyPr wrap="none">
              <a:spAutoFit/>
            </a:bodyPr>
            <a:lstStyle/>
            <a:p>
              <a:r>
                <a:rPr lang="en-US" sz="1200" b="1" dirty="0">
                  <a:solidFill>
                    <a:srgbClr val="C00000"/>
                  </a:solidFill>
                </a:rPr>
                <a:t>This is important over </a:t>
              </a:r>
              <a:br>
                <a:rPr lang="en-US" sz="1200" b="1" dirty="0">
                  <a:solidFill>
                    <a:srgbClr val="C00000"/>
                  </a:solidFill>
                </a:rPr>
              </a:br>
              <a:r>
                <a:rPr lang="en-US" sz="1200" b="1" dirty="0">
                  <a:solidFill>
                    <a:srgbClr val="C00000"/>
                  </a:solidFill>
                </a:rPr>
                <a:t>the next two lectures</a:t>
              </a:r>
            </a:p>
          </p:txBody>
        </p:sp>
        <p:sp>
          <p:nvSpPr>
            <p:cNvPr id="7" name="Left Brace 6"/>
            <p:cNvSpPr/>
            <p:nvPr/>
          </p:nvSpPr>
          <p:spPr>
            <a:xfrm rot="16200000">
              <a:off x="2495779" y="4966483"/>
              <a:ext cx="210263" cy="1960978"/>
            </a:xfrm>
            <a:prstGeom prst="leftBrace">
              <a:avLst>
                <a:gd name="adj1" fmla="val 52520"/>
                <a:gd name="adj2" fmla="val 23069"/>
              </a:avLst>
            </a:prstGeom>
            <a:ln w="158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48" name="Rectangle 47">
            <a:extLst>
              <a:ext uri="{FF2B5EF4-FFF2-40B4-BE49-F238E27FC236}">
                <a16:creationId xmlns:a16="http://schemas.microsoft.com/office/drawing/2014/main" id="{749143AC-0CA9-45FA-98F9-BF53BCEAF542}"/>
              </a:ext>
            </a:extLst>
          </p:cNvPr>
          <p:cNvSpPr/>
          <p:nvPr/>
        </p:nvSpPr>
        <p:spPr>
          <a:xfrm>
            <a:off x="3382940" y="1412543"/>
            <a:ext cx="7555742" cy="4831308"/>
          </a:xfrm>
          <a:prstGeom prst="rect">
            <a:avLst/>
          </a:prstGeom>
          <a:solidFill>
            <a:schemeClr val="accent1">
              <a:alpha val="2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Arrow: Right 49">
            <a:extLst>
              <a:ext uri="{FF2B5EF4-FFF2-40B4-BE49-F238E27FC236}">
                <a16:creationId xmlns:a16="http://schemas.microsoft.com/office/drawing/2014/main" id="{F458FDAE-02FF-414D-B10D-539025EBD7BF}"/>
              </a:ext>
            </a:extLst>
          </p:cNvPr>
          <p:cNvSpPr/>
          <p:nvPr/>
        </p:nvSpPr>
        <p:spPr>
          <a:xfrm>
            <a:off x="2910481" y="3254630"/>
            <a:ext cx="313898" cy="3684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BEB0BE1D-AB11-4B5F-B0BE-1E59445601E5}"/>
              </a:ext>
            </a:extLst>
          </p:cNvPr>
          <p:cNvSpPr/>
          <p:nvPr/>
        </p:nvSpPr>
        <p:spPr>
          <a:xfrm>
            <a:off x="906362" y="2859882"/>
            <a:ext cx="1989391" cy="1200329"/>
          </a:xfrm>
          <a:prstGeom prst="rect">
            <a:avLst/>
          </a:prstGeom>
        </p:spPr>
        <p:txBody>
          <a:bodyPr wrap="none">
            <a:spAutoFit/>
          </a:bodyPr>
          <a:lstStyle/>
          <a:p>
            <a:pPr algn="r"/>
            <a:r>
              <a:rPr lang="en-US" dirty="0"/>
              <a:t>The typical node,</a:t>
            </a:r>
            <a:br>
              <a:rPr lang="en-US" dirty="0"/>
            </a:br>
            <a:r>
              <a:rPr lang="en-US" dirty="0"/>
              <a:t>connected to other</a:t>
            </a:r>
            <a:br>
              <a:rPr lang="en-US" dirty="0"/>
            </a:br>
            <a:r>
              <a:rPr lang="en-US" dirty="0"/>
              <a:t>nodes in a </a:t>
            </a:r>
            <a:br>
              <a:rPr lang="en-US" dirty="0"/>
            </a:br>
            <a:r>
              <a:rPr lang="en-US" dirty="0"/>
              <a:t>supercomputer</a:t>
            </a:r>
          </a:p>
        </p:txBody>
      </p:sp>
      <p:cxnSp>
        <p:nvCxnSpPr>
          <p:cNvPr id="13" name="Straight Arrow Connector 12">
            <a:extLst>
              <a:ext uri="{FF2B5EF4-FFF2-40B4-BE49-F238E27FC236}">
                <a16:creationId xmlns:a16="http://schemas.microsoft.com/office/drawing/2014/main" id="{66373E90-401B-4AE8-B83B-AEAA97528BD4}"/>
              </a:ext>
            </a:extLst>
          </p:cNvPr>
          <p:cNvCxnSpPr>
            <a:cxnSpLocks/>
          </p:cNvCxnSpPr>
          <p:nvPr/>
        </p:nvCxnSpPr>
        <p:spPr>
          <a:xfrm>
            <a:off x="1109184" y="3429000"/>
            <a:ext cx="0" cy="18171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2395431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a:t>A “High Performance Computing” Digression</a:t>
            </a:r>
          </a:p>
        </p:txBody>
      </p:sp>
      <p:sp>
        <p:nvSpPr>
          <p:cNvPr id="4" name="Content Placeholder 3"/>
          <p:cNvSpPr>
            <a:spLocks noGrp="1"/>
          </p:cNvSpPr>
          <p:nvPr>
            <p:ph idx="1"/>
          </p:nvPr>
        </p:nvSpPr>
        <p:spPr/>
        <p:txBody>
          <a:bodyPr/>
          <a:lstStyle/>
          <a:p>
            <a:pPr lvl="1"/>
            <a:endParaRPr lang="en-US" sz="1600" dirty="0"/>
          </a:p>
          <a:p>
            <a:r>
              <a:rPr lang="en-US" sz="2000" dirty="0">
                <a:solidFill>
                  <a:srgbClr val="0070C0"/>
                </a:solidFill>
              </a:rPr>
              <a:t>High Performance Computing</a:t>
            </a:r>
            <a:r>
              <a:rPr lang="en-US" sz="2000" dirty="0"/>
              <a:t>, to an expert, has a very precise meaning: supercomputing</a:t>
            </a:r>
          </a:p>
          <a:p>
            <a:pPr lvl="1"/>
            <a:r>
              <a:rPr lang="en-US" sz="1800" dirty="0"/>
              <a:t>HPC entails the idea of a bunch of nodes linked through fast interconnect trying to solve </a:t>
            </a:r>
            <a:r>
              <a:rPr lang="en-US" sz="1800" dirty="0">
                <a:solidFill>
                  <a:srgbClr val="0070C0"/>
                </a:solidFill>
              </a:rPr>
              <a:t>together</a:t>
            </a:r>
            <a:r>
              <a:rPr lang="en-US" sz="1800" dirty="0"/>
              <a:t> one big problem</a:t>
            </a:r>
          </a:p>
          <a:p>
            <a:endParaRPr lang="en-US" sz="2100" dirty="0"/>
          </a:p>
          <a:p>
            <a:endParaRPr lang="en-US" sz="2100" dirty="0"/>
          </a:p>
          <a:p>
            <a:r>
              <a:rPr lang="en-US" sz="2000" dirty="0"/>
              <a:t>This class “759: </a:t>
            </a:r>
            <a:r>
              <a:rPr lang="en-US" sz="2000" dirty="0">
                <a:solidFill>
                  <a:srgbClr val="C00000"/>
                </a:solidFill>
              </a:rPr>
              <a:t>High Performance Computing</a:t>
            </a:r>
            <a:r>
              <a:rPr lang="en-US" sz="2000" dirty="0"/>
              <a:t> for Applications in Engineering”</a:t>
            </a:r>
          </a:p>
          <a:p>
            <a:pPr lvl="1"/>
            <a:r>
              <a:rPr lang="en-US" sz="1600" dirty="0"/>
              <a:t>High performance computing: you compute at the bounds (bandwidth bound or compute bound)</a:t>
            </a:r>
          </a:p>
          <a:p>
            <a:endParaRPr lang="en-US" sz="2000" dirty="0"/>
          </a:p>
          <a:p>
            <a:endParaRPr lang="en-US" sz="2000" dirty="0"/>
          </a:p>
          <a:p>
            <a:r>
              <a:rPr lang="en-US" sz="2000" dirty="0"/>
              <a:t>The terms in </a:t>
            </a:r>
            <a:r>
              <a:rPr lang="en-US" sz="2000" dirty="0">
                <a:solidFill>
                  <a:srgbClr val="0070C0"/>
                </a:solidFill>
              </a:rPr>
              <a:t>blue</a:t>
            </a:r>
            <a:r>
              <a:rPr lang="en-US" sz="2000" dirty="0"/>
              <a:t> and </a:t>
            </a:r>
            <a:r>
              <a:rPr lang="en-US" sz="2000" dirty="0">
                <a:solidFill>
                  <a:srgbClr val="C00000"/>
                </a:solidFill>
              </a:rPr>
              <a:t>red</a:t>
            </a:r>
            <a:r>
              <a:rPr lang="en-US" sz="2000" dirty="0"/>
              <a:t>: same syntax, different semantics</a:t>
            </a:r>
          </a:p>
          <a:p>
            <a:pPr lvl="1"/>
            <a:r>
              <a:rPr lang="en-US" sz="1600" dirty="0"/>
              <a:t>A </a:t>
            </a:r>
            <a:r>
              <a:rPr lang="en-US" sz="1600" dirty="0">
                <a:solidFill>
                  <a:srgbClr val="0070C0"/>
                </a:solidFill>
              </a:rPr>
              <a:t>way of computing</a:t>
            </a:r>
            <a:r>
              <a:rPr lang="en-US" sz="1600" dirty="0"/>
              <a:t> vs. an </a:t>
            </a:r>
            <a:r>
              <a:rPr lang="en-US" sz="1600" dirty="0">
                <a:solidFill>
                  <a:srgbClr val="C00000"/>
                </a:solidFill>
              </a:rPr>
              <a:t>attribute </a:t>
            </a:r>
            <a:r>
              <a:rPr lang="en-US" sz="1600" dirty="0"/>
              <a:t>of a program</a:t>
            </a:r>
          </a:p>
        </p:txBody>
      </p:sp>
      <p:sp>
        <p:nvSpPr>
          <p:cNvPr id="2" name="Slide Number Placeholder 1"/>
          <p:cNvSpPr>
            <a:spLocks noGrp="1"/>
          </p:cNvSpPr>
          <p:nvPr>
            <p:ph type="sldNum" sz="quarter" idx="12"/>
          </p:nvPr>
        </p:nvSpPr>
        <p:spPr/>
        <p:txBody>
          <a:bodyPr/>
          <a:lstStyle/>
          <a:p>
            <a:fld id="{A9896A52-3313-4A10-8B45-3E5624BFC511}" type="slidenum">
              <a:rPr lang="en-US" altLang="en-US" smtClean="0"/>
              <a:pPr/>
              <a:t>68</a:t>
            </a:fld>
            <a:endParaRPr lang="en-US" altLang="en-US"/>
          </a:p>
        </p:txBody>
      </p:sp>
    </p:spTree>
    <p:extLst>
      <p:ext uri="{BB962C8B-B14F-4D97-AF65-F5344CB8AC3E}">
        <p14:creationId xmlns:p14="http://schemas.microsoft.com/office/powerpoint/2010/main" val="332279461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8578" name="Rectangle 2"/>
          <p:cNvSpPr>
            <a:spLocks noGrp="1" noChangeArrowheads="1"/>
          </p:cNvSpPr>
          <p:nvPr>
            <p:ph type="title"/>
          </p:nvPr>
        </p:nvSpPr>
        <p:spPr/>
        <p:txBody>
          <a:bodyPr>
            <a:normAutofit/>
          </a:bodyPr>
          <a:lstStyle/>
          <a:p>
            <a:r>
              <a:rPr lang="en-US" sz="3000" dirty="0"/>
              <a:t>High Performance Computing (HPC) vs. High Throughput Computing (HTC)</a:t>
            </a:r>
          </a:p>
        </p:txBody>
      </p:sp>
      <p:sp>
        <p:nvSpPr>
          <p:cNvPr id="408579" name="Rectangle 3"/>
          <p:cNvSpPr>
            <a:spLocks noGrp="1" noChangeArrowheads="1"/>
          </p:cNvSpPr>
          <p:nvPr>
            <p:ph idx="1"/>
          </p:nvPr>
        </p:nvSpPr>
        <p:spPr/>
        <p:txBody>
          <a:bodyPr/>
          <a:lstStyle/>
          <a:p>
            <a:pPr>
              <a:lnSpc>
                <a:spcPct val="82000"/>
              </a:lnSpc>
            </a:pPr>
            <a:endParaRPr lang="en-GB" sz="2000" dirty="0"/>
          </a:p>
          <a:p>
            <a:pPr>
              <a:lnSpc>
                <a:spcPct val="82000"/>
              </a:lnSpc>
            </a:pPr>
            <a:endParaRPr lang="en-GB" sz="2000" dirty="0"/>
          </a:p>
          <a:p>
            <a:pPr>
              <a:lnSpc>
                <a:spcPct val="82000"/>
              </a:lnSpc>
            </a:pPr>
            <a:r>
              <a:rPr lang="en-GB" sz="2000" dirty="0"/>
              <a:t>High Performance Computing</a:t>
            </a:r>
          </a:p>
          <a:p>
            <a:pPr lvl="1">
              <a:lnSpc>
                <a:spcPct val="82000"/>
              </a:lnSpc>
            </a:pPr>
            <a:r>
              <a:rPr lang="en-GB" sz="1600" dirty="0"/>
              <a:t>The idea: run </a:t>
            </a:r>
            <a:r>
              <a:rPr lang="en-GB" sz="1600" dirty="0">
                <a:solidFill>
                  <a:srgbClr val="0070C0"/>
                </a:solidFill>
              </a:rPr>
              <a:t>one</a:t>
            </a:r>
            <a:r>
              <a:rPr lang="en-GB" sz="1600" dirty="0"/>
              <a:t> executable as fast as you can</a:t>
            </a:r>
          </a:p>
          <a:p>
            <a:pPr lvl="2">
              <a:lnSpc>
                <a:spcPct val="82000"/>
              </a:lnSpc>
            </a:pPr>
            <a:r>
              <a:rPr lang="en-GB" sz="1400" dirty="0"/>
              <a:t>Might spend one month running one DFT job or a week on a CFD job…</a:t>
            </a:r>
          </a:p>
          <a:p>
            <a:pPr lvl="2">
              <a:lnSpc>
                <a:spcPct val="82000"/>
              </a:lnSpc>
            </a:pPr>
            <a:endParaRPr lang="en-GB" dirty="0"/>
          </a:p>
          <a:p>
            <a:pPr lvl="2">
              <a:lnSpc>
                <a:spcPct val="82000"/>
              </a:lnSpc>
            </a:pPr>
            <a:endParaRPr lang="en-GB" dirty="0"/>
          </a:p>
          <a:p>
            <a:pPr>
              <a:lnSpc>
                <a:spcPct val="82000"/>
              </a:lnSpc>
            </a:pPr>
            <a:r>
              <a:rPr lang="en-GB" sz="2000" dirty="0"/>
              <a:t>High Throughput Computing </a:t>
            </a:r>
          </a:p>
          <a:p>
            <a:pPr lvl="1">
              <a:lnSpc>
                <a:spcPct val="82000"/>
              </a:lnSpc>
            </a:pPr>
            <a:r>
              <a:rPr lang="en-GB" sz="1600" dirty="0"/>
              <a:t>The idea: run </a:t>
            </a:r>
            <a:r>
              <a:rPr lang="en-GB" sz="1600" dirty="0">
                <a:solidFill>
                  <a:srgbClr val="0070C0"/>
                </a:solidFill>
              </a:rPr>
              <a:t>many</a:t>
            </a:r>
            <a:r>
              <a:rPr lang="en-GB" sz="1600" dirty="0"/>
              <a:t> executables at the same time on different machines</a:t>
            </a:r>
          </a:p>
          <a:p>
            <a:pPr lvl="1">
              <a:lnSpc>
                <a:spcPct val="82000"/>
              </a:lnSpc>
            </a:pPr>
            <a:r>
              <a:rPr lang="en-GB" sz="1600" dirty="0"/>
              <a:t>Example: bone analysis in ABAQUS</a:t>
            </a:r>
          </a:p>
          <a:p>
            <a:pPr lvl="2">
              <a:lnSpc>
                <a:spcPct val="82000"/>
              </a:lnSpc>
            </a:pPr>
            <a:r>
              <a:rPr lang="en-GB" sz="1400" dirty="0"/>
              <a:t>You have uncertainty in the length of the bone (20 possible lengths) in the material of the bone (10 values for Young’s modulus) in the loading of the bone (50 force values with different magnitude/direction) .  Grand total: 10,000 ABAQUS runs</a:t>
            </a:r>
          </a:p>
          <a:p>
            <a:pPr lvl="2">
              <a:lnSpc>
                <a:spcPct val="82000"/>
              </a:lnSpc>
            </a:pPr>
            <a:r>
              <a:rPr lang="en-GB" sz="1400" dirty="0"/>
              <a:t>We have 1400 workstations hooked up together on-campus -&gt; use Condor to schedule the 10,000 independent ABAQUS jobs and have them run on scattered machines overnight</a:t>
            </a:r>
          </a:p>
        </p:txBody>
      </p:sp>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442229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3B54E61-BE99-4ED3-BC10-BD759FF89BAB}"/>
              </a:ext>
            </a:extLst>
          </p:cNvPr>
          <p:cNvSpPr/>
          <p:nvPr/>
        </p:nvSpPr>
        <p:spPr>
          <a:xfrm>
            <a:off x="6127780" y="2057042"/>
            <a:ext cx="4253828" cy="1477328"/>
          </a:xfrm>
          <a:prstGeom prst="rect">
            <a:avLst/>
          </a:prstGeom>
          <a:solidFill>
            <a:schemeClr val="bg1">
              <a:lumMod val="95000"/>
            </a:schemeClr>
          </a:solidFill>
        </p:spPr>
        <p:txBody>
          <a:bodyPr wrap="square">
            <a:spAutoFit/>
          </a:bodyPr>
          <a:lstStyle/>
          <a:p>
            <a:r>
              <a:rPr lang="en-US" dirty="0">
                <a:solidFill>
                  <a:srgbClr val="008000"/>
                </a:solidFill>
                <a:latin typeface="Consolas" panose="020B0609020204030204" pitchFamily="49" charset="0"/>
              </a:rPr>
              <a:t>/* data structure for vectors */</a:t>
            </a:r>
            <a:endParaRPr lang="en-US" dirty="0">
              <a:solidFill>
                <a:srgbClr val="000000"/>
              </a:solidFill>
              <a:latin typeface="Consolas" panose="020B0609020204030204" pitchFamily="49" charset="0"/>
            </a:endParaRPr>
          </a:p>
          <a:p>
            <a:r>
              <a:rPr lang="en-US" dirty="0">
                <a:solidFill>
                  <a:srgbClr val="0000FF"/>
                </a:solidFill>
                <a:latin typeface="Consolas" panose="020B0609020204030204" pitchFamily="49" charset="0"/>
              </a:rPr>
              <a:t>typedef</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struct</a:t>
            </a:r>
            <a:r>
              <a:rPr lang="en-US"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    </a:t>
            </a:r>
            <a:r>
              <a:rPr lang="en-US" dirty="0" err="1">
                <a:solidFill>
                  <a:srgbClr val="2B91AF"/>
                </a:solidFill>
                <a:latin typeface="Consolas" panose="020B0609020204030204" pitchFamily="49" charset="0"/>
              </a:rPr>
              <a:t>size_t</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len</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err="1">
                <a:solidFill>
                  <a:srgbClr val="C00000"/>
                </a:solidFill>
                <a:latin typeface="Consolas" panose="020B0609020204030204" pitchFamily="49" charset="0"/>
              </a:rPr>
              <a:t>data_t</a:t>
            </a:r>
            <a:r>
              <a:rPr lang="en-US" dirty="0">
                <a:solidFill>
                  <a:srgbClr val="000000"/>
                </a:solidFill>
                <a:latin typeface="Consolas" panose="020B0609020204030204" pitchFamily="49" charset="0"/>
              </a:rPr>
              <a:t> *data;</a:t>
            </a:r>
          </a:p>
          <a:p>
            <a:r>
              <a:rPr lang="en-US" dirty="0">
                <a:solidFill>
                  <a:srgbClr val="000000"/>
                </a:solidFill>
                <a:latin typeface="Consolas" panose="020B0609020204030204" pitchFamily="49" charset="0"/>
              </a:rPr>
              <a:t>} </a:t>
            </a:r>
            <a:r>
              <a:rPr lang="en-US" dirty="0" err="1">
                <a:solidFill>
                  <a:srgbClr val="2B91AF"/>
                </a:solidFill>
                <a:latin typeface="Consolas" panose="020B0609020204030204" pitchFamily="49" charset="0"/>
              </a:rPr>
              <a:t>vec</a:t>
            </a:r>
            <a:r>
              <a:rPr lang="en-US" dirty="0">
                <a:solidFill>
                  <a:srgbClr val="000000"/>
                </a:solidFill>
                <a:latin typeface="Consolas" panose="020B0609020204030204" pitchFamily="49" charset="0"/>
              </a:rPr>
              <a:t>;</a:t>
            </a:r>
            <a:endParaRPr lang="en-US" dirty="0"/>
          </a:p>
        </p:txBody>
      </p:sp>
      <p:sp>
        <p:nvSpPr>
          <p:cNvPr id="2" name="Title 1"/>
          <p:cNvSpPr>
            <a:spLocks noGrp="1"/>
          </p:cNvSpPr>
          <p:nvPr>
            <p:ph type="title"/>
          </p:nvPr>
        </p:nvSpPr>
        <p:spPr/>
        <p:txBody>
          <a:bodyPr>
            <a:normAutofit/>
          </a:bodyPr>
          <a:lstStyle/>
          <a:p>
            <a:r>
              <a:rPr lang="en-US" dirty="0"/>
              <a:t>New Example, with three actors: one </a:t>
            </a:r>
            <a:r>
              <a:rPr lang="en-US" dirty="0">
                <a:latin typeface="Consolas" panose="020B0609020204030204" pitchFamily="49" charset="0"/>
              </a:rPr>
              <a:t>struct</a:t>
            </a:r>
            <a:r>
              <a:rPr lang="en-US" dirty="0"/>
              <a:t> </a:t>
            </a:r>
            <a:r>
              <a:rPr lang="en-US" b="1" dirty="0">
                <a:solidFill>
                  <a:srgbClr val="FFC000"/>
                </a:solidFill>
              </a:rPr>
              <a:t>+</a:t>
            </a:r>
            <a:r>
              <a:rPr lang="en-US" dirty="0"/>
              <a:t> two functions</a:t>
            </a:r>
          </a:p>
        </p:txBody>
      </p:sp>
      <p:sp>
        <p:nvSpPr>
          <p:cNvPr id="20" name="Rectangle 3"/>
          <p:cNvSpPr>
            <a:spLocks noGrp="1" noChangeArrowheads="1"/>
          </p:cNvSpPr>
          <p:nvPr>
            <p:ph idx="1"/>
          </p:nvPr>
        </p:nvSpPr>
        <p:spPr/>
        <p:txBody>
          <a:bodyPr>
            <a:normAutofit/>
          </a:bodyPr>
          <a:lstStyle/>
          <a:p>
            <a:r>
              <a:rPr lang="en-US" dirty="0"/>
              <a:t>Our </a:t>
            </a:r>
            <a:r>
              <a:rPr lang="en-US" dirty="0">
                <a:latin typeface="Consolas" panose="020B0609020204030204" pitchFamily="49" charset="0"/>
              </a:rPr>
              <a:t>struct</a:t>
            </a:r>
            <a:r>
              <a:rPr lang="en-US" dirty="0"/>
              <a:t> will use various Data Types</a:t>
            </a:r>
          </a:p>
          <a:p>
            <a:pPr lvl="1"/>
            <a:r>
              <a:rPr lang="en-US" dirty="0"/>
              <a:t>Use different declarations for </a:t>
            </a:r>
            <a:r>
              <a:rPr lang="en-US" sz="1800" b="1" dirty="0" err="1">
                <a:solidFill>
                  <a:srgbClr val="C00000"/>
                </a:solidFill>
                <a:latin typeface="Courier New" pitchFamily="49" charset="0"/>
              </a:rPr>
              <a:t>data_t</a:t>
            </a:r>
            <a:r>
              <a:rPr lang="en-US" dirty="0"/>
              <a:t>:</a:t>
            </a:r>
          </a:p>
          <a:p>
            <a:pPr lvl="2"/>
            <a:r>
              <a:rPr lang="en-US" sz="1600" b="1" dirty="0" err="1">
                <a:latin typeface="Courier New" pitchFamily="49" charset="0"/>
              </a:rPr>
              <a:t>int</a:t>
            </a:r>
            <a:endParaRPr lang="en-US" sz="1600" b="1" dirty="0">
              <a:latin typeface="Courier New" pitchFamily="49" charset="0"/>
            </a:endParaRPr>
          </a:p>
          <a:p>
            <a:pPr lvl="2"/>
            <a:r>
              <a:rPr lang="en-US" sz="1600" b="1" dirty="0">
                <a:latin typeface="Courier New" pitchFamily="49" charset="0"/>
              </a:rPr>
              <a:t>long</a:t>
            </a:r>
          </a:p>
          <a:p>
            <a:pPr lvl="2"/>
            <a:r>
              <a:rPr lang="en-US" sz="1600" b="1" dirty="0">
                <a:latin typeface="Courier New" pitchFamily="49" charset="0"/>
              </a:rPr>
              <a:t>float</a:t>
            </a:r>
          </a:p>
          <a:p>
            <a:pPr lvl="2"/>
            <a:r>
              <a:rPr lang="en-US" sz="1600" b="1" dirty="0">
                <a:latin typeface="Courier New" pitchFamily="49" charset="0"/>
              </a:rPr>
              <a:t>double</a:t>
            </a:r>
          </a:p>
        </p:txBody>
      </p:sp>
      <p:sp>
        <p:nvSpPr>
          <p:cNvPr id="3" name="Slide Number Placeholder 2">
            <a:extLst>
              <a:ext uri="{FF2B5EF4-FFF2-40B4-BE49-F238E27FC236}">
                <a16:creationId xmlns:a16="http://schemas.microsoft.com/office/drawing/2014/main" id="{04BCB0EE-DE36-4E2F-B55B-07C591D89B8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mc:AlternateContent xmlns:mc="http://schemas.openxmlformats.org/markup-compatibility/2006">
        <mc:Choice xmlns:a14="http://schemas.microsoft.com/office/drawing/2010/main" Requires="a14">
          <p:sp>
            <p:nvSpPr>
              <p:cNvPr id="6" name="Text Placeholder 5">
                <a:extLst>
                  <a:ext uri="{FF2B5EF4-FFF2-40B4-BE49-F238E27FC236}">
                    <a16:creationId xmlns:a16="http://schemas.microsoft.com/office/drawing/2014/main" id="{0CDE9191-303F-40DF-8316-348B02539942}"/>
                  </a:ext>
                </a:extLst>
              </p:cNvPr>
              <p:cNvSpPr>
                <a:spLocks noGrp="1"/>
              </p:cNvSpPr>
              <p:nvPr>
                <p:ph type="body" sz="quarter" idx="13"/>
              </p:nvPr>
            </p:nvSpPr>
            <p:spPr/>
            <p:txBody>
              <a:bodyPr/>
              <a:lstStyle/>
              <a:p>
                <a:r>
                  <a:rPr lang="en-US" dirty="0"/>
                  <a:t>[15-213 @ CMU]</a:t>
                </a:r>
                <a14:m>
                  <m:oMath xmlns:m="http://schemas.openxmlformats.org/officeDocument/2006/math">
                    <m:r>
                      <a:rPr lang="en-US" i="1">
                        <a:latin typeface="Cambria Math" panose="02040503050406030204" pitchFamily="18" charset="0"/>
                      </a:rPr>
                      <m:t>→</m:t>
                    </m:r>
                  </m:oMath>
                </a14:m>
                <a:endParaRPr lang="en-US" dirty="0"/>
              </a:p>
            </p:txBody>
          </p:sp>
        </mc:Choice>
        <mc:Fallback>
          <p:sp>
            <p:nvSpPr>
              <p:cNvPr id="6" name="Text Placeholder 5">
                <a:extLst>
                  <a:ext uri="{FF2B5EF4-FFF2-40B4-BE49-F238E27FC236}">
                    <a16:creationId xmlns:a16="http://schemas.microsoft.com/office/drawing/2014/main" id="{0CDE9191-303F-40DF-8316-348B02539942}"/>
                  </a:ext>
                </a:extLst>
              </p:cNvPr>
              <p:cNvSpPr>
                <a:spLocks noGrp="1" noRot="1" noChangeAspect="1" noMove="1" noResize="1" noEditPoints="1" noAdjustHandles="1" noChangeArrowheads="1" noChangeShapeType="1" noTextEdit="1"/>
              </p:cNvSpPr>
              <p:nvPr>
                <p:ph type="body" sz="quarter" idx="13"/>
              </p:nvPr>
            </p:nvSpPr>
            <p:spPr>
              <a:blipFill>
                <a:blip r:embed="rId2"/>
                <a:stretch>
                  <a:fillRect/>
                </a:stretch>
              </a:blipFill>
            </p:spPr>
            <p:txBody>
              <a:bodyPr/>
              <a:lstStyle/>
              <a:p>
                <a:r>
                  <a:rPr lang="en-US">
                    <a:noFill/>
                  </a:rPr>
                  <a:t> </a:t>
                </a:r>
              </a:p>
            </p:txBody>
          </p:sp>
        </mc:Fallback>
      </mc:AlternateContent>
      <p:grpSp>
        <p:nvGrpSpPr>
          <p:cNvPr id="10" name="Group 9"/>
          <p:cNvGrpSpPr/>
          <p:nvPr/>
        </p:nvGrpSpPr>
        <p:grpSpPr>
          <a:xfrm>
            <a:off x="8099602" y="1201004"/>
            <a:ext cx="4038601" cy="588433"/>
            <a:chOff x="8022771" y="2645529"/>
            <a:chExt cx="4038601" cy="588433"/>
          </a:xfrm>
        </p:grpSpPr>
        <p:sp>
          <p:nvSpPr>
            <p:cNvPr id="19" name="Rectangle 18"/>
            <p:cNvSpPr/>
            <p:nvPr/>
          </p:nvSpPr>
          <p:spPr>
            <a:xfrm>
              <a:off x="11259549" y="2645529"/>
              <a:ext cx="801823" cy="338554"/>
            </a:xfrm>
            <a:prstGeom prst="rect">
              <a:avLst/>
            </a:prstGeom>
          </p:spPr>
          <p:txBody>
            <a:bodyPr wrap="none">
              <a:spAutoFit/>
            </a:bodyPr>
            <a:lstStyle/>
            <a:p>
              <a:pPr algn="ctr">
                <a:lnSpc>
                  <a:spcPct val="100000"/>
                </a:lnSpc>
              </a:pPr>
              <a:r>
                <a:rPr lang="en-US" sz="1600" dirty="0">
                  <a:latin typeface="Courier New" pitchFamily="49" charset="0"/>
                </a:rPr>
                <a:t>len-1</a:t>
              </a:r>
            </a:p>
          </p:txBody>
        </p:sp>
        <p:grpSp>
          <p:nvGrpSpPr>
            <p:cNvPr id="9" name="Group 8"/>
            <p:cNvGrpSpPr/>
            <p:nvPr/>
          </p:nvGrpSpPr>
          <p:grpSpPr>
            <a:xfrm>
              <a:off x="8022771" y="2645529"/>
              <a:ext cx="3810001" cy="588433"/>
              <a:chOff x="8022771" y="2645529"/>
              <a:chExt cx="3810001" cy="588433"/>
            </a:xfrm>
          </p:grpSpPr>
          <p:sp>
            <p:nvSpPr>
              <p:cNvPr id="7" name="Rectangle 10"/>
              <p:cNvSpPr>
                <a:spLocks noChangeArrowheads="1"/>
              </p:cNvSpPr>
              <p:nvPr/>
            </p:nvSpPr>
            <p:spPr bwMode="auto">
              <a:xfrm>
                <a:off x="9725521" y="2941862"/>
                <a:ext cx="353699" cy="292100"/>
              </a:xfrm>
              <a:prstGeom prst="rect">
                <a:avLst/>
              </a:prstGeom>
              <a:solidFill>
                <a:schemeClr val="bg1">
                  <a:lumMod val="95000"/>
                </a:schemeClr>
              </a:solidFill>
              <a:ln w="25400">
                <a:solidFill>
                  <a:schemeClr val="tx1"/>
                </a:solidFill>
                <a:miter lim="800000"/>
                <a:headEnd/>
                <a:tailEnd/>
              </a:ln>
              <a:effectLst/>
            </p:spPr>
            <p:txBody>
              <a:bodyPr wrap="none" lIns="90487" tIns="44450" rIns="90487" bIns="44450" anchor="ctr"/>
              <a:lstStyle/>
              <a:p>
                <a:pPr algn="ctr">
                  <a:lnSpc>
                    <a:spcPct val="100000"/>
                  </a:lnSpc>
                </a:pPr>
                <a:endParaRPr lang="en-US" sz="2000" dirty="0">
                  <a:latin typeface="Courier New" pitchFamily="49" charset="0"/>
                </a:endParaRPr>
              </a:p>
            </p:txBody>
          </p:sp>
          <p:sp>
            <p:nvSpPr>
              <p:cNvPr id="8" name="Rectangle 11"/>
              <p:cNvSpPr>
                <a:spLocks noChangeArrowheads="1"/>
              </p:cNvSpPr>
              <p:nvPr/>
            </p:nvSpPr>
            <p:spPr bwMode="auto">
              <a:xfrm>
                <a:off x="8022771" y="2649762"/>
                <a:ext cx="776536" cy="292100"/>
              </a:xfrm>
              <a:prstGeom prst="rect">
                <a:avLst/>
              </a:prstGeom>
              <a:solidFill>
                <a:schemeClr val="accent2">
                  <a:lumMod val="20000"/>
                  <a:lumOff val="80000"/>
                </a:schemeClr>
              </a:solidFill>
              <a:ln w="25400">
                <a:solidFill>
                  <a:schemeClr val="tx1"/>
                </a:solidFill>
                <a:miter lim="800000"/>
                <a:headEnd/>
                <a:tailEnd/>
              </a:ln>
              <a:effectLst/>
            </p:spPr>
            <p:txBody>
              <a:bodyPr wrap="none" lIns="90487" tIns="44450" rIns="90487" bIns="44450" anchor="ctr"/>
              <a:lstStyle/>
              <a:p>
                <a:pPr algn="ctr">
                  <a:lnSpc>
                    <a:spcPct val="100000"/>
                  </a:lnSpc>
                </a:pPr>
                <a:r>
                  <a:rPr lang="en-US" dirty="0" err="1">
                    <a:solidFill>
                      <a:srgbClr val="000000"/>
                    </a:solidFill>
                    <a:latin typeface="Consolas" panose="020B0609020204030204" pitchFamily="49" charset="0"/>
                  </a:rPr>
                  <a:t>len</a:t>
                </a:r>
                <a:endParaRPr lang="en-US" dirty="0">
                  <a:solidFill>
                    <a:srgbClr val="000000"/>
                  </a:solidFill>
                  <a:latin typeface="Consolas" panose="020B0609020204030204" pitchFamily="49" charset="0"/>
                </a:endParaRPr>
              </a:p>
            </p:txBody>
          </p:sp>
          <p:sp>
            <p:nvSpPr>
              <p:cNvPr id="11" name="Rectangle 11"/>
              <p:cNvSpPr>
                <a:spLocks noChangeArrowheads="1"/>
              </p:cNvSpPr>
              <p:nvPr/>
            </p:nvSpPr>
            <p:spPr bwMode="auto">
              <a:xfrm>
                <a:off x="8022771" y="2941862"/>
                <a:ext cx="776536" cy="292100"/>
              </a:xfrm>
              <a:prstGeom prst="rect">
                <a:avLst/>
              </a:prstGeom>
              <a:solidFill>
                <a:schemeClr val="accent2">
                  <a:lumMod val="20000"/>
                  <a:lumOff val="80000"/>
                </a:schemeClr>
              </a:solidFill>
              <a:ln w="25400">
                <a:solidFill>
                  <a:schemeClr val="tx1"/>
                </a:solidFill>
                <a:miter lim="800000"/>
                <a:headEnd/>
                <a:tailEnd/>
              </a:ln>
              <a:effectLst/>
            </p:spPr>
            <p:txBody>
              <a:bodyPr wrap="none" lIns="90487" tIns="44450" rIns="90487" bIns="44450" anchor="ctr"/>
              <a:lstStyle/>
              <a:p>
                <a:pPr algn="ctr">
                  <a:lnSpc>
                    <a:spcPct val="100000"/>
                  </a:lnSpc>
                </a:pPr>
                <a:r>
                  <a:rPr lang="en-US" dirty="0">
                    <a:solidFill>
                      <a:srgbClr val="000000"/>
                    </a:solidFill>
                    <a:latin typeface="Consolas" panose="020B0609020204030204" pitchFamily="49" charset="0"/>
                  </a:rPr>
                  <a:t>data</a:t>
                </a:r>
              </a:p>
            </p:txBody>
          </p:sp>
          <p:sp>
            <p:nvSpPr>
              <p:cNvPr id="12" name="Rectangle 10"/>
              <p:cNvSpPr>
                <a:spLocks noChangeArrowheads="1"/>
              </p:cNvSpPr>
              <p:nvPr/>
            </p:nvSpPr>
            <p:spPr bwMode="auto">
              <a:xfrm>
                <a:off x="10080172" y="2941862"/>
                <a:ext cx="353699" cy="292100"/>
              </a:xfrm>
              <a:prstGeom prst="rect">
                <a:avLst/>
              </a:prstGeom>
              <a:solidFill>
                <a:schemeClr val="bg1">
                  <a:lumMod val="95000"/>
                </a:schemeClr>
              </a:solidFill>
              <a:ln w="25400">
                <a:solidFill>
                  <a:schemeClr val="tx1"/>
                </a:solidFill>
                <a:miter lim="800000"/>
                <a:headEnd/>
                <a:tailEnd/>
              </a:ln>
              <a:effectLst/>
            </p:spPr>
            <p:txBody>
              <a:bodyPr wrap="none" lIns="90487" tIns="44450" rIns="90487" bIns="44450" anchor="ctr"/>
              <a:lstStyle/>
              <a:p>
                <a:pPr algn="ctr">
                  <a:lnSpc>
                    <a:spcPct val="100000"/>
                  </a:lnSpc>
                </a:pPr>
                <a:endParaRPr lang="en-US" sz="2000" dirty="0">
                  <a:latin typeface="Courier New" pitchFamily="49" charset="0"/>
                </a:endParaRPr>
              </a:p>
            </p:txBody>
          </p:sp>
          <p:sp>
            <p:nvSpPr>
              <p:cNvPr id="13" name="Rectangle 10"/>
              <p:cNvSpPr>
                <a:spLocks noChangeArrowheads="1"/>
              </p:cNvSpPr>
              <p:nvPr/>
            </p:nvSpPr>
            <p:spPr bwMode="auto">
              <a:xfrm>
                <a:off x="11479073" y="2941862"/>
                <a:ext cx="353699" cy="292100"/>
              </a:xfrm>
              <a:prstGeom prst="rect">
                <a:avLst/>
              </a:prstGeom>
              <a:solidFill>
                <a:schemeClr val="bg1">
                  <a:lumMod val="95000"/>
                </a:schemeClr>
              </a:solidFill>
              <a:ln w="25400">
                <a:solidFill>
                  <a:schemeClr val="tx1"/>
                </a:solidFill>
                <a:miter lim="800000"/>
                <a:headEnd/>
                <a:tailEnd/>
              </a:ln>
              <a:effectLst/>
            </p:spPr>
            <p:txBody>
              <a:bodyPr wrap="none" lIns="90487" tIns="44450" rIns="90487" bIns="44450" anchor="ctr"/>
              <a:lstStyle/>
              <a:p>
                <a:pPr algn="ctr">
                  <a:lnSpc>
                    <a:spcPct val="100000"/>
                  </a:lnSpc>
                </a:pPr>
                <a:endParaRPr lang="en-US" sz="2000" dirty="0">
                  <a:latin typeface="Courier New" pitchFamily="49" charset="0"/>
                </a:endParaRPr>
              </a:p>
            </p:txBody>
          </p:sp>
          <p:cxnSp>
            <p:nvCxnSpPr>
              <p:cNvPr id="15" name="Straight Arrow Connector 14"/>
              <p:cNvCxnSpPr>
                <a:stCxn id="11" idx="3"/>
                <a:endCxn id="7" idx="1"/>
              </p:cNvCxnSpPr>
              <p:nvPr/>
            </p:nvCxnSpPr>
            <p:spPr bwMode="auto">
              <a:xfrm>
                <a:off x="8799308" y="3087912"/>
                <a:ext cx="926213" cy="1588"/>
              </a:xfrm>
              <a:prstGeom prst="straightConnector1">
                <a:avLst/>
              </a:prstGeom>
              <a:noFill/>
              <a:ln w="25400" cap="flat" cmpd="sng" algn="ctr">
                <a:solidFill>
                  <a:schemeClr val="tx1"/>
                </a:solidFill>
                <a:prstDash val="solid"/>
                <a:round/>
                <a:headEnd type="none" w="med" len="med"/>
                <a:tailEnd type="arrow"/>
              </a:ln>
              <a:effectLst/>
            </p:spPr>
          </p:cxnSp>
          <p:sp>
            <p:nvSpPr>
              <p:cNvPr id="16" name="Rectangle 10"/>
              <p:cNvSpPr>
                <a:spLocks noChangeArrowheads="1"/>
              </p:cNvSpPr>
              <p:nvPr/>
            </p:nvSpPr>
            <p:spPr bwMode="auto">
              <a:xfrm>
                <a:off x="10437670" y="2941862"/>
                <a:ext cx="1041402" cy="292100"/>
              </a:xfrm>
              <a:prstGeom prst="rect">
                <a:avLst/>
              </a:prstGeom>
              <a:solidFill>
                <a:schemeClr val="bg1">
                  <a:lumMod val="95000"/>
                </a:schemeClr>
              </a:solidFill>
              <a:ln w="25400">
                <a:solidFill>
                  <a:schemeClr val="tx1"/>
                </a:solidFill>
                <a:miter lim="800000"/>
                <a:headEnd/>
                <a:tailEnd/>
              </a:ln>
              <a:effectLst/>
            </p:spPr>
            <p:txBody>
              <a:bodyPr wrap="none" lIns="90487" tIns="44450" rIns="90487" bIns="44450" anchor="ctr"/>
              <a:lstStyle/>
              <a:p>
                <a:pPr algn="ctr">
                  <a:lnSpc>
                    <a:spcPct val="100000"/>
                  </a:lnSpc>
                </a:pPr>
                <a:endParaRPr lang="en-US" sz="2000" dirty="0">
                  <a:latin typeface="Courier New" pitchFamily="49" charset="0"/>
                </a:endParaRPr>
              </a:p>
            </p:txBody>
          </p:sp>
          <p:sp>
            <p:nvSpPr>
              <p:cNvPr id="17" name="Rectangle 16"/>
              <p:cNvSpPr/>
              <p:nvPr/>
            </p:nvSpPr>
            <p:spPr>
              <a:xfrm>
                <a:off x="9738205" y="2645643"/>
                <a:ext cx="308098" cy="338554"/>
              </a:xfrm>
              <a:prstGeom prst="rect">
                <a:avLst/>
              </a:prstGeom>
            </p:spPr>
            <p:txBody>
              <a:bodyPr wrap="none">
                <a:spAutoFit/>
              </a:bodyPr>
              <a:lstStyle/>
              <a:p>
                <a:pPr algn="ctr">
                  <a:lnSpc>
                    <a:spcPct val="100000"/>
                  </a:lnSpc>
                </a:pPr>
                <a:r>
                  <a:rPr lang="en-US" sz="1600" dirty="0">
                    <a:latin typeface="Courier New" pitchFamily="49" charset="0"/>
                  </a:rPr>
                  <a:t>0</a:t>
                </a:r>
              </a:p>
            </p:txBody>
          </p:sp>
          <p:sp>
            <p:nvSpPr>
              <p:cNvPr id="18" name="Rectangle 17"/>
              <p:cNvSpPr/>
              <p:nvPr/>
            </p:nvSpPr>
            <p:spPr>
              <a:xfrm>
                <a:off x="10114039" y="2645529"/>
                <a:ext cx="308098" cy="338554"/>
              </a:xfrm>
              <a:prstGeom prst="rect">
                <a:avLst/>
              </a:prstGeom>
            </p:spPr>
            <p:txBody>
              <a:bodyPr wrap="none">
                <a:spAutoFit/>
              </a:bodyPr>
              <a:lstStyle/>
              <a:p>
                <a:pPr algn="ctr">
                  <a:lnSpc>
                    <a:spcPct val="100000"/>
                  </a:lnSpc>
                </a:pPr>
                <a:r>
                  <a:rPr lang="en-US" sz="1600" dirty="0">
                    <a:latin typeface="Courier New" pitchFamily="49" charset="0"/>
                  </a:rPr>
                  <a:t>1</a:t>
                </a:r>
              </a:p>
            </p:txBody>
          </p:sp>
          <p:cxnSp>
            <p:nvCxnSpPr>
              <p:cNvPr id="21" name="Straight Connector 20"/>
              <p:cNvCxnSpPr/>
              <p:nvPr/>
            </p:nvCxnSpPr>
            <p:spPr bwMode="auto">
              <a:xfrm>
                <a:off x="10591160" y="3094262"/>
                <a:ext cx="733612" cy="1390"/>
              </a:xfrm>
              <a:prstGeom prst="line">
                <a:avLst/>
              </a:prstGeom>
              <a:noFill/>
              <a:ln w="63500" cap="rnd" cmpd="sng" algn="ctr">
                <a:solidFill>
                  <a:schemeClr val="tx1"/>
                </a:solidFill>
                <a:prstDash val="sysDot"/>
                <a:round/>
                <a:headEnd type="none" w="med" len="med"/>
                <a:tailEnd type="none" w="med" len="med"/>
              </a:ln>
              <a:effectLst/>
            </p:spPr>
          </p:cxnSp>
        </p:grpSp>
      </p:grpSp>
      <p:cxnSp>
        <p:nvCxnSpPr>
          <p:cNvPr id="22" name="Straight Arrow Connector 21"/>
          <p:cNvCxnSpPr/>
          <p:nvPr/>
        </p:nvCxnSpPr>
        <p:spPr>
          <a:xfrm>
            <a:off x="4907351" y="2138800"/>
            <a:ext cx="1726113" cy="888129"/>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E44A1572-D926-460C-8EBF-B41A855E2A07}"/>
              </a:ext>
            </a:extLst>
          </p:cNvPr>
          <p:cNvSpPr/>
          <p:nvPr/>
        </p:nvSpPr>
        <p:spPr>
          <a:xfrm>
            <a:off x="2266461" y="4206198"/>
            <a:ext cx="7229231" cy="2031325"/>
          </a:xfrm>
          <a:prstGeom prst="rect">
            <a:avLst/>
          </a:prstGeom>
          <a:solidFill>
            <a:schemeClr val="bg1">
              <a:lumMod val="95000"/>
            </a:schemeClr>
          </a:solidFill>
        </p:spPr>
        <p:txBody>
          <a:bodyPr wrap="square">
            <a:spAutoFit/>
          </a:bodyPr>
          <a:lstStyle/>
          <a:p>
            <a:r>
              <a:rPr lang="en-US" dirty="0">
                <a:solidFill>
                  <a:srgbClr val="008000"/>
                </a:solidFill>
                <a:latin typeface="Consolas" panose="020B0609020204030204" pitchFamily="49" charset="0"/>
              </a:rPr>
              <a:t>/* retrieve vector element and store in </a:t>
            </a:r>
            <a:r>
              <a:rPr lang="en-US" dirty="0" err="1">
                <a:solidFill>
                  <a:srgbClr val="008000"/>
                </a:solidFill>
                <a:latin typeface="Consolas" panose="020B0609020204030204" pitchFamily="49" charset="0"/>
              </a:rPr>
              <a:t>val</a:t>
            </a:r>
            <a:r>
              <a:rPr lang="en-US" dirty="0">
                <a:solidFill>
                  <a:srgbClr val="008000"/>
                </a:solidFill>
                <a:latin typeface="Consolas" panose="020B0609020204030204" pitchFamily="49" charset="0"/>
              </a:rPr>
              <a:t> */</a:t>
            </a:r>
            <a:endParaRPr lang="en-US" dirty="0">
              <a:solidFill>
                <a:srgbClr val="000000"/>
              </a:solidFill>
              <a:latin typeface="Consolas" panose="020B0609020204030204" pitchFamily="49" charset="0"/>
            </a:endParaRPr>
          </a:p>
          <a:p>
            <a:r>
              <a:rPr lang="en-US" dirty="0">
                <a:solidFill>
                  <a:srgbClr val="0000FF"/>
                </a:solidFill>
                <a:latin typeface="Consolas" panose="020B0609020204030204" pitchFamily="49" charset="0"/>
              </a:rPr>
              <a:t>void</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get_vec_element</a:t>
            </a:r>
            <a:r>
              <a:rPr lang="en-US" dirty="0">
                <a:solidFill>
                  <a:srgbClr val="000000"/>
                </a:solidFill>
                <a:latin typeface="Consolas" panose="020B0609020204030204" pitchFamily="49" charset="0"/>
              </a:rPr>
              <a:t>(</a:t>
            </a:r>
            <a:r>
              <a:rPr lang="en-US" dirty="0" err="1">
                <a:solidFill>
                  <a:srgbClr val="000000"/>
                </a:solidFill>
                <a:latin typeface="Consolas" panose="020B0609020204030204" pitchFamily="49" charset="0"/>
              </a:rPr>
              <a:t>vec</a:t>
            </a:r>
            <a:r>
              <a:rPr lang="en-US" dirty="0">
                <a:solidFill>
                  <a:srgbClr val="000000"/>
                </a:solidFill>
                <a:latin typeface="Consolas" panose="020B0609020204030204" pitchFamily="49" charset="0"/>
              </a:rPr>
              <a:t>* v, </a:t>
            </a:r>
            <a:r>
              <a:rPr lang="en-US" dirty="0" err="1">
                <a:solidFill>
                  <a:srgbClr val="000000"/>
                </a:solidFill>
                <a:latin typeface="Consolas" panose="020B0609020204030204" pitchFamily="49" charset="0"/>
              </a:rPr>
              <a:t>size_t</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idx</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data_t</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val</a:t>
            </a:r>
            <a:r>
              <a:rPr lang="en-US"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if</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idx</a:t>
            </a:r>
            <a:r>
              <a:rPr lang="en-US" dirty="0">
                <a:solidFill>
                  <a:srgbClr val="000000"/>
                </a:solidFill>
                <a:latin typeface="Consolas" panose="020B0609020204030204" pitchFamily="49" charset="0"/>
              </a:rPr>
              <a:t> &lt; 0 || </a:t>
            </a:r>
            <a:r>
              <a:rPr lang="en-US" dirty="0" err="1">
                <a:solidFill>
                  <a:srgbClr val="000000"/>
                </a:solidFill>
                <a:latin typeface="Consolas" panose="020B0609020204030204" pitchFamily="49" charset="0"/>
              </a:rPr>
              <a:t>idx</a:t>
            </a:r>
            <a:r>
              <a:rPr lang="en-US" dirty="0">
                <a:solidFill>
                  <a:srgbClr val="000000"/>
                </a:solidFill>
                <a:latin typeface="Consolas" panose="020B0609020204030204" pitchFamily="49" charset="0"/>
              </a:rPr>
              <a:t> &gt;= v-&gt;</a:t>
            </a:r>
            <a:r>
              <a:rPr lang="en-US" dirty="0" err="1">
                <a:solidFill>
                  <a:srgbClr val="000000"/>
                </a:solidFill>
                <a:latin typeface="Consolas" panose="020B0609020204030204" pitchFamily="49" charset="0"/>
              </a:rPr>
              <a:t>len</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val</a:t>
            </a:r>
            <a:r>
              <a:rPr lang="en-US" dirty="0">
                <a:solidFill>
                  <a:srgbClr val="000000"/>
                </a:solidFill>
                <a:latin typeface="Consolas" panose="020B0609020204030204" pitchFamily="49" charset="0"/>
              </a:rPr>
              <a:t> = 0;</a:t>
            </a:r>
          </a:p>
          <a:p>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else</a:t>
            </a:r>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val</a:t>
            </a:r>
            <a:r>
              <a:rPr lang="en-US" dirty="0">
                <a:solidFill>
                  <a:srgbClr val="000000"/>
                </a:solidFill>
                <a:latin typeface="Consolas" panose="020B0609020204030204" pitchFamily="49" charset="0"/>
              </a:rPr>
              <a:t> = v-&gt;data[</a:t>
            </a:r>
            <a:r>
              <a:rPr lang="en-US" dirty="0" err="1">
                <a:solidFill>
                  <a:srgbClr val="000000"/>
                </a:solidFill>
                <a:latin typeface="Consolas" panose="020B0609020204030204" pitchFamily="49" charset="0"/>
              </a:rPr>
              <a:t>idx</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a:t>
            </a:r>
            <a:endParaRPr lang="en-US" dirty="0"/>
          </a:p>
        </p:txBody>
      </p:sp>
      <p:sp>
        <p:nvSpPr>
          <p:cNvPr id="4" name="Rectangle 3">
            <a:extLst>
              <a:ext uri="{FF2B5EF4-FFF2-40B4-BE49-F238E27FC236}">
                <a16:creationId xmlns:a16="http://schemas.microsoft.com/office/drawing/2014/main" id="{4C690EEB-484D-4317-8F50-EF45EF3B1DE1}"/>
              </a:ext>
            </a:extLst>
          </p:cNvPr>
          <p:cNvSpPr/>
          <p:nvPr/>
        </p:nvSpPr>
        <p:spPr>
          <a:xfrm>
            <a:off x="7960167" y="5543438"/>
            <a:ext cx="2089162" cy="646331"/>
          </a:xfrm>
          <a:prstGeom prst="rect">
            <a:avLst/>
          </a:prstGeom>
          <a:solidFill>
            <a:srgbClr val="FFCC00"/>
          </a:solidFill>
        </p:spPr>
        <p:txBody>
          <a:bodyPr wrap="none">
            <a:spAutoFit/>
          </a:bodyPr>
          <a:lstStyle/>
          <a:p>
            <a:r>
              <a:rPr lang="en-US" dirty="0"/>
              <a:t>The first function </a:t>
            </a:r>
            <a:br>
              <a:rPr lang="en-US" dirty="0"/>
            </a:br>
            <a:r>
              <a:rPr lang="en-US" dirty="0"/>
              <a:t>that comes into play</a:t>
            </a:r>
          </a:p>
        </p:txBody>
      </p:sp>
      <p:sp>
        <p:nvSpPr>
          <p:cNvPr id="23" name="Rectangle 22">
            <a:extLst>
              <a:ext uri="{FF2B5EF4-FFF2-40B4-BE49-F238E27FC236}">
                <a16:creationId xmlns:a16="http://schemas.microsoft.com/office/drawing/2014/main" id="{7FD46049-DC0F-4434-BA38-8FE7F646FCFF}"/>
              </a:ext>
            </a:extLst>
          </p:cNvPr>
          <p:cNvSpPr/>
          <p:nvPr/>
        </p:nvSpPr>
        <p:spPr>
          <a:xfrm>
            <a:off x="9312441" y="3293398"/>
            <a:ext cx="2089162" cy="646331"/>
          </a:xfrm>
          <a:prstGeom prst="rect">
            <a:avLst/>
          </a:prstGeom>
          <a:solidFill>
            <a:srgbClr val="FFCC00"/>
          </a:solidFill>
        </p:spPr>
        <p:txBody>
          <a:bodyPr wrap="none">
            <a:spAutoFit/>
          </a:bodyPr>
          <a:lstStyle/>
          <a:p>
            <a:r>
              <a:rPr lang="en-US" dirty="0"/>
              <a:t>This is “the” struct </a:t>
            </a:r>
            <a:br>
              <a:rPr lang="en-US" dirty="0"/>
            </a:br>
            <a:r>
              <a:rPr lang="en-US" dirty="0"/>
              <a:t>that comes into play</a:t>
            </a:r>
          </a:p>
        </p:txBody>
      </p:sp>
    </p:spTree>
    <p:extLst>
      <p:ext uri="{BB962C8B-B14F-4D97-AF65-F5344CB8AC3E}">
        <p14:creationId xmlns:p14="http://schemas.microsoft.com/office/powerpoint/2010/main" val="3767286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4" grpId="0" animBg="1"/>
      <p:bldP spid="23"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000" dirty="0">
                <a:solidFill>
                  <a:prstClr val="white"/>
                </a:solidFill>
              </a:rPr>
              <a:t>High Performance Computing (HPC) vs. High Throughput Computing (HTC)</a:t>
            </a:r>
            <a:endParaRPr lang="en-US" sz="2000" dirty="0"/>
          </a:p>
        </p:txBody>
      </p:sp>
      <p:sp>
        <p:nvSpPr>
          <p:cNvPr id="3" name="Content Placeholder 2"/>
          <p:cNvSpPr>
            <a:spLocks noGrp="1"/>
          </p:cNvSpPr>
          <p:nvPr>
            <p:ph idx="1"/>
          </p:nvPr>
        </p:nvSpPr>
        <p:spPr/>
        <p:txBody>
          <a:bodyPr/>
          <a:lstStyle/>
          <a:p>
            <a:r>
              <a:rPr lang="en-US" sz="1800" dirty="0"/>
              <a:t>High Performance Computing</a:t>
            </a:r>
          </a:p>
          <a:p>
            <a:pPr lvl="1"/>
            <a:endParaRPr lang="en-US" sz="1600" dirty="0"/>
          </a:p>
          <a:p>
            <a:pPr lvl="1"/>
            <a:r>
              <a:rPr lang="en-US" sz="1600" dirty="0"/>
              <a:t>Usually one cluster (e.g. Euler) or one massively parallel machine (e.g. IBM Blue Gene or Cray) that is dedicated to running one large application that requires </a:t>
            </a:r>
            <a:r>
              <a:rPr lang="en-US" sz="1600" dirty="0">
                <a:solidFill>
                  <a:srgbClr val="0070C0"/>
                </a:solidFill>
              </a:rPr>
              <a:t>a lot of memory</a:t>
            </a:r>
            <a:r>
              <a:rPr lang="en-US" sz="1600" dirty="0"/>
              <a:t>, </a:t>
            </a:r>
            <a:r>
              <a:rPr lang="en-US" sz="1600" dirty="0">
                <a:solidFill>
                  <a:srgbClr val="0070C0"/>
                </a:solidFill>
              </a:rPr>
              <a:t>a lot of compute power</a:t>
            </a:r>
            <a:r>
              <a:rPr lang="en-US" sz="1600" dirty="0"/>
              <a:t>, and </a:t>
            </a:r>
            <a:r>
              <a:rPr lang="en-US" sz="1600" dirty="0">
                <a:solidFill>
                  <a:srgbClr val="0070C0"/>
                </a:solidFill>
              </a:rPr>
              <a:t>a lot of communication</a:t>
            </a:r>
          </a:p>
          <a:p>
            <a:pPr lvl="2"/>
            <a:r>
              <a:rPr lang="en-US" sz="1300" dirty="0"/>
              <a:t>Example: each particle in a MD simulation requires (due to long range electrostatic interaction) to keep track of a large number of particles that it interacts with.  Needs to query and figure out where these other particles are at any time step of the numerical integration   </a:t>
            </a:r>
          </a:p>
          <a:p>
            <a:pPr lvl="1"/>
            <a:endParaRPr lang="en-US" sz="1600" dirty="0"/>
          </a:p>
          <a:p>
            <a:pPr lvl="1"/>
            <a:r>
              <a:rPr lang="en-US" sz="1600" dirty="0"/>
              <a:t>What is crucial is the </a:t>
            </a:r>
            <a:r>
              <a:rPr lang="en-US" sz="1600" u="sng" dirty="0">
                <a:solidFill>
                  <a:srgbClr val="C00000"/>
                </a:solidFill>
              </a:rPr>
              <a:t>interconnect</a:t>
            </a:r>
            <a:r>
              <a:rPr lang="en-US" sz="1600" dirty="0"/>
              <a:t> between the processing units</a:t>
            </a:r>
          </a:p>
          <a:p>
            <a:pPr lvl="2"/>
            <a:r>
              <a:rPr lang="en-US" sz="1400" dirty="0"/>
              <a:t>Typically some fast dedicated interconnect (e.g. </a:t>
            </a:r>
            <a:r>
              <a:rPr lang="en-US" sz="1400" dirty="0" err="1"/>
              <a:t>InfiniBand</a:t>
            </a:r>
            <a:r>
              <a:rPr lang="en-US" sz="1400" dirty="0"/>
              <a:t>), which operates at 40 GB/s</a:t>
            </a:r>
          </a:p>
          <a:p>
            <a:pPr lvl="3"/>
            <a:r>
              <a:rPr lang="en-US" sz="1200" dirty="0" err="1"/>
              <a:t>Euclid@UW-Madison</a:t>
            </a:r>
            <a:r>
              <a:rPr lang="en-US" sz="1200" dirty="0"/>
              <a:t>: 1 GB/s Ethernet, </a:t>
            </a:r>
            <a:r>
              <a:rPr lang="en-US" sz="1200" dirty="0" err="1"/>
              <a:t>Bluewaters@UIU</a:t>
            </a:r>
            <a:r>
              <a:rPr lang="en-US" sz="1200" dirty="0"/>
              <a:t>/C: 100 GB/s, </a:t>
            </a:r>
            <a:r>
              <a:rPr lang="en-US" sz="1200" dirty="0" err="1"/>
              <a:t>Tianhe</a:t>
            </a:r>
            <a:r>
              <a:rPr lang="en-US" sz="1200" dirty="0"/>
              <a:t>-I claims double the speed of </a:t>
            </a:r>
            <a:r>
              <a:rPr lang="en-US" sz="1200" dirty="0" err="1"/>
              <a:t>Infiniband</a:t>
            </a:r>
            <a:endParaRPr lang="en-US" sz="1200" dirty="0"/>
          </a:p>
          <a:p>
            <a:pPr lvl="1"/>
            <a:endParaRPr lang="en-US" sz="1600" dirty="0"/>
          </a:p>
          <a:p>
            <a:pPr lvl="1"/>
            <a:r>
              <a:rPr lang="en-US" sz="1600" dirty="0"/>
              <a:t>Typically </a:t>
            </a:r>
            <a:r>
              <a:rPr lang="en-US" sz="1600" dirty="0">
                <a:solidFill>
                  <a:srgbClr val="0070C0"/>
                </a:solidFill>
              </a:rPr>
              <a:t>uniform</a:t>
            </a:r>
            <a:r>
              <a:rPr lang="en-US" sz="1600" dirty="0"/>
              <a:t> hardware components: e.g. 100,000 Intel Xeon 5520, etc.</a:t>
            </a:r>
          </a:p>
          <a:p>
            <a:pPr lvl="1"/>
            <a:endParaRPr lang="en-US" sz="1600" dirty="0"/>
          </a:p>
          <a:p>
            <a:pPr lvl="1"/>
            <a:r>
              <a:rPr lang="en-US" sz="1600" dirty="0"/>
              <a:t>Expensive</a:t>
            </a:r>
          </a:p>
          <a:p>
            <a:pPr marL="344487" lvl="1" indent="0">
              <a:buNone/>
            </a:pPr>
            <a:endParaRPr lang="en-US" sz="1700" dirty="0"/>
          </a:p>
        </p:txBody>
      </p:sp>
      <p:sp>
        <p:nvSpPr>
          <p:cNvPr id="4" name="Slide Number Placeholder 3"/>
          <p:cNvSpPr>
            <a:spLocks noGrp="1"/>
          </p:cNvSpPr>
          <p:nvPr>
            <p:ph type="sldNum" sz="quarter" idx="12"/>
          </p:nvPr>
        </p:nvSpPr>
        <p:spPr/>
        <p:txBody>
          <a:bodyPr/>
          <a:lstStyle/>
          <a:p>
            <a:pPr>
              <a:defRPr/>
            </a:pPr>
            <a:fld id="{3B39861E-11DF-4756-9A19-89CB6E2965DD}" type="slidenum">
              <a:rPr lang="en-US" altLang="en-US" smtClean="0"/>
              <a:pPr>
                <a:defRPr/>
              </a:pPr>
              <a:t>70</a:t>
            </a:fld>
            <a:endParaRPr lang="en-US" altLang="en-US" dirty="0"/>
          </a:p>
        </p:txBody>
      </p:sp>
      <p:grpSp>
        <p:nvGrpSpPr>
          <p:cNvPr id="10" name="Group 9"/>
          <p:cNvGrpSpPr/>
          <p:nvPr/>
        </p:nvGrpSpPr>
        <p:grpSpPr>
          <a:xfrm>
            <a:off x="6169347" y="4812922"/>
            <a:ext cx="5399198" cy="1789674"/>
            <a:chOff x="6096000" y="4529311"/>
            <a:chExt cx="5399198" cy="1789674"/>
          </a:xfrm>
        </p:grpSpPr>
        <p:pic>
          <p:nvPicPr>
            <p:cNvPr id="5" name="Picture 4"/>
            <p:cNvPicPr>
              <a:picLocks noChangeAspect="1"/>
            </p:cNvPicPr>
            <p:nvPr/>
          </p:nvPicPr>
          <p:blipFill>
            <a:blip r:embed="rId2"/>
            <a:stretch>
              <a:fillRect/>
            </a:stretch>
          </p:blipFill>
          <p:spPr>
            <a:xfrm>
              <a:off x="7979958" y="4529311"/>
              <a:ext cx="3515240" cy="1789674"/>
            </a:xfrm>
            <a:prstGeom prst="rect">
              <a:avLst/>
            </a:prstGeom>
          </p:spPr>
        </p:pic>
        <p:sp>
          <p:nvSpPr>
            <p:cNvPr id="6" name="Rectangle 5"/>
            <p:cNvSpPr/>
            <p:nvPr/>
          </p:nvSpPr>
          <p:spPr>
            <a:xfrm>
              <a:off x="6096000" y="5512731"/>
              <a:ext cx="1443024" cy="415498"/>
            </a:xfrm>
            <a:prstGeom prst="rect">
              <a:avLst/>
            </a:prstGeom>
          </p:spPr>
          <p:txBody>
            <a:bodyPr wrap="none">
              <a:spAutoFit/>
            </a:bodyPr>
            <a:lstStyle/>
            <a:p>
              <a:pPr algn="r"/>
              <a:r>
                <a:rPr lang="en-US" sz="1050" dirty="0"/>
                <a:t>HPC: this interconnect </a:t>
              </a:r>
              <a:br>
                <a:rPr lang="en-US" sz="1050" dirty="0"/>
              </a:br>
              <a:r>
                <a:rPr lang="en-US" sz="1050" dirty="0"/>
                <a:t>expected to be fast…</a:t>
              </a:r>
            </a:p>
          </p:txBody>
        </p:sp>
        <p:cxnSp>
          <p:nvCxnSpPr>
            <p:cNvPr id="8" name="Straight Arrow Connector 7"/>
            <p:cNvCxnSpPr/>
            <p:nvPr/>
          </p:nvCxnSpPr>
          <p:spPr>
            <a:xfrm flipV="1">
              <a:off x="7482252" y="5457061"/>
              <a:ext cx="718009" cy="184014"/>
            </a:xfrm>
            <a:prstGeom prst="straightConnector1">
              <a:avLst/>
            </a:prstGeom>
            <a:ln w="12700">
              <a:prstDash val="sysDot"/>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99637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p:txBody>
          <a:bodyPr>
            <a:normAutofit/>
          </a:bodyPr>
          <a:lstStyle/>
          <a:p>
            <a:r>
              <a:rPr lang="en-US" sz="3000" dirty="0">
                <a:solidFill>
                  <a:prstClr val="white"/>
                </a:solidFill>
              </a:rPr>
              <a:t>High Performance Computing (HPC) vs. High Throughput Computing (HTC)</a:t>
            </a:r>
            <a:endParaRPr lang="en-US" sz="2000" dirty="0"/>
          </a:p>
        </p:txBody>
      </p:sp>
      <p:sp>
        <p:nvSpPr>
          <p:cNvPr id="3" name="Content Placeholder 2"/>
          <p:cNvSpPr>
            <a:spLocks noGrp="1"/>
          </p:cNvSpPr>
          <p:nvPr>
            <p:ph idx="1"/>
          </p:nvPr>
        </p:nvSpPr>
        <p:spPr/>
        <p:txBody>
          <a:bodyPr/>
          <a:lstStyle/>
          <a:p>
            <a:endParaRPr lang="en-US" sz="2100" dirty="0"/>
          </a:p>
          <a:p>
            <a:r>
              <a:rPr lang="en-US" sz="2100" dirty="0"/>
              <a:t>High Throughput Computing</a:t>
            </a:r>
          </a:p>
          <a:p>
            <a:pPr lvl="1"/>
            <a:endParaRPr lang="en-US" sz="1600" dirty="0"/>
          </a:p>
          <a:p>
            <a:pPr lvl="1"/>
            <a:r>
              <a:rPr lang="en-US" sz="1600" dirty="0"/>
              <a:t>Usually a collection of heterogeneous compute resources linked through a slow connection, most likely Ethernet</a:t>
            </a:r>
          </a:p>
          <a:p>
            <a:pPr lvl="2"/>
            <a:r>
              <a:rPr lang="en-US" sz="1400" dirty="0"/>
              <a:t>Example: 120 Windows workstations in the CAE labs (all sorts of machines, some new, some old)</a:t>
            </a:r>
          </a:p>
          <a:p>
            <a:pPr lvl="1"/>
            <a:endParaRPr lang="en-US" sz="1600" dirty="0"/>
          </a:p>
          <a:p>
            <a:pPr lvl="1"/>
            <a:r>
              <a:rPr lang="en-US" sz="1600" dirty="0"/>
              <a:t>When CAE machine 58 runs an ABAQUS bone simulation there is no communication needed with CAE machine 83 that runs a different ABAQUS scenario</a:t>
            </a:r>
          </a:p>
          <a:p>
            <a:pPr lvl="1"/>
            <a:endParaRPr lang="en-US" sz="1600" dirty="0"/>
          </a:p>
          <a:p>
            <a:pPr lvl="1"/>
            <a:r>
              <a:rPr lang="en-US" sz="1600" dirty="0"/>
              <a:t>Don’t need to spend any money, you can piggyback on resources willing to make themselves available</a:t>
            </a:r>
          </a:p>
          <a:p>
            <a:pPr lvl="1"/>
            <a:endParaRPr lang="en-US" sz="1600" dirty="0"/>
          </a:p>
          <a:p>
            <a:pPr lvl="1"/>
            <a:r>
              <a:rPr lang="en-US" sz="1600" dirty="0"/>
              <a:t>Very effective to run Design of Experiments type analyses</a:t>
            </a:r>
          </a:p>
        </p:txBody>
      </p:sp>
      <p:sp>
        <p:nvSpPr>
          <p:cNvPr id="4" name="Slide Number Placeholder 3"/>
          <p:cNvSpPr>
            <a:spLocks noGrp="1"/>
          </p:cNvSpPr>
          <p:nvPr>
            <p:ph type="sldNum" sz="quarter" idx="12"/>
          </p:nvPr>
        </p:nvSpPr>
        <p:spPr/>
        <p:txBody>
          <a:bodyPr/>
          <a:lstStyle/>
          <a:p>
            <a:pPr>
              <a:defRPr/>
            </a:pPr>
            <a:fld id="{3B39861E-11DF-4756-9A19-89CB6E2965DD}" type="slidenum">
              <a:rPr lang="en-US" altLang="en-US" smtClean="0"/>
              <a:pPr>
                <a:defRPr/>
              </a:pPr>
              <a:t>71</a:t>
            </a:fld>
            <a:endParaRPr lang="en-US" altLang="en-US" dirty="0"/>
          </a:p>
        </p:txBody>
      </p:sp>
      <p:pic>
        <p:nvPicPr>
          <p:cNvPr id="7" name="Picture 6"/>
          <p:cNvPicPr>
            <a:picLocks noChangeAspect="1"/>
          </p:cNvPicPr>
          <p:nvPr/>
        </p:nvPicPr>
        <p:blipFill>
          <a:blip r:embed="rId2"/>
          <a:stretch>
            <a:fillRect/>
          </a:stretch>
        </p:blipFill>
        <p:spPr>
          <a:xfrm>
            <a:off x="7437294" y="4581441"/>
            <a:ext cx="4171141" cy="2122530"/>
          </a:xfrm>
          <a:prstGeom prst="rect">
            <a:avLst/>
          </a:prstGeom>
        </p:spPr>
      </p:pic>
      <p:grpSp>
        <p:nvGrpSpPr>
          <p:cNvPr id="11" name="Group 10"/>
          <p:cNvGrpSpPr/>
          <p:nvPr/>
        </p:nvGrpSpPr>
        <p:grpSpPr>
          <a:xfrm>
            <a:off x="6289065" y="5738807"/>
            <a:ext cx="1671593" cy="524759"/>
            <a:chOff x="6289065" y="5738807"/>
            <a:chExt cx="1671593" cy="524759"/>
          </a:xfrm>
        </p:grpSpPr>
        <p:sp>
          <p:nvSpPr>
            <p:cNvPr id="5" name="Rectangle 4"/>
            <p:cNvSpPr/>
            <p:nvPr/>
          </p:nvSpPr>
          <p:spPr>
            <a:xfrm>
              <a:off x="6289065" y="5832679"/>
              <a:ext cx="1207382" cy="430887"/>
            </a:xfrm>
            <a:prstGeom prst="rect">
              <a:avLst/>
            </a:prstGeom>
          </p:spPr>
          <p:txBody>
            <a:bodyPr wrap="none">
              <a:spAutoFit/>
            </a:bodyPr>
            <a:lstStyle/>
            <a:p>
              <a:pPr algn="r"/>
              <a:r>
                <a:rPr lang="en-US" sz="1050" dirty="0"/>
                <a:t>This interconnect </a:t>
              </a:r>
            </a:p>
            <a:p>
              <a:pPr algn="r"/>
              <a:r>
                <a:rPr lang="en-US" sz="1050" dirty="0"/>
                <a:t>might be slow</a:t>
              </a:r>
            </a:p>
          </p:txBody>
        </p:sp>
        <p:cxnSp>
          <p:nvCxnSpPr>
            <p:cNvPr id="9" name="Straight Arrow Connector 8"/>
            <p:cNvCxnSpPr/>
            <p:nvPr/>
          </p:nvCxnSpPr>
          <p:spPr>
            <a:xfrm flipV="1">
              <a:off x="7408820" y="5738807"/>
              <a:ext cx="551838" cy="187679"/>
            </a:xfrm>
            <a:prstGeom prst="straightConnector1">
              <a:avLst/>
            </a:prstGeom>
            <a:ln w="12700">
              <a:prstDash val="sysDot"/>
              <a:tailEnd type="arrow"/>
            </a:ln>
          </p:spPr>
          <p:style>
            <a:lnRef idx="1">
              <a:schemeClr val="accent1"/>
            </a:lnRef>
            <a:fillRef idx="0">
              <a:schemeClr val="accent1"/>
            </a:fillRef>
            <a:effectRef idx="0">
              <a:schemeClr val="accent1"/>
            </a:effectRef>
            <a:fontRef idx="minor">
              <a:schemeClr val="tx1"/>
            </a:fontRef>
          </p:style>
        </p:cxnSp>
      </p:grpSp>
      <p:grpSp>
        <p:nvGrpSpPr>
          <p:cNvPr id="18" name="Group 17"/>
          <p:cNvGrpSpPr/>
          <p:nvPr/>
        </p:nvGrpSpPr>
        <p:grpSpPr>
          <a:xfrm>
            <a:off x="10086639" y="4140507"/>
            <a:ext cx="1936748" cy="597748"/>
            <a:chOff x="10086639" y="4140507"/>
            <a:chExt cx="1936748" cy="597748"/>
          </a:xfrm>
        </p:grpSpPr>
        <p:sp>
          <p:nvSpPr>
            <p:cNvPr id="8" name="Rectangle 7"/>
            <p:cNvSpPr/>
            <p:nvPr/>
          </p:nvSpPr>
          <p:spPr>
            <a:xfrm>
              <a:off x="10086639" y="4140507"/>
              <a:ext cx="1936748" cy="415498"/>
            </a:xfrm>
            <a:prstGeom prst="rect">
              <a:avLst/>
            </a:prstGeom>
          </p:spPr>
          <p:txBody>
            <a:bodyPr wrap="none">
              <a:spAutoFit/>
            </a:bodyPr>
            <a:lstStyle/>
            <a:p>
              <a:pPr algn="r"/>
              <a:r>
                <a:rPr lang="en-US" sz="1050" dirty="0"/>
                <a:t>Any two nodes might have very </a:t>
              </a:r>
            </a:p>
            <a:p>
              <a:pPr algn="r"/>
              <a:r>
                <a:rPr lang="en-US" sz="1050" dirty="0"/>
                <a:t>different setups/assets</a:t>
              </a:r>
            </a:p>
          </p:txBody>
        </p:sp>
        <p:cxnSp>
          <p:nvCxnSpPr>
            <p:cNvPr id="12" name="Straight Arrow Connector 11"/>
            <p:cNvCxnSpPr/>
            <p:nvPr/>
          </p:nvCxnSpPr>
          <p:spPr>
            <a:xfrm flipH="1">
              <a:off x="10126858" y="4378168"/>
              <a:ext cx="97798" cy="291629"/>
            </a:xfrm>
            <a:prstGeom prst="straightConnector1">
              <a:avLst/>
            </a:prstGeom>
            <a:ln w="12700">
              <a:prstDash val="sysDot"/>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10523445" y="4348256"/>
              <a:ext cx="344201" cy="389999"/>
            </a:xfrm>
            <a:prstGeom prst="straightConnector1">
              <a:avLst/>
            </a:prstGeom>
            <a:ln w="12700">
              <a:prstDash val="sysDot"/>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01434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p:txBody>
          <a:bodyPr>
            <a:normAutofit fontScale="90000"/>
          </a:bodyPr>
          <a:lstStyle/>
          <a:p>
            <a:r>
              <a:rPr lang="en-US" sz="3200" dirty="0"/>
              <a:t>High Performance Computing (HPC) vs. High Throughput Computing (HTC)</a:t>
            </a:r>
          </a:p>
        </p:txBody>
      </p:sp>
      <p:sp>
        <p:nvSpPr>
          <p:cNvPr id="3" name="Content Placeholder 2"/>
          <p:cNvSpPr>
            <a:spLocks noGrp="1"/>
          </p:cNvSpPr>
          <p:nvPr>
            <p:ph idx="1"/>
          </p:nvPr>
        </p:nvSpPr>
        <p:spPr/>
        <p:txBody>
          <a:bodyPr>
            <a:normAutofit/>
          </a:bodyPr>
          <a:lstStyle/>
          <a:p>
            <a:endParaRPr lang="en-US" sz="2000" dirty="0"/>
          </a:p>
          <a:p>
            <a:r>
              <a:rPr lang="en-US" sz="2000" dirty="0"/>
              <a:t>You can do HPC on a configuration that has slow interconnect</a:t>
            </a:r>
          </a:p>
          <a:p>
            <a:pPr lvl="1"/>
            <a:r>
              <a:rPr lang="en-US" sz="1600" dirty="0"/>
              <a:t>It will run very, very slow…</a:t>
            </a:r>
          </a:p>
          <a:p>
            <a:pPr lvl="1"/>
            <a:endParaRPr lang="en-US" sz="1600" dirty="0"/>
          </a:p>
          <a:p>
            <a:endParaRPr lang="en-US" sz="2000" dirty="0"/>
          </a:p>
          <a:p>
            <a:r>
              <a:rPr lang="en-US" sz="2000" dirty="0"/>
              <a:t>Conversely, you can do HTC on an IBM Blue Gene</a:t>
            </a:r>
          </a:p>
          <a:p>
            <a:pPr lvl="1"/>
            <a:r>
              <a:rPr lang="en-US" sz="1600" dirty="0"/>
              <a:t>You will use the processors but will waste the fast interconnect that made the machine expensive in the first place</a:t>
            </a:r>
          </a:p>
          <a:p>
            <a:pPr lvl="1"/>
            <a:r>
              <a:rPr lang="en-US" sz="1600" dirty="0"/>
              <a:t>You need to have the right licensing system in place to “check out” 10,000 ABAQUS licenses</a:t>
            </a:r>
          </a:p>
          <a:p>
            <a:pPr lvl="1"/>
            <a:endParaRPr lang="en-US" sz="1600" dirty="0"/>
          </a:p>
          <a:p>
            <a:endParaRPr lang="en-US" sz="2000" dirty="0"/>
          </a:p>
          <a:p>
            <a:r>
              <a:rPr lang="en-US" sz="2000" dirty="0"/>
              <a:t>University of Wisconsin-Madison well known due to pioneering work in the area of HTC </a:t>
            </a:r>
          </a:p>
          <a:p>
            <a:pPr lvl="1"/>
            <a:r>
              <a:rPr lang="en-US" sz="1600" dirty="0"/>
              <a:t>Professor </a:t>
            </a:r>
            <a:r>
              <a:rPr lang="en-US" sz="1600" dirty="0" err="1"/>
              <a:t>Miron</a:t>
            </a:r>
            <a:r>
              <a:rPr lang="en-US" sz="1600" dirty="0"/>
              <a:t> </a:t>
            </a:r>
            <a:r>
              <a:rPr lang="en-US" sz="1600" dirty="0" err="1"/>
              <a:t>Livny</a:t>
            </a:r>
            <a:r>
              <a:rPr lang="en-US" sz="1600" dirty="0"/>
              <a:t> in CS</a:t>
            </a:r>
          </a:p>
          <a:p>
            <a:pPr lvl="1"/>
            <a:r>
              <a:rPr lang="en-US" sz="1600" dirty="0"/>
              <a:t>UW-Madison solution for HTC: Condor, used by a broad spectrum of organizations from academia and industry</a:t>
            </a:r>
          </a:p>
        </p:txBody>
      </p:sp>
      <p:sp>
        <p:nvSpPr>
          <p:cNvPr id="4" name="Slide Number Placeholder 3"/>
          <p:cNvSpPr>
            <a:spLocks noGrp="1"/>
          </p:cNvSpPr>
          <p:nvPr>
            <p:ph type="sldNum" sz="quarter" idx="12"/>
          </p:nvPr>
        </p:nvSpPr>
        <p:spPr/>
        <p:txBody>
          <a:bodyPr/>
          <a:lstStyle/>
          <a:p>
            <a:pPr>
              <a:defRPr/>
            </a:pPr>
            <a:fld id="{3B39861E-11DF-4756-9A19-89CB6E2965DD}" type="slidenum">
              <a:rPr lang="en-US" altLang="en-US" smtClean="0"/>
              <a:pPr>
                <a:defRPr/>
              </a:pPr>
              <a:t>72</a:t>
            </a:fld>
            <a:endParaRPr lang="en-US" altLang="en-US" dirty="0"/>
          </a:p>
        </p:txBody>
      </p:sp>
    </p:spTree>
    <p:extLst>
      <p:ext uri="{BB962C8B-B14F-4D97-AF65-F5344CB8AC3E}">
        <p14:creationId xmlns:p14="http://schemas.microsoft.com/office/powerpoint/2010/main" val="13061649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5170" name="Rectangle 2"/>
          <p:cNvSpPr>
            <a:spLocks noGrp="1" noChangeArrowheads="1"/>
          </p:cNvSpPr>
          <p:nvPr>
            <p:ph type="title"/>
          </p:nvPr>
        </p:nvSpPr>
        <p:spPr/>
        <p:txBody>
          <a:bodyPr/>
          <a:lstStyle/>
          <a:p>
            <a:r>
              <a:rPr lang="en-US" dirty="0"/>
              <a:t>Wrapping up the setup, for the new example</a:t>
            </a:r>
          </a:p>
        </p:txBody>
      </p:sp>
      <p:sp>
        <p:nvSpPr>
          <p:cNvPr id="775171" name="Rectangle 3"/>
          <p:cNvSpPr>
            <a:spLocks noGrp="1" noChangeArrowheads="1"/>
          </p:cNvSpPr>
          <p:nvPr>
            <p:ph sz="half" idx="1"/>
          </p:nvPr>
        </p:nvSpPr>
        <p:spPr>
          <a:xfrm>
            <a:off x="559870" y="4186086"/>
            <a:ext cx="4965685" cy="2219325"/>
          </a:xfrm>
        </p:spPr>
        <p:txBody>
          <a:bodyPr>
            <a:normAutofit/>
          </a:bodyPr>
          <a:lstStyle/>
          <a:p>
            <a:pPr marL="287338" indent="-287338"/>
            <a:r>
              <a:rPr lang="en-US" dirty="0"/>
              <a:t>Data Types</a:t>
            </a:r>
          </a:p>
          <a:p>
            <a:pPr lvl="1"/>
            <a:r>
              <a:rPr lang="en-US" dirty="0"/>
              <a:t>Use different declarations for </a:t>
            </a:r>
            <a:r>
              <a:rPr lang="en-US" sz="1800" b="1" dirty="0" err="1">
                <a:solidFill>
                  <a:srgbClr val="0070C0"/>
                </a:solidFill>
                <a:latin typeface="Courier New" pitchFamily="49" charset="0"/>
              </a:rPr>
              <a:t>data_t</a:t>
            </a:r>
            <a:endParaRPr lang="en-US" sz="1800" b="1" dirty="0">
              <a:solidFill>
                <a:srgbClr val="0070C0"/>
              </a:solidFill>
              <a:latin typeface="Courier New" pitchFamily="49" charset="0"/>
            </a:endParaRPr>
          </a:p>
          <a:p>
            <a:pPr lvl="2"/>
            <a:r>
              <a:rPr lang="en-US" sz="1600" b="1" dirty="0" err="1">
                <a:latin typeface="Courier New" pitchFamily="49" charset="0"/>
              </a:rPr>
              <a:t>int</a:t>
            </a:r>
            <a:endParaRPr lang="en-US" sz="1600" b="1" dirty="0">
              <a:latin typeface="Courier New" pitchFamily="49" charset="0"/>
            </a:endParaRPr>
          </a:p>
          <a:p>
            <a:pPr lvl="2"/>
            <a:r>
              <a:rPr lang="en-US" sz="1600" b="1" dirty="0">
                <a:latin typeface="Courier New" pitchFamily="49" charset="0"/>
              </a:rPr>
              <a:t>long</a:t>
            </a:r>
          </a:p>
          <a:p>
            <a:pPr lvl="2"/>
            <a:r>
              <a:rPr lang="en-US" sz="1600" b="1" dirty="0">
                <a:latin typeface="Courier New" pitchFamily="49" charset="0"/>
              </a:rPr>
              <a:t>float</a:t>
            </a:r>
          </a:p>
          <a:p>
            <a:pPr lvl="2"/>
            <a:r>
              <a:rPr lang="en-US" sz="1600" b="1" dirty="0">
                <a:latin typeface="Courier New" pitchFamily="49" charset="0"/>
              </a:rPr>
              <a:t>double</a:t>
            </a:r>
          </a:p>
        </p:txBody>
      </p:sp>
      <p:sp>
        <p:nvSpPr>
          <p:cNvPr id="775173" name="Rectangle 5"/>
          <p:cNvSpPr>
            <a:spLocks noGrp="1" noChangeArrowheads="1"/>
          </p:cNvSpPr>
          <p:nvPr>
            <p:ph sz="half" idx="2"/>
          </p:nvPr>
        </p:nvSpPr>
        <p:spPr>
          <a:xfrm>
            <a:off x="6186487" y="4191001"/>
            <a:ext cx="5445643" cy="2219325"/>
          </a:xfrm>
        </p:spPr>
        <p:txBody>
          <a:bodyPr>
            <a:normAutofit/>
          </a:bodyPr>
          <a:lstStyle/>
          <a:p>
            <a:pPr marL="287338" indent="-287338"/>
            <a:r>
              <a:rPr lang="en-US" dirty="0"/>
              <a:t>Operations (</a:t>
            </a:r>
            <a:r>
              <a:rPr lang="en-US" b="1" dirty="0">
                <a:solidFill>
                  <a:srgbClr val="C00000"/>
                </a:solidFill>
                <a:latin typeface="Consolas" panose="020B0609020204030204" pitchFamily="49" charset="0"/>
              </a:rPr>
              <a:t>OP</a:t>
            </a:r>
            <a:r>
              <a:rPr lang="en-US" dirty="0"/>
              <a:t>)</a:t>
            </a:r>
          </a:p>
          <a:p>
            <a:pPr lvl="1"/>
            <a:r>
              <a:rPr lang="en-US" dirty="0"/>
              <a:t>Use different definitions of </a:t>
            </a:r>
            <a:r>
              <a:rPr lang="en-US" sz="1800" b="1" dirty="0">
                <a:latin typeface="Courier New" pitchFamily="49" charset="0"/>
              </a:rPr>
              <a:t>OP</a:t>
            </a:r>
            <a:r>
              <a:rPr lang="en-US" dirty="0"/>
              <a:t> and </a:t>
            </a:r>
            <a:r>
              <a:rPr lang="en-US" sz="1800" b="1" dirty="0">
                <a:solidFill>
                  <a:srgbClr val="0070C0"/>
                </a:solidFill>
                <a:latin typeface="Courier New" pitchFamily="49" charset="0"/>
              </a:rPr>
              <a:t>IDENT</a:t>
            </a:r>
          </a:p>
          <a:p>
            <a:pPr lvl="2"/>
            <a:r>
              <a:rPr lang="en-US" dirty="0"/>
              <a:t> “</a:t>
            </a:r>
            <a:r>
              <a:rPr lang="en-US" b="1" dirty="0">
                <a:latin typeface="Courier New" pitchFamily="49" charset="0"/>
              </a:rPr>
              <a:t>+”</a:t>
            </a:r>
            <a:r>
              <a:rPr lang="en-US" dirty="0">
                <a:latin typeface="Courier New" pitchFamily="49" charset="0"/>
              </a:rPr>
              <a:t> </a:t>
            </a:r>
            <a:r>
              <a:rPr lang="en-US" dirty="0"/>
              <a:t>:</a:t>
            </a:r>
            <a:r>
              <a:rPr lang="en-US" dirty="0">
                <a:latin typeface="Courier New" pitchFamily="49" charset="0"/>
              </a:rPr>
              <a:t> </a:t>
            </a:r>
            <a:r>
              <a:rPr lang="en-US" b="1" dirty="0">
                <a:latin typeface="Courier New" pitchFamily="49" charset="0"/>
              </a:rPr>
              <a:t>0</a:t>
            </a:r>
          </a:p>
          <a:p>
            <a:pPr lvl="2"/>
            <a:r>
              <a:rPr lang="en-US" dirty="0"/>
              <a:t> “</a:t>
            </a:r>
            <a:r>
              <a:rPr lang="en-US" b="1" dirty="0">
                <a:latin typeface="Courier New" pitchFamily="49" charset="0"/>
              </a:rPr>
              <a:t>*”</a:t>
            </a:r>
            <a:r>
              <a:rPr lang="en-US" dirty="0">
                <a:latin typeface="Courier New" pitchFamily="49" charset="0"/>
              </a:rPr>
              <a:t> </a:t>
            </a:r>
            <a:r>
              <a:rPr lang="en-US" dirty="0"/>
              <a:t>:</a:t>
            </a:r>
            <a:r>
              <a:rPr lang="en-US" dirty="0">
                <a:latin typeface="Courier New" pitchFamily="49" charset="0"/>
              </a:rPr>
              <a:t> </a:t>
            </a:r>
            <a:r>
              <a:rPr lang="en-US" b="1" dirty="0">
                <a:latin typeface="Courier New" pitchFamily="49" charset="0"/>
              </a:rPr>
              <a:t>1</a:t>
            </a:r>
          </a:p>
        </p:txBody>
      </p:sp>
      <p:sp>
        <p:nvSpPr>
          <p:cNvPr id="6" name="TextBox 5"/>
          <p:cNvSpPr txBox="1"/>
          <p:nvPr/>
        </p:nvSpPr>
        <p:spPr>
          <a:xfrm>
            <a:off x="8229599" y="1600200"/>
            <a:ext cx="3452227" cy="646331"/>
          </a:xfrm>
          <a:prstGeom prst="rect">
            <a:avLst/>
          </a:prstGeom>
          <a:noFill/>
        </p:spPr>
        <p:txBody>
          <a:bodyPr wrap="square" rtlCol="0">
            <a:spAutoFit/>
          </a:bodyPr>
          <a:lstStyle/>
          <a:p>
            <a:r>
              <a:rPr lang="en-US" dirty="0">
                <a:latin typeface="Calibri" pitchFamily="34" charset="0"/>
              </a:rPr>
              <a:t>Compute sum or product of vector elements (based on </a:t>
            </a:r>
            <a:r>
              <a:rPr lang="en-US" dirty="0">
                <a:solidFill>
                  <a:srgbClr val="0070C0"/>
                </a:solidFill>
                <a:latin typeface="Calibri" pitchFamily="34" charset="0"/>
              </a:rPr>
              <a:t>OP</a:t>
            </a:r>
            <a:r>
              <a:rPr lang="en-US" dirty="0">
                <a:latin typeface="Calibri" pitchFamily="34" charset="0"/>
              </a:rPr>
              <a:t>)</a:t>
            </a:r>
          </a:p>
        </p:txBody>
      </p:sp>
      <p:sp>
        <p:nvSpPr>
          <p:cNvPr id="2" name="Slide Number Placeholder 1">
            <a:extLst>
              <a:ext uri="{FF2B5EF4-FFF2-40B4-BE49-F238E27FC236}">
                <a16:creationId xmlns:a16="http://schemas.microsoft.com/office/drawing/2014/main" id="{1E8E958E-74E6-47C7-8D54-1B8FB82E543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mc:AlternateContent xmlns:mc="http://schemas.openxmlformats.org/markup-compatibility/2006">
        <mc:Choice xmlns:a14="http://schemas.microsoft.com/office/drawing/2010/main" Requires="a14">
          <p:sp>
            <p:nvSpPr>
              <p:cNvPr id="9" name="Text Placeholder 5">
                <a:extLst>
                  <a:ext uri="{FF2B5EF4-FFF2-40B4-BE49-F238E27FC236}">
                    <a16:creationId xmlns:a16="http://schemas.microsoft.com/office/drawing/2014/main" id="{0CDE9191-303F-40DF-8316-348B02539942}"/>
                  </a:ext>
                </a:extLst>
              </p:cNvPr>
              <p:cNvSpPr txBox="1">
                <a:spLocks/>
              </p:cNvSpPr>
              <p:nvPr/>
            </p:nvSpPr>
            <p:spPr>
              <a:xfrm>
                <a:off x="147344" y="6525676"/>
                <a:ext cx="2567110" cy="20581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000" dirty="0"/>
                  <a:t>[15-213 @ CMU]</a:t>
                </a:r>
                <a14:m>
                  <m:oMath xmlns:m="http://schemas.openxmlformats.org/officeDocument/2006/math">
                    <m:r>
                      <a:rPr lang="en-US" sz="1000" i="1">
                        <a:latin typeface="Cambria Math" panose="02040503050406030204" pitchFamily="18" charset="0"/>
                      </a:rPr>
                      <m:t>→</m:t>
                    </m:r>
                  </m:oMath>
                </a14:m>
                <a:endParaRPr lang="en-US" sz="1000" dirty="0"/>
              </a:p>
            </p:txBody>
          </p:sp>
        </mc:Choice>
        <mc:Fallback>
          <p:sp>
            <p:nvSpPr>
              <p:cNvPr id="9" name="Text Placeholder 5">
                <a:extLst>
                  <a:ext uri="{FF2B5EF4-FFF2-40B4-BE49-F238E27FC236}">
                    <a16:creationId xmlns:a16="http://schemas.microsoft.com/office/drawing/2014/main" id="{0CDE9191-303F-40DF-8316-348B02539942}"/>
                  </a:ext>
                </a:extLst>
              </p:cNvPr>
              <p:cNvSpPr txBox="1">
                <a:spLocks noRot="1" noChangeAspect="1" noMove="1" noResize="1" noEditPoints="1" noAdjustHandles="1" noChangeArrowheads="1" noChangeShapeType="1" noTextEdit="1"/>
              </p:cNvSpPr>
              <p:nvPr/>
            </p:nvSpPr>
            <p:spPr>
              <a:xfrm>
                <a:off x="147344" y="6525676"/>
                <a:ext cx="2567110" cy="205819"/>
              </a:xfrm>
              <a:prstGeom prst="rect">
                <a:avLst/>
              </a:prstGeom>
              <a:blipFill>
                <a:blip r:embed="rId3"/>
                <a:stretch>
                  <a:fillRect t="-2941" b="-29412"/>
                </a:stretch>
              </a:blipFill>
            </p:spPr>
            <p:txBody>
              <a:bodyPr/>
              <a:lstStyle/>
              <a:p>
                <a:r>
                  <a:rPr lang="en-US">
                    <a:noFill/>
                  </a:rPr>
                  <a:t> </a:t>
                </a:r>
              </a:p>
            </p:txBody>
          </p:sp>
        </mc:Fallback>
      </mc:AlternateContent>
      <p:sp>
        <p:nvSpPr>
          <p:cNvPr id="3" name="Rectangle 2">
            <a:extLst>
              <a:ext uri="{FF2B5EF4-FFF2-40B4-BE49-F238E27FC236}">
                <a16:creationId xmlns:a16="http://schemas.microsoft.com/office/drawing/2014/main" id="{0C662DBD-7744-4A2F-82AC-4AF20ECEA8A5}"/>
              </a:ext>
            </a:extLst>
          </p:cNvPr>
          <p:cNvSpPr/>
          <p:nvPr/>
        </p:nvSpPr>
        <p:spPr>
          <a:xfrm>
            <a:off x="1665360" y="1120676"/>
            <a:ext cx="6096000" cy="2308324"/>
          </a:xfrm>
          <a:prstGeom prst="rect">
            <a:avLst/>
          </a:prstGeom>
          <a:solidFill>
            <a:schemeClr val="bg1">
              <a:lumMod val="95000"/>
            </a:schemeClr>
          </a:solidFill>
        </p:spPr>
        <p:txBody>
          <a:bodyPr>
            <a:spAutoFit/>
          </a:bodyPr>
          <a:lstStyle/>
          <a:p>
            <a:r>
              <a:rPr lang="fr-FR" dirty="0" err="1">
                <a:solidFill>
                  <a:srgbClr val="0000FF"/>
                </a:solidFill>
                <a:latin typeface="Consolas" panose="020B0609020204030204" pitchFamily="49" charset="0"/>
              </a:rPr>
              <a:t>void</a:t>
            </a:r>
            <a:r>
              <a:rPr lang="fr-FR" dirty="0">
                <a:solidFill>
                  <a:srgbClr val="000000"/>
                </a:solidFill>
                <a:latin typeface="Consolas" panose="020B0609020204030204" pitchFamily="49" charset="0"/>
              </a:rPr>
              <a:t> combine1(</a:t>
            </a:r>
            <a:r>
              <a:rPr lang="fr-FR" dirty="0" err="1">
                <a:solidFill>
                  <a:srgbClr val="000000"/>
                </a:solidFill>
                <a:latin typeface="Consolas" panose="020B0609020204030204" pitchFamily="49" charset="0"/>
              </a:rPr>
              <a:t>vec_ptr</a:t>
            </a:r>
            <a:r>
              <a:rPr lang="fr-FR" dirty="0">
                <a:solidFill>
                  <a:srgbClr val="000000"/>
                </a:solidFill>
                <a:latin typeface="Consolas" panose="020B0609020204030204" pitchFamily="49" charset="0"/>
              </a:rPr>
              <a:t> </a:t>
            </a:r>
            <a:r>
              <a:rPr lang="fr-FR" dirty="0">
                <a:solidFill>
                  <a:srgbClr val="808080"/>
                </a:solidFill>
                <a:latin typeface="Consolas" panose="020B0609020204030204" pitchFamily="49" charset="0"/>
              </a:rPr>
              <a:t>v</a:t>
            </a: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data_t</a:t>
            </a:r>
            <a:r>
              <a:rPr lang="fr-FR" dirty="0">
                <a:solidFill>
                  <a:srgbClr val="000000"/>
                </a:solidFill>
                <a:latin typeface="Consolas" panose="020B0609020204030204" pitchFamily="49" charset="0"/>
              </a:rPr>
              <a:t> *</a:t>
            </a:r>
            <a:r>
              <a:rPr lang="fr-FR" dirty="0" err="1">
                <a:solidFill>
                  <a:srgbClr val="808080"/>
                </a:solidFill>
                <a:latin typeface="Consolas" panose="020B0609020204030204" pitchFamily="49" charset="0"/>
              </a:rPr>
              <a:t>dest</a:t>
            </a:r>
            <a:r>
              <a:rPr lang="fr-FR"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    *</a:t>
            </a:r>
            <a:r>
              <a:rPr lang="en-US" dirty="0" err="1">
                <a:solidFill>
                  <a:srgbClr val="808080"/>
                </a:solidFill>
                <a:latin typeface="Consolas" panose="020B0609020204030204" pitchFamily="49" charset="0"/>
              </a:rPr>
              <a:t>dest</a:t>
            </a:r>
            <a:r>
              <a:rPr lang="en-US" dirty="0">
                <a:solidFill>
                  <a:srgbClr val="000000"/>
                </a:solidFill>
                <a:latin typeface="Consolas" panose="020B0609020204030204" pitchFamily="49" charset="0"/>
              </a:rPr>
              <a:t> = </a:t>
            </a:r>
            <a:r>
              <a:rPr lang="en-US" b="1" dirty="0">
                <a:solidFill>
                  <a:srgbClr val="0070C0"/>
                </a:solidFill>
                <a:latin typeface="Consolas" panose="020B0609020204030204" pitchFamily="49" charset="0"/>
              </a:rPr>
              <a:t>IDENT</a:t>
            </a:r>
            <a:r>
              <a:rPr lang="en-US" dirty="0">
                <a:solidFill>
                  <a:srgbClr val="000000"/>
                </a:solidFill>
                <a:latin typeface="Consolas" panose="020B0609020204030204" pitchFamily="49" charset="0"/>
              </a:rPr>
              <a:t>; </a:t>
            </a:r>
            <a:r>
              <a:rPr lang="en-US" dirty="0">
                <a:solidFill>
                  <a:srgbClr val="008000"/>
                </a:solidFill>
                <a:latin typeface="Consolas" panose="020B0609020204030204" pitchFamily="49" charset="0"/>
              </a:rPr>
              <a:t>// the identity value for </a:t>
            </a:r>
            <a:r>
              <a:rPr lang="en-US" b="1" dirty="0">
                <a:solidFill>
                  <a:srgbClr val="C00000"/>
                </a:solidFill>
                <a:latin typeface="Consolas" panose="020B0609020204030204" pitchFamily="49" charset="0"/>
              </a:rPr>
              <a:t>OP</a:t>
            </a:r>
          </a:p>
          <a:p>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for</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int</a:t>
            </a:r>
            <a:r>
              <a:rPr lang="en-US" dirty="0">
                <a:solidFill>
                  <a:srgbClr val="000000"/>
                </a:solidFill>
                <a:latin typeface="Consolas" panose="020B0609020204030204" pitchFamily="49" charset="0"/>
              </a:rPr>
              <a:t> i = 0; i &lt; </a:t>
            </a:r>
            <a:r>
              <a:rPr lang="en-US" dirty="0" err="1">
                <a:solidFill>
                  <a:srgbClr val="000000"/>
                </a:solidFill>
                <a:latin typeface="Consolas" panose="020B0609020204030204" pitchFamily="49" charset="0"/>
              </a:rPr>
              <a:t>vec_length</a:t>
            </a:r>
            <a:r>
              <a:rPr lang="en-US" dirty="0">
                <a:solidFill>
                  <a:srgbClr val="000000"/>
                </a:solidFill>
                <a:latin typeface="Consolas" panose="020B0609020204030204" pitchFamily="49" charset="0"/>
              </a:rPr>
              <a:t>(</a:t>
            </a:r>
            <a:r>
              <a:rPr lang="en-US" dirty="0">
                <a:solidFill>
                  <a:srgbClr val="808080"/>
                </a:solidFill>
                <a:latin typeface="Consolas" panose="020B0609020204030204" pitchFamily="49" charset="0"/>
              </a:rPr>
              <a:t>v</a:t>
            </a:r>
            <a:r>
              <a:rPr lang="en-US" dirty="0">
                <a:solidFill>
                  <a:srgbClr val="000000"/>
                </a:solidFill>
                <a:latin typeface="Consolas" panose="020B0609020204030204" pitchFamily="49" charset="0"/>
              </a:rPr>
              <a:t>); i++) {</a:t>
            </a:r>
          </a:p>
          <a:p>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data_t</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val</a:t>
            </a:r>
            <a:r>
              <a:rPr lang="en-US" dirty="0">
                <a:solidFill>
                  <a:srgbClr val="000000"/>
                </a:solidFill>
                <a:latin typeface="Consolas" panose="020B0609020204030204" pitchFamily="49" charset="0"/>
              </a:rPr>
              <a:t>;</a:t>
            </a:r>
          </a:p>
          <a:p>
            <a:r>
              <a:rPr lang="nn-NO" dirty="0">
                <a:solidFill>
                  <a:srgbClr val="000000"/>
                </a:solidFill>
                <a:latin typeface="Consolas" panose="020B0609020204030204" pitchFamily="49" charset="0"/>
              </a:rPr>
              <a:t>        get_vec_element(</a:t>
            </a:r>
            <a:r>
              <a:rPr lang="nn-NO" dirty="0">
                <a:solidFill>
                  <a:srgbClr val="808080"/>
                </a:solidFill>
                <a:latin typeface="Consolas" panose="020B0609020204030204" pitchFamily="49" charset="0"/>
              </a:rPr>
              <a:t>v</a:t>
            </a:r>
            <a:r>
              <a:rPr lang="nn-NO" dirty="0">
                <a:solidFill>
                  <a:srgbClr val="000000"/>
                </a:solidFill>
                <a:latin typeface="Consolas" panose="020B0609020204030204" pitchFamily="49" charset="0"/>
              </a:rPr>
              <a:t>, i, &amp;val);</a:t>
            </a:r>
          </a:p>
          <a:p>
            <a:r>
              <a:rPr lang="en-US" dirty="0">
                <a:solidFill>
                  <a:srgbClr val="000000"/>
                </a:solidFill>
                <a:latin typeface="Consolas" panose="020B0609020204030204" pitchFamily="49" charset="0"/>
              </a:rPr>
              <a:t>        *</a:t>
            </a:r>
            <a:r>
              <a:rPr lang="en-US" dirty="0" err="1">
                <a:solidFill>
                  <a:srgbClr val="808080"/>
                </a:solidFill>
                <a:latin typeface="Consolas" panose="020B0609020204030204" pitchFamily="49" charset="0"/>
              </a:rPr>
              <a:t>dest</a:t>
            </a:r>
            <a:r>
              <a:rPr lang="en-US" dirty="0">
                <a:solidFill>
                  <a:srgbClr val="000000"/>
                </a:solidFill>
                <a:latin typeface="Consolas" panose="020B0609020204030204" pitchFamily="49" charset="0"/>
              </a:rPr>
              <a:t> = *</a:t>
            </a:r>
            <a:r>
              <a:rPr lang="en-US" dirty="0" err="1">
                <a:solidFill>
                  <a:srgbClr val="808080"/>
                </a:solidFill>
                <a:latin typeface="Consolas" panose="020B0609020204030204" pitchFamily="49" charset="0"/>
              </a:rPr>
              <a:t>dest</a:t>
            </a:r>
            <a:r>
              <a:rPr lang="en-US" dirty="0">
                <a:solidFill>
                  <a:srgbClr val="000000"/>
                </a:solidFill>
                <a:latin typeface="Consolas" panose="020B0609020204030204" pitchFamily="49" charset="0"/>
              </a:rPr>
              <a:t> </a:t>
            </a:r>
            <a:r>
              <a:rPr lang="en-US" b="1" dirty="0">
                <a:solidFill>
                  <a:srgbClr val="C00000"/>
                </a:solidFill>
                <a:latin typeface="Consolas" panose="020B0609020204030204" pitchFamily="49" charset="0"/>
              </a:rPr>
              <a:t>OP</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val</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a:t>
            </a:r>
            <a:endParaRPr lang="en-US" dirty="0"/>
          </a:p>
        </p:txBody>
      </p:sp>
      <p:sp>
        <p:nvSpPr>
          <p:cNvPr id="10" name="Rectangle 9">
            <a:extLst>
              <a:ext uri="{FF2B5EF4-FFF2-40B4-BE49-F238E27FC236}">
                <a16:creationId xmlns:a16="http://schemas.microsoft.com/office/drawing/2014/main" id="{5246CE6D-07EE-491C-A3F2-966BF3C8B2C2}"/>
              </a:ext>
            </a:extLst>
          </p:cNvPr>
          <p:cNvSpPr/>
          <p:nvPr/>
        </p:nvSpPr>
        <p:spPr>
          <a:xfrm>
            <a:off x="6950899" y="2895600"/>
            <a:ext cx="2144818" cy="646331"/>
          </a:xfrm>
          <a:prstGeom prst="rect">
            <a:avLst/>
          </a:prstGeom>
          <a:solidFill>
            <a:srgbClr val="FFCC00"/>
          </a:solidFill>
        </p:spPr>
        <p:txBody>
          <a:bodyPr wrap="none">
            <a:spAutoFit/>
          </a:bodyPr>
          <a:lstStyle/>
          <a:p>
            <a:r>
              <a:rPr lang="en-US" dirty="0"/>
              <a:t>The second function </a:t>
            </a:r>
            <a:br>
              <a:rPr lang="en-US" dirty="0"/>
            </a:br>
            <a:r>
              <a:rPr lang="en-US" dirty="0"/>
              <a:t>that comes into play</a:t>
            </a:r>
          </a:p>
        </p:txBody>
      </p:sp>
    </p:spTree>
    <p:extLst>
      <p:ext uri="{BB962C8B-B14F-4D97-AF65-F5344CB8AC3E}">
        <p14:creationId xmlns:p14="http://schemas.microsoft.com/office/powerpoint/2010/main" val="363676393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75171">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75171">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75171">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75171">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75171">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75171">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75173">
                                            <p:txEl>
                                              <p:pRg st="0" end="0"/>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75173">
                                            <p:txEl>
                                              <p:pRg st="1" end="1"/>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75173">
                                            <p:txEl>
                                              <p:pRg st="2" end="2"/>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7517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5171" grpId="0" build="p"/>
      <p:bldP spid="77517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8898" name="Rectangle 2"/>
          <p:cNvSpPr>
            <a:spLocks noGrp="1" noChangeArrowheads="1"/>
          </p:cNvSpPr>
          <p:nvPr>
            <p:ph type="title"/>
          </p:nvPr>
        </p:nvSpPr>
        <p:spPr/>
        <p:txBody>
          <a:bodyPr>
            <a:normAutofit/>
          </a:bodyPr>
          <a:lstStyle/>
          <a:p>
            <a:pPr eaLnBrk="1" hangingPunct="1">
              <a:defRPr/>
            </a:pPr>
            <a:r>
              <a:rPr lang="en-US" dirty="0"/>
              <a:t>Cycles Per Element (CPE)</a:t>
            </a:r>
          </a:p>
        </p:txBody>
      </p:sp>
      <mc:AlternateContent xmlns:mc="http://schemas.openxmlformats.org/markup-compatibility/2006">
        <mc:Choice xmlns:a14="http://schemas.microsoft.com/office/drawing/2010/main" Requires="a14">
          <p:sp>
            <p:nvSpPr>
              <p:cNvPr id="1028" name="Rectangle 3"/>
              <p:cNvSpPr>
                <a:spLocks noGrp="1" noChangeArrowheads="1"/>
              </p:cNvSpPr>
              <p:nvPr>
                <p:ph sz="half" idx="1"/>
              </p:nvPr>
            </p:nvSpPr>
            <p:spPr/>
            <p:txBody>
              <a:bodyPr>
                <a:normAutofit/>
              </a:bodyPr>
              <a:lstStyle/>
              <a:p>
                <a:endParaRPr lang="en-US" sz="2000" dirty="0"/>
              </a:p>
              <a:p>
                <a:r>
                  <a:rPr lang="en-US" sz="2000" dirty="0"/>
                  <a:t>Assume a program operates on vectors or lists</a:t>
                </a:r>
              </a:p>
              <a:p>
                <a:pPr lvl="1"/>
                <a:r>
                  <a:rPr lang="en-US" sz="1600" dirty="0"/>
                  <a:t>Vector Length = n </a:t>
                </a:r>
              </a:p>
              <a:p>
                <a:endParaRPr lang="en-US" sz="2000" dirty="0"/>
              </a:p>
              <a:p>
                <a:r>
                  <a:rPr lang="en-US" sz="2000" dirty="0"/>
                  <a:t>Assume we’re interested in sweep over the vector</a:t>
                </a:r>
              </a:p>
              <a:p>
                <a:pPr lvl="1"/>
                <a:r>
                  <a:rPr lang="en-US" sz="1600" dirty="0"/>
                  <a:t>Number of OPs is n (n-1, to be correct)</a:t>
                </a:r>
              </a:p>
              <a:p>
                <a:endParaRPr lang="en-US" sz="2000" dirty="0"/>
              </a:p>
              <a:p>
                <a:r>
                  <a:rPr lang="en-US" sz="2000" dirty="0"/>
                  <a:t>Thus, </a:t>
                </a:r>
                <a:r>
                  <a:rPr lang="en-US" sz="2000" dirty="0">
                    <a:solidFill>
                      <a:srgbClr val="C00000"/>
                    </a:solidFill>
                  </a:rPr>
                  <a:t>cycles per OP </a:t>
                </a:r>
                <a14:m>
                  <m:oMath xmlns:m="http://schemas.openxmlformats.org/officeDocument/2006/math">
                    <m:r>
                      <a:rPr lang="en-US" sz="2000" b="0" i="1" smtClean="0">
                        <a:solidFill>
                          <a:srgbClr val="C00000"/>
                        </a:solidFill>
                        <a:latin typeface="Cambria Math" panose="02040503050406030204" pitchFamily="18" charset="0"/>
                      </a:rPr>
                      <m:t>≈</m:t>
                    </m:r>
                  </m:oMath>
                </a14:m>
                <a:r>
                  <a:rPr lang="en-US" sz="2000" dirty="0">
                    <a:solidFill>
                      <a:srgbClr val="C00000"/>
                    </a:solidFill>
                  </a:rPr>
                  <a:t> cycles per element (CPE)</a:t>
                </a:r>
                <a:endParaRPr lang="en-US" sz="2000" dirty="0"/>
              </a:p>
              <a:p>
                <a:endParaRPr lang="en-US" sz="2000" dirty="0"/>
              </a:p>
              <a:p>
                <a:r>
                  <a:rPr lang="en-US" sz="2000" dirty="0"/>
                  <a:t>Sweep, total # of cycles: C = CPE*n + Overhead</a:t>
                </a:r>
              </a:p>
              <a:p>
                <a:pPr lvl="1"/>
                <a:r>
                  <a:rPr lang="en-US" sz="1600" dirty="0"/>
                  <a:t>CPE is slope of line</a:t>
                </a:r>
              </a:p>
              <a:p>
                <a:pPr lvl="2"/>
                <a:r>
                  <a:rPr lang="en-US" sz="1400" dirty="0"/>
                  <a:t>Depends on the type of data handled</a:t>
                </a:r>
              </a:p>
              <a:p>
                <a:pPr lvl="1"/>
                <a:r>
                  <a:rPr lang="en-US" sz="1600" dirty="0"/>
                  <a:t>See figure</a:t>
                </a:r>
              </a:p>
            </p:txBody>
          </p:sp>
        </mc:Choice>
        <mc:Fallback>
          <p:sp>
            <p:nvSpPr>
              <p:cNvPr id="1028" name="Rectangle 3"/>
              <p:cNvSpPr>
                <a:spLocks noGrp="1" noRot="1" noChangeAspect="1" noMove="1" noResize="1" noEditPoints="1" noAdjustHandles="1" noChangeArrowheads="1" noChangeShapeType="1" noTextEdit="1"/>
              </p:cNvSpPr>
              <p:nvPr>
                <p:ph sz="half" idx="1"/>
              </p:nvPr>
            </p:nvSpPr>
            <p:spPr>
              <a:blipFill>
                <a:blip r:embed="rId3"/>
                <a:stretch>
                  <a:fillRect l="-974" r="-325" b="-2695"/>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E94BEBC7-78C2-4F20-8C85-93CCBC0023B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2203D-769A-4D5A-AE4C-EA73FDE6A13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mc:AlternateContent xmlns:mc="http://schemas.openxmlformats.org/markup-compatibility/2006">
        <mc:Choice xmlns:a14="http://schemas.microsoft.com/office/drawing/2010/main" Requires="a14">
          <p:sp>
            <p:nvSpPr>
              <p:cNvPr id="3" name="Text Placeholder 2">
                <a:extLst>
                  <a:ext uri="{FF2B5EF4-FFF2-40B4-BE49-F238E27FC236}">
                    <a16:creationId xmlns:a16="http://schemas.microsoft.com/office/drawing/2014/main" id="{B2BA1698-D768-4A76-8605-9D765966D0B0}"/>
                  </a:ext>
                </a:extLst>
              </p:cNvPr>
              <p:cNvSpPr>
                <a:spLocks noGrp="1"/>
              </p:cNvSpPr>
              <p:nvPr>
                <p:ph type="body" sz="quarter" idx="13"/>
              </p:nvPr>
            </p:nvSpPr>
            <p:spPr/>
            <p:txBody>
              <a:bodyPr/>
              <a:lstStyle/>
              <a:p>
                <a:r>
                  <a:rPr lang="en-US" dirty="0"/>
                  <a:t>[15-213 @ CMU]</a:t>
                </a:r>
                <a14:m>
                  <m:oMath xmlns:m="http://schemas.openxmlformats.org/officeDocument/2006/math">
                    <m:r>
                      <a:rPr lang="en-US" i="1">
                        <a:latin typeface="Cambria Math" panose="02040503050406030204" pitchFamily="18" charset="0"/>
                      </a:rPr>
                      <m:t>→</m:t>
                    </m:r>
                  </m:oMath>
                </a14:m>
                <a:endParaRPr lang="en-US" dirty="0"/>
              </a:p>
            </p:txBody>
          </p:sp>
        </mc:Choice>
        <mc:Fallback>
          <p:sp>
            <p:nvSpPr>
              <p:cNvPr id="3" name="Text Placeholder 2">
                <a:extLst>
                  <a:ext uri="{FF2B5EF4-FFF2-40B4-BE49-F238E27FC236}">
                    <a16:creationId xmlns:a16="http://schemas.microsoft.com/office/drawing/2014/main" id="{B2BA1698-D768-4A76-8605-9D765966D0B0}"/>
                  </a:ext>
                </a:extLst>
              </p:cNvPr>
              <p:cNvSpPr>
                <a:spLocks noGrp="1" noRot="1" noChangeAspect="1" noMove="1" noResize="1" noEditPoints="1" noAdjustHandles="1" noChangeArrowheads="1" noChangeShapeType="1" noTextEdit="1"/>
              </p:cNvSpPr>
              <p:nvPr>
                <p:ph type="body" sz="quarter" idx="13"/>
              </p:nvPr>
            </p:nvSpPr>
            <p:spPr>
              <a:blipFill>
                <a:blip r:embed="rId4"/>
                <a:stretch>
                  <a:fillRect/>
                </a:stretch>
              </a:blipFill>
            </p:spPr>
            <p:txBody>
              <a:bodyPr/>
              <a:lstStyle/>
              <a:p>
                <a:r>
                  <a:rPr lang="en-US">
                    <a:noFill/>
                  </a:rPr>
                  <a:t> </a:t>
                </a:r>
              </a:p>
            </p:txBody>
          </p:sp>
        </mc:Fallback>
      </mc:AlternateContent>
      <p:grpSp>
        <p:nvGrpSpPr>
          <p:cNvPr id="5" name="Group 4">
            <a:extLst>
              <a:ext uri="{FF2B5EF4-FFF2-40B4-BE49-F238E27FC236}">
                <a16:creationId xmlns:a16="http://schemas.microsoft.com/office/drawing/2014/main" id="{C9AA0E6A-1DBF-459C-95B9-63773B799FE8}"/>
              </a:ext>
            </a:extLst>
          </p:cNvPr>
          <p:cNvGrpSpPr/>
          <p:nvPr/>
        </p:nvGrpSpPr>
        <p:grpSpPr>
          <a:xfrm>
            <a:off x="6287599" y="2415669"/>
            <a:ext cx="5754977" cy="3276600"/>
            <a:chOff x="3276601" y="3276600"/>
            <a:chExt cx="5754977" cy="3276600"/>
          </a:xfrm>
        </p:grpSpPr>
        <p:graphicFrame>
          <p:nvGraphicFramePr>
            <p:cNvPr id="7" name="Chart 6"/>
            <p:cNvGraphicFramePr>
              <a:graphicFrameLocks/>
            </p:cNvGraphicFramePr>
            <p:nvPr/>
          </p:nvGraphicFramePr>
          <p:xfrm>
            <a:off x="3276601" y="3276600"/>
            <a:ext cx="5754977" cy="3276600"/>
          </p:xfrm>
          <a:graphic>
            <a:graphicData uri="http://schemas.openxmlformats.org/drawingml/2006/chart">
              <c:chart xmlns:c="http://schemas.openxmlformats.org/drawingml/2006/chart" xmlns:r="http://schemas.openxmlformats.org/officeDocument/2006/relationships" r:id="rId5"/>
            </a:graphicData>
          </a:graphic>
        </p:graphicFrame>
        <p:sp>
          <p:nvSpPr>
            <p:cNvPr id="8" name="Text Box 2"/>
            <p:cNvSpPr txBox="1">
              <a:spLocks noChangeArrowheads="1"/>
            </p:cNvSpPr>
            <p:nvPr/>
          </p:nvSpPr>
          <p:spPr bwMode="auto">
            <a:xfrm>
              <a:off x="5380811" y="4125922"/>
              <a:ext cx="1001173" cy="581698"/>
            </a:xfrm>
            <a:prstGeom prst="rect">
              <a:avLst/>
            </a:prstGeom>
            <a:solidFill>
              <a:srgbClr val="FFFFFF"/>
            </a:solidFill>
            <a:ln w="9525">
              <a:noFill/>
              <a:miter lim="800000"/>
              <a:headEnd/>
              <a:tailEnd/>
            </a:ln>
          </p:spPr>
          <p:txBody>
            <a:bodyPr wrap="none" lIns="27432" tIns="27432" rIns="27432" bIns="0" anchor="t" upright="1">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rtl="0">
                <a:defRPr sz="1000"/>
              </a:pPr>
              <a:r>
                <a:rPr lang="en-US" sz="1200" dirty="0">
                  <a:solidFill>
                    <a:srgbClr val="000000"/>
                  </a:solidFill>
                  <a:latin typeface="Courier New"/>
                  <a:cs typeface="Courier New"/>
                </a:rPr>
                <a:t>psum1</a:t>
              </a:r>
              <a:endParaRPr lang="en-US" sz="1200" dirty="0">
                <a:solidFill>
                  <a:srgbClr val="000000"/>
                </a:solidFill>
                <a:latin typeface="Arial"/>
                <a:cs typeface="Arial"/>
              </a:endParaRPr>
            </a:p>
            <a:p>
              <a:pPr algn="ctr" rtl="0">
                <a:defRPr sz="1000"/>
              </a:pPr>
              <a:r>
                <a:rPr lang="en-US" sz="1200" dirty="0">
                  <a:solidFill>
                    <a:srgbClr val="000000"/>
                  </a:solidFill>
                  <a:latin typeface="Arial"/>
                  <a:cs typeface="Arial"/>
                </a:rPr>
                <a:t>Slope = 9.0</a:t>
              </a:r>
            </a:p>
            <a:p>
              <a:pPr algn="ctr" rtl="0">
                <a:defRPr sz="1000"/>
              </a:pPr>
              <a:r>
                <a:rPr lang="en-US" sz="1200" dirty="0">
                  <a:solidFill>
                    <a:srgbClr val="000000"/>
                  </a:solidFill>
                  <a:latin typeface="Arial"/>
                  <a:cs typeface="Arial"/>
                </a:rPr>
                <a:t>(double prec.)</a:t>
              </a:r>
            </a:p>
          </p:txBody>
        </p:sp>
        <p:sp>
          <p:nvSpPr>
            <p:cNvPr id="9" name="Text Box 3"/>
            <p:cNvSpPr txBox="1">
              <a:spLocks noChangeArrowheads="1"/>
            </p:cNvSpPr>
            <p:nvPr/>
          </p:nvSpPr>
          <p:spPr bwMode="auto">
            <a:xfrm>
              <a:off x="6051124" y="5218368"/>
              <a:ext cx="836063" cy="577081"/>
            </a:xfrm>
            <a:prstGeom prst="rect">
              <a:avLst/>
            </a:prstGeom>
            <a:solidFill>
              <a:srgbClr val="FFFFFF"/>
            </a:solidFill>
            <a:ln w="9525">
              <a:noFill/>
              <a:miter lim="800000"/>
              <a:headEnd/>
              <a:tailEnd/>
            </a:ln>
          </p:spPr>
          <p:txBody>
            <a:bodyPr wrap="none" lIns="27432" tIns="22860" rIns="27432" bIns="0" anchor="t" upright="1">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rtl="0">
                <a:defRPr sz="1000"/>
              </a:pPr>
              <a:r>
                <a:rPr lang="en-US" sz="1200" dirty="0">
                  <a:solidFill>
                    <a:srgbClr val="000000"/>
                  </a:solidFill>
                  <a:latin typeface="Arial"/>
                  <a:cs typeface="Arial"/>
                </a:rPr>
                <a:t> </a:t>
              </a:r>
              <a:r>
                <a:rPr lang="en-US" sz="1200" dirty="0">
                  <a:solidFill>
                    <a:srgbClr val="000000"/>
                  </a:solidFill>
                  <a:latin typeface="Courier New"/>
                  <a:cs typeface="Courier New"/>
                </a:rPr>
                <a:t>psum2</a:t>
              </a:r>
              <a:endParaRPr lang="en-US" sz="1200" dirty="0">
                <a:solidFill>
                  <a:srgbClr val="000000"/>
                </a:solidFill>
                <a:latin typeface="Arial"/>
                <a:cs typeface="Arial"/>
              </a:endParaRPr>
            </a:p>
            <a:p>
              <a:pPr algn="ctr" rtl="0">
                <a:defRPr sz="1000"/>
              </a:pPr>
              <a:r>
                <a:rPr lang="en-US" sz="1200" dirty="0">
                  <a:solidFill>
                    <a:srgbClr val="000000"/>
                  </a:solidFill>
                  <a:latin typeface="Arial"/>
                  <a:cs typeface="Arial"/>
                </a:rPr>
                <a:t>Slope = 6.0</a:t>
              </a:r>
            </a:p>
            <a:p>
              <a:pPr algn="ctr" rtl="0">
                <a:defRPr sz="1000"/>
              </a:pPr>
              <a:r>
                <a:rPr lang="en-US" sz="1200" dirty="0">
                  <a:solidFill>
                    <a:srgbClr val="000000"/>
                  </a:solidFill>
                  <a:latin typeface="Arial"/>
                  <a:cs typeface="Arial"/>
                </a:rPr>
                <a:t>(int)</a:t>
              </a:r>
            </a:p>
          </p:txBody>
        </p:sp>
      </p:grpSp>
      <p:cxnSp>
        <p:nvCxnSpPr>
          <p:cNvPr id="10" name="Straight Arrow Connector 9">
            <a:extLst>
              <a:ext uri="{FF2B5EF4-FFF2-40B4-BE49-F238E27FC236}">
                <a16:creationId xmlns:a16="http://schemas.microsoft.com/office/drawing/2014/main" id="{128C29D1-8303-4A23-9296-D22DEA316754}"/>
              </a:ext>
            </a:extLst>
          </p:cNvPr>
          <p:cNvCxnSpPr>
            <a:cxnSpLocks/>
          </p:cNvCxnSpPr>
          <p:nvPr/>
        </p:nvCxnSpPr>
        <p:spPr>
          <a:xfrm flipV="1">
            <a:off x="3355258" y="4114802"/>
            <a:ext cx="3082413" cy="8406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6175982"/>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Mai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4.pptx" id="{E71FD5FE-4702-439D-898E-DFF52B56CE8E}" vid="{2AED60D7-16AB-4674-BBCD-2532FAE877C5}"/>
    </a:ext>
  </a:extLst>
</a:theme>
</file>

<file path=ppt/theme/theme3.xml><?xml version="1.0" encoding="utf-8"?>
<a:theme xmlns:a="http://schemas.openxmlformats.org/drawingml/2006/main" name="2_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16176</TotalTime>
  <Words>6736</Words>
  <Application>Microsoft Office PowerPoint</Application>
  <PresentationFormat>Widescreen</PresentationFormat>
  <Paragraphs>1434</Paragraphs>
  <Slides>72</Slides>
  <Notes>44</Notes>
  <HiddenSlides>0</HiddenSlides>
  <MMClips>0</MMClips>
  <ScaleCrop>false</ScaleCrop>
  <HeadingPairs>
    <vt:vector size="6" baseType="variant">
      <vt:variant>
        <vt:lpstr>Fonts Used</vt:lpstr>
      </vt:variant>
      <vt:variant>
        <vt:i4>16</vt:i4>
      </vt:variant>
      <vt:variant>
        <vt:lpstr>Theme</vt:lpstr>
      </vt:variant>
      <vt:variant>
        <vt:i4>4</vt:i4>
      </vt:variant>
      <vt:variant>
        <vt:lpstr>Slide Titles</vt:lpstr>
      </vt:variant>
      <vt:variant>
        <vt:i4>72</vt:i4>
      </vt:variant>
    </vt:vector>
  </HeadingPairs>
  <TitlesOfParts>
    <vt:vector size="92" baseType="lpstr">
      <vt:lpstr>Arial</vt:lpstr>
      <vt:lpstr>Calibri</vt:lpstr>
      <vt:lpstr>Calibri Light</vt:lpstr>
      <vt:lpstr>Cambria Math</vt:lpstr>
      <vt:lpstr>Century Gothic</vt:lpstr>
      <vt:lpstr>Consolas</vt:lpstr>
      <vt:lpstr>Corbel</vt:lpstr>
      <vt:lpstr>Courier</vt:lpstr>
      <vt:lpstr>Courier New</vt:lpstr>
      <vt:lpstr>DejaVu Sans</vt:lpstr>
      <vt:lpstr>DejaVu Serif</vt:lpstr>
      <vt:lpstr>Helvetica</vt:lpstr>
      <vt:lpstr>Tahoma</vt:lpstr>
      <vt:lpstr>Trebuchet MS</vt:lpstr>
      <vt:lpstr>Wingdings</vt:lpstr>
      <vt:lpstr>Wingdings 2</vt:lpstr>
      <vt:lpstr>Custom Design</vt:lpstr>
      <vt:lpstr>Main</vt:lpstr>
      <vt:lpstr>2_Custom Design</vt:lpstr>
      <vt:lpstr>1_Custom Design</vt:lpstr>
      <vt:lpstr>ME759 High Performance Computing for Applications in Engineering  [Spring 2021] </vt:lpstr>
      <vt:lpstr>Quote of the day</vt:lpstr>
      <vt:lpstr>Quote of the day, same dude</vt:lpstr>
      <vt:lpstr>Some Roman Emperors</vt:lpstr>
      <vt:lpstr>PowerPoint Presentation</vt:lpstr>
      <vt:lpstr>Before we get started…</vt:lpstr>
      <vt:lpstr>New Example, with three actors: one struct + two functions</vt:lpstr>
      <vt:lpstr>Wrapping up the setup, for the new example</vt:lpstr>
      <vt:lpstr>Cycles Per Element (CPE)</vt:lpstr>
      <vt:lpstr>Benchmark Performance</vt:lpstr>
      <vt:lpstr>Basic Optimizations</vt:lpstr>
      <vt:lpstr>Effect of Basic Optimizations</vt:lpstr>
      <vt:lpstr>Opportunities for Efficiency Gains</vt:lpstr>
      <vt:lpstr>[Next thing to consider:] Exploiting Instruction-Level Parallelism</vt:lpstr>
      <vt:lpstr>Curbing our enthusiasm, ILP hazards</vt:lpstr>
      <vt:lpstr>Modern CPU Design [old slide]</vt:lpstr>
      <vt:lpstr>Recall ILP discussion, 1.5 months ago: superscalar attribute</vt:lpstr>
      <vt:lpstr>Old ILP discussion: the pipelining attribute</vt:lpstr>
      <vt:lpstr>Example: The Intel Haswell CPU – aspects that are ILP relevant</vt:lpstr>
      <vt:lpstr>x86-64 Compilation of combine4 function</vt:lpstr>
      <vt:lpstr>combine4 = Serial Computation</vt:lpstr>
      <vt:lpstr>First trick: Loop Unrolling (2x1)</vt:lpstr>
      <vt:lpstr>Effect of Loop Unrolling</vt:lpstr>
      <vt:lpstr>Loop Unrolling with Reassociation (2x1a)</vt:lpstr>
      <vt:lpstr>Effect of Reassociation</vt:lpstr>
      <vt:lpstr>Reassociated Computation</vt:lpstr>
      <vt:lpstr>Loop Unrolling with Separate Accumulators (2x2)</vt:lpstr>
      <vt:lpstr>Effect of Separate Accumulators</vt:lpstr>
      <vt:lpstr>Separate Accumulators</vt:lpstr>
      <vt:lpstr>Unrolling &amp; Accumulating</vt:lpstr>
      <vt:lpstr>Unrolling &amp; Accumulating: Floating Point Multiplication</vt:lpstr>
      <vt:lpstr>Unrolling &amp; Accumulating: Integer Addition</vt:lpstr>
      <vt:lpstr>Achievable Performance</vt:lpstr>
      <vt:lpstr>Vector instructions</vt:lpstr>
      <vt:lpstr>Programming with AVX2, YMM Registers related</vt:lpstr>
      <vt:lpstr>SIMD Operations, with AVX2</vt:lpstr>
      <vt:lpstr>Using Vector Instructions</vt:lpstr>
      <vt:lpstr>Supplemental Material: Branch Prediction (another ILP trick)</vt:lpstr>
      <vt:lpstr>Modern CPU Design</vt:lpstr>
      <vt:lpstr>Branch Outcomes</vt:lpstr>
      <vt:lpstr>Branch Prediction</vt:lpstr>
      <vt:lpstr>Branch Prediction Through Loop</vt:lpstr>
      <vt:lpstr>Branch Misprediction Invalidation</vt:lpstr>
      <vt:lpstr>Branch Misprediction Recovery</vt:lpstr>
      <vt:lpstr>Branch Prediction Numbers</vt:lpstr>
      <vt:lpstr>Short trip: actors, the “speculative execution” trick [it’s tricky]</vt:lpstr>
      <vt:lpstr>Looking back at examples, what we did to improve performance</vt:lpstr>
      <vt:lpstr>Parallel Computing with the Message Passing Interface (MPI)</vt:lpstr>
      <vt:lpstr>Acknowledgments</vt:lpstr>
      <vt:lpstr>ME759: where we are right now</vt:lpstr>
      <vt:lpstr>Opportunities for Efficiency Gains</vt:lpstr>
      <vt:lpstr>Supercomputers, example</vt:lpstr>
      <vt:lpstr>Frontier, exascale AMD supercomputer, to be released 2021</vt:lpstr>
      <vt:lpstr>Overview of Large Multiprocessor Hardware Configurations (“supercomputers”)</vt:lpstr>
      <vt:lpstr>Nomenclature Issues</vt:lpstr>
      <vt:lpstr>Example </vt:lpstr>
      <vt:lpstr>Comments, distributed-memory multiprocessor architecture</vt:lpstr>
      <vt:lpstr>PowerPoint Presentation</vt:lpstr>
      <vt:lpstr>How is a supercomputer’s speed measured? </vt:lpstr>
      <vt:lpstr>PowerPoint Presentation</vt:lpstr>
      <vt:lpstr>Supercomputers: Where Are We Today? [Cntd.]</vt:lpstr>
      <vt:lpstr>Nomenclature: What is an MPP? How’s it different from a cluster?</vt:lpstr>
      <vt:lpstr>Supercomputers: Any acceleration?</vt:lpstr>
      <vt:lpstr>Shared Memory Hardware Systems</vt:lpstr>
      <vt:lpstr>SMS vs. Distributed Memory Systems (DMS)</vt:lpstr>
      <vt:lpstr>Distributed Memory Hardware Systems: The Virtual Memory Angle</vt:lpstr>
      <vt:lpstr>Bandwidths in a multi-node, CPU-GPU System</vt:lpstr>
      <vt:lpstr>A “High Performance Computing” Digression</vt:lpstr>
      <vt:lpstr>High Performance Computing (HPC) vs. High Throughput Computing (HTC)</vt:lpstr>
      <vt:lpstr>High Performance Computing (HPC) vs. High Throughput Computing (HTC)</vt:lpstr>
      <vt:lpstr>High Performance Computing (HPC) vs. High Throughput Computing (HTC)</vt:lpstr>
      <vt:lpstr>High Performance Computing (HPC) vs. High Throughput Computing (HTC)</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 Negrut</dc:creator>
  <cp:lastModifiedBy>Dan Negrut</cp:lastModifiedBy>
  <cp:revision>696</cp:revision>
  <dcterms:created xsi:type="dcterms:W3CDTF">2018-05-16T17:28:20Z</dcterms:created>
  <dcterms:modified xsi:type="dcterms:W3CDTF">2021-03-22T17:33:12Z</dcterms:modified>
</cp:coreProperties>
</file>